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E15-97A5-427B-B60C-D386103A89D3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EB215-A8DB-453E-B94A-4A62DCE74D8A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E15-97A5-427B-B60C-D386103A89D3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B215-A8DB-453E-B94A-4A62DCE74D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E15-97A5-427B-B60C-D386103A89D3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B215-A8DB-453E-B94A-4A62DCE74D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D9DE15-97A5-427B-B60C-D386103A89D3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0EB215-A8DB-453E-B94A-4A62DCE74D8A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E15-97A5-427B-B60C-D386103A89D3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EB215-A8DB-453E-B94A-4A62DCE74D8A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FD9DE15-97A5-427B-B60C-D386103A89D3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0EB215-A8DB-453E-B94A-4A62DCE74D8A}" type="slidenum">
              <a:rPr lang="uk-UA" smtClean="0"/>
              <a:t>‹#›</a:t>
            </a:fld>
            <a:endParaRPr lang="uk-U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FD9DE15-97A5-427B-B60C-D386103A89D3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0EB215-A8DB-453E-B94A-4A62DCE74D8A}" type="slidenum">
              <a:rPr lang="uk-UA" smtClean="0"/>
              <a:t>‹#›</a:t>
            </a:fld>
            <a:endParaRPr lang="uk-U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E15-97A5-427B-B60C-D386103A89D3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EB215-A8DB-453E-B94A-4A62DCE74D8A}" type="slidenum">
              <a:rPr lang="uk-UA" smtClean="0"/>
              <a:t>‹#›</a:t>
            </a:fld>
            <a:endParaRPr lang="uk-U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E15-97A5-427B-B60C-D386103A89D3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EB215-A8DB-453E-B94A-4A62DCE74D8A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FD9DE15-97A5-427B-B60C-D386103A89D3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0EB215-A8DB-453E-B94A-4A62DCE74D8A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D9DE15-97A5-427B-B60C-D386103A89D3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0EB215-A8DB-453E-B94A-4A62DCE74D8A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FD9DE15-97A5-427B-B60C-D386103A89D3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90EB215-A8DB-453E-B94A-4A62DCE74D8A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556792"/>
            <a:ext cx="5473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Оксид алюмінію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5301208"/>
            <a:ext cx="40943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</a:t>
            </a:r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 </a:t>
            </a:r>
            <a:r>
              <a:rPr lang="ru-RU" sz="32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його</a:t>
            </a:r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2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властивост</a:t>
            </a:r>
            <a:r>
              <a:rPr lang="uk-UA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50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219" y="2967335"/>
            <a:ext cx="6003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/>
                <a:solidFill>
                  <a:schemeClr val="accent3"/>
                </a:solidFill>
                <a:effectLst/>
              </a:rPr>
              <a:t>Дякую</a:t>
            </a:r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</a:rPr>
              <a:t> за </a:t>
            </a:r>
            <a:r>
              <a:rPr lang="ru-RU" sz="6600" b="1" cap="none" spc="0" dirty="0" err="1" smtClean="0">
                <a:ln/>
                <a:solidFill>
                  <a:schemeClr val="accent3"/>
                </a:solidFill>
                <a:effectLst/>
              </a:rPr>
              <a:t>увагу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481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3356992"/>
            <a:ext cx="41582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200" dirty="0" smtClean="0">
                <a:ln w="9525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Оксид алюмінію</a:t>
            </a:r>
            <a:r>
              <a:rPr lang="en-US" sz="2800" b="1" cap="none" spc="200" dirty="0" smtClean="0">
                <a:ln w="9525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— </a:t>
            </a:r>
            <a:r>
              <a:rPr lang="vi-VN" sz="2800" b="1" cap="none" spc="200" dirty="0" smtClean="0">
                <a:ln w="9525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сполука алюмінію з киснем </a:t>
            </a:r>
            <a:r>
              <a:rPr lang="en-US" sz="2800" b="1" cap="none" spc="200" dirty="0" smtClean="0">
                <a:ln w="9525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Al2O3 — </a:t>
            </a:r>
            <a:r>
              <a:rPr lang="vi-VN" sz="2800" b="1" cap="none" spc="200" dirty="0" smtClean="0">
                <a:ln w="9525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безбарвна кристалічна речовина. Синонім: глинозем</a:t>
            </a:r>
            <a:endParaRPr lang="ru-RU" sz="2800" b="1" cap="none" spc="200" dirty="0">
              <a:ln w="9525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" y="260648"/>
            <a:ext cx="4962128" cy="28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83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760" y="258901"/>
            <a:ext cx="525658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Білі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кристали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нерозчинні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у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воді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хімічно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дуже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стійкі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температура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плавлення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2050 °</a:t>
            </a:r>
            <a:r>
              <a:rPr lang="en-US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C. 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воді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оксид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алюмінію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не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розчиняється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і не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взаємодіє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з нею. З кислотами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він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реагує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як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основний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оксид, а з лугами — як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кислотний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оксид:</a:t>
            </a:r>
          </a:p>
          <a:p>
            <a:pPr algn="ctr"/>
            <a:r>
              <a:rPr lang="en-US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Al2O3 + 3H2SO4 = Al2(SO4)3 + 3H2O</a:t>
            </a:r>
          </a:p>
          <a:p>
            <a:pPr algn="ctr"/>
            <a:r>
              <a:rPr lang="en-US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Al2O3 + 2NaOH = 2NaAlO2 + H2O</a:t>
            </a:r>
          </a:p>
          <a:p>
            <a:pPr algn="ctr"/>
            <a:endParaRPr lang="en-US" sz="1600" b="1" cap="none" spc="0" dirty="0" smtClean="0">
              <a:ln w="3175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Зустрічається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у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природі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у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вигляді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мінералів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корунду,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рубіну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сапфіру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Застосовують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для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одержання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алюмінію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виготовлення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вогнетривів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абразивів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каталізаторів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сорбентів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1600" b="1" cap="none" spc="0" dirty="0" err="1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тощо</a:t>
            </a:r>
            <a:r>
              <a:rPr lang="ru-RU" sz="1600" b="1" cap="none" spc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ru-RU" sz="1600" b="1" cap="none" spc="0" dirty="0">
              <a:ln w="3175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60" y="260648"/>
            <a:ext cx="2380415" cy="249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82998"/>
            <a:ext cx="2448272" cy="249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123147"/>
            <a:ext cx="3767269" cy="201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82998"/>
            <a:ext cx="2453059" cy="249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17023" y="2852936"/>
            <a:ext cx="167257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Оксид </a:t>
            </a:r>
            <a:r>
              <a:rPr lang="ru-RU" sz="1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алюмінію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6986" y="6373444"/>
            <a:ext cx="8715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Корунд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39107" y="6373444"/>
            <a:ext cx="6896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Рубін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21419" y="6373444"/>
            <a:ext cx="82747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Сапфір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79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6582"/>
            <a:ext cx="8260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Промислове</a:t>
            </a:r>
            <a:r>
              <a:rPr lang="ru-RU" sz="5400" dirty="0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виробництво</a:t>
            </a:r>
            <a:endParaRPr lang="ru-RU" sz="5400" b="0" cap="none" spc="0" dirty="0">
              <a:ln w="28575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76200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79" y="995802"/>
            <a:ext cx="59046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Глинозе́м</a:t>
            </a:r>
            <a:r>
              <a:rPr lang="ru-RU" sz="2000" b="1" dirty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sz="2000" b="1" dirty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оксид </a:t>
            </a:r>
            <a:r>
              <a:rPr lang="ru-RU" sz="2000" b="1" dirty="0" err="1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алюмінію</a:t>
            </a:r>
            <a:r>
              <a:rPr lang="ru-RU" sz="2000" b="1" dirty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є </a:t>
            </a:r>
            <a:r>
              <a:rPr lang="ru-RU" sz="2000" b="1" dirty="0" err="1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основним</a:t>
            </a:r>
            <a:r>
              <a:rPr lang="ru-RU" sz="2000" b="1" dirty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вихідним</a:t>
            </a:r>
            <a:r>
              <a:rPr lang="ru-RU" sz="2000" b="1" dirty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матеріалом</a:t>
            </a:r>
            <a:r>
              <a:rPr lang="ru-RU" sz="2000" b="1" dirty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ru-RU" sz="2000" b="1" dirty="0" err="1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виробництва</a:t>
            </a:r>
            <a:r>
              <a:rPr lang="ru-RU" sz="2000" b="1" dirty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алюмінію</a:t>
            </a:r>
            <a:r>
              <a:rPr lang="ru-RU" sz="2000" b="1" dirty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000" b="1" dirty="0" err="1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Крім</a:t>
            </a:r>
            <a:r>
              <a:rPr lang="ru-RU" sz="2000" b="1" dirty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цього</a:t>
            </a:r>
            <a:r>
              <a:rPr lang="ru-RU" sz="2000" b="1" dirty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000" b="1" dirty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використовується</a:t>
            </a:r>
            <a:r>
              <a:rPr lang="ru-RU" sz="2000" b="1" dirty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й в </a:t>
            </a:r>
            <a:r>
              <a:rPr lang="ru-RU" sz="2000" b="1" dirty="0" err="1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інших</a:t>
            </a:r>
            <a:r>
              <a:rPr lang="ru-RU" sz="2000" b="1" dirty="0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сферах народного </a:t>
            </a:r>
            <a:r>
              <a:rPr lang="ru-RU" sz="2000" b="1" dirty="0" err="1">
                <a:ln w="31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господарства</a:t>
            </a:r>
            <a:endParaRPr lang="ru-RU" sz="2000" b="1" cap="none" spc="0" dirty="0">
              <a:ln w="3175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52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6605" y="116632"/>
            <a:ext cx="6390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Способи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одержання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036257"/>
            <a:ext cx="7416823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Відкритий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1899 р.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Байєром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так званий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гідрохімічний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спосіб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одержання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оксиду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алюмінію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бокситів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донині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основним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світовій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алюмінієвій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Цей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спосіб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досить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ефективний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простий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але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він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може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застосовуватися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тільки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при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використанні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високоякісних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низькокремнистих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бокситів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невеликим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змістом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домішок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Світові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запаси таких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матеріалів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обмежені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algn="just"/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Широке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поширення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одержав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спосіб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спікання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дорогий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але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універсальніший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сировиною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якого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служать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боксити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нижчої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якості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нефеліни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алуніти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глиниста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сировина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каолініти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кам'яновугільний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попіл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серицити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й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інші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алюмосилікатні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породи, запаси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яких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практично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невичерпні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Тому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переробка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цієї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сировини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способом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спікання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глинозем,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незважаючи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навіть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знижений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вміст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оксиду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алюмінію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цілком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доцільна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вигідна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тому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крім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глинозему при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способі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спікання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утворюються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побічні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корисні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продукти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algn="just"/>
            <a:endParaRPr lang="ru-RU" sz="1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just"/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Крім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класичних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способів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отримання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глинозему —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гідрохімічного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спікання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у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виробництво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впроваджені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й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інші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апаратурно-технологічні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схеми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виробництва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глинозему:</a:t>
            </a:r>
          </a:p>
          <a:p>
            <a:pPr algn="just"/>
            <a:endParaRPr lang="ru-RU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just"/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паралельно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послідовно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комбіновані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способи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Байєр-спікання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переробки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pPr algn="just"/>
            <a:endParaRPr lang="ru-RU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just"/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низькокремнистих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висококремнистих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бокситів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</a:p>
          <a:p>
            <a:pPr algn="just"/>
            <a:endParaRPr lang="ru-RU" sz="1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just"/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спосіб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спікання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переробки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висококремнистих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бокситів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нефелінів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</a:p>
          <a:p>
            <a:pPr algn="just"/>
            <a:endParaRPr lang="ru-RU" sz="1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just"/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відновно-лужний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спосіб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переробки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алунітів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гідролужні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способи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</a:p>
          <a:p>
            <a:pPr algn="just"/>
            <a:endParaRPr lang="ru-RU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just"/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переробки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низькоякісних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бокситів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нефелінів</a:t>
            </a:r>
            <a:r>
              <a:rPr lang="ru-RU" sz="1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1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02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147" y="188640"/>
            <a:ext cx="88714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Практичний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дослід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одержання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 </a:t>
            </a:r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лабораторії</a:t>
            </a:r>
            <a:endParaRPr lang="uk-UA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432" y="1268760"/>
            <a:ext cx="820003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Досліджується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можливість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отримати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оксид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алюмінію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способом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спікання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глинистої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сировини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1600" b="1" dirty="0" smtClean="0">
              <a:ln w="6350">
                <a:solidFill>
                  <a:srgbClr val="0070C0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В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якості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об'єкта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дослідження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взято глину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часів'ярську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особливу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яка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має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наступний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хімічний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склад: 35 % </a:t>
            </a:r>
            <a:r>
              <a:rPr lang="en-US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Al2O3, 4 % Na2O,K2O, 50 % SiO2, 0,5 % Fe2O3 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 1 % </a:t>
            </a:r>
            <a:r>
              <a:rPr lang="en-US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CaO</a:t>
            </a:r>
            <a:r>
              <a:rPr lang="en-US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мас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%).</a:t>
            </a:r>
          </a:p>
          <a:p>
            <a:pPr algn="ctr"/>
            <a:endParaRPr lang="ru-RU" sz="1600" b="1" dirty="0" smtClean="0">
              <a:ln w="6350">
                <a:solidFill>
                  <a:srgbClr val="0070C0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В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лабораторних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умовах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на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основі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глини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складалися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суміші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для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спікання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 карбонатною породою (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крейда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).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Крейда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вводиться в шихту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згідно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молярним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співвідношенням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СаО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en-US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SiO2, 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яке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дорівнює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2,0 ± 0,03. Для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отримання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малорозчинного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ортосилікату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кальцію</a:t>
            </a:r>
            <a:r>
              <a:rPr lang="ru-RU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(2</a:t>
            </a:r>
            <a:r>
              <a:rPr lang="en-US" sz="1600" b="1" dirty="0" smtClean="0">
                <a:ln w="63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CaO-SiO2).</a:t>
            </a:r>
            <a:endParaRPr lang="ru-RU" sz="1600" b="1" dirty="0">
              <a:ln w="6350">
                <a:solidFill>
                  <a:srgbClr val="0070C0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49080"/>
            <a:ext cx="2376264" cy="232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79"/>
            <a:ext cx="2657078" cy="232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58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349" y="1052736"/>
            <a:ext cx="896448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вихідні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матеріали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попередньо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подрібнювались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дозувалися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ретельно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змішувались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Підготовлену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шихту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спікали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при 1200 °</a:t>
            </a:r>
            <a:r>
              <a:rPr 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витримкою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впродовж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30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хвилин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муфельній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електричній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печі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Ця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стадія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направлена на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зв'язування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оксиду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кремнію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й переводу оксиду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алюмінію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розчинної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воді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сполуки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Цей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процес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характеризуються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наступною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узагальненою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хімічною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реакцією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Na,K</a:t>
            </a:r>
            <a:r>
              <a:rPr 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)2O•Al&lt;sib&gt;2O3•2SiO2+ 4CaCO3 = (</a:t>
            </a:r>
            <a:r>
              <a:rPr lang="en-US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Na,K</a:t>
            </a:r>
            <a:r>
              <a:rPr 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)2O•Al2O3 + 2(2CaO•SiO2) + 4CO2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5245"/>
            <a:ext cx="2762157" cy="267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5245"/>
            <a:ext cx="3569957" cy="267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60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7939" y="188640"/>
            <a:ext cx="583775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Подрібнений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спік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відділення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алюмінатів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лужних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металів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решти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спіку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піддавали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вилуговуванню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Вилуговування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проводилося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гарячим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насиченим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лужним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розчином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Після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вилуджування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необхідно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знекремнити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розчин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тобто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видалити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кремнезем,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який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знаходиться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розчині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для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підвищення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якості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глинозему.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Знекремнення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проводили у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дві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стадії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На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першій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стадії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створюються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умови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найповнішої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кристалізації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гідроалюмосилікату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натрію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Друга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стадія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стадія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глибокого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знекремнення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Знекремнення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проводилось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довгим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кип'ятінням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розчину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електричній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плитці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endPara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CaO•Al2O3•mSiO2•(6-2m)H2O + 3mNa2CO3 + 2mH2O= =3CaCO3 + mNa2SiO2(OH)2 + 2NaAl(OH)4 + 2(2-m)</a:t>
            </a:r>
            <a:r>
              <a:rPr lang="en-US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NaOH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39" y="1776425"/>
            <a:ext cx="28829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02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332656"/>
            <a:ext cx="5976665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Вилучення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гідрату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алюмінію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здійснювалось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шляхом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карбонізації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протягом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5 годин при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температурі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80 °</a:t>
            </a:r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крізь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розчин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повільно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пропускався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вуглекислий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газ. При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цьому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сполуки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натрію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й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калію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,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що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міститься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в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розчині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,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переводяться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у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гідрокарбонати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,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що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викликає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випадіння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гідрату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алюмінію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в осад.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Процес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відбувається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за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трьома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такими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реакціями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algn="ctr"/>
            <a:endParaRPr lang="ru-RU" sz="1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1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</a:t>
            </a:r>
            <a:r>
              <a:rPr lang="en-US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NaOH</a:t>
            </a:r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+ CO2=Na2CO3 + H2O, </a:t>
            </a:r>
            <a:r>
              <a:rPr lang="en-US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NaAl</a:t>
            </a:r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(OH)4= </a:t>
            </a:r>
            <a:r>
              <a:rPr lang="en-US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NaOH</a:t>
            </a:r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+ Al(OH)3, Na2CO3 + 2Al(OH)3=Na2O•Al2O3•2CO2•2H2O + 2NaOH</a:t>
            </a:r>
          </a:p>
          <a:p>
            <a:pPr algn="ctr"/>
            <a:endParaRPr lang="en-US" sz="1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   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На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заключному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етапі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гідрат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відфільтровувався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.</a:t>
            </a:r>
          </a:p>
          <a:p>
            <a:pPr algn="ctr"/>
            <a:endParaRPr lang="ru-RU" sz="1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  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Попередні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лабораторні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дослідження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показали,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що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можна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вилучити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приблизно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80 % оксиду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алюмінію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,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який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міститься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у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глині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.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Необхідні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подальші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дослідження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,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які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повинні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бути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спрямовані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на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оптимізацію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технології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, на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підвищення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ефективності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вилучення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глинозему.</a:t>
            </a:r>
            <a:endParaRPr lang="ru-RU" sz="1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3066751" cy="23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02595"/>
            <a:ext cx="2481064" cy="24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88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169</TotalTime>
  <Words>704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Mylar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9</cp:revision>
  <dcterms:created xsi:type="dcterms:W3CDTF">2014-04-09T15:50:03Z</dcterms:created>
  <dcterms:modified xsi:type="dcterms:W3CDTF">2014-04-09T18:39:27Z</dcterms:modified>
</cp:coreProperties>
</file>