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A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/>
          <p:nvPr/>
        </p:nvSpPr>
        <p:spPr>
          <a:xfrm>
            <a:off x="0" y="4743450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/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BFEA1-8B4B-4A75-9FB8-AAF8350FEBDF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7233A-9F3E-47B8-A5E8-0A5B4081DBF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8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7A8CF-06EA-43AB-ADAC-49259D42D5C1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B9D47-3BD0-4084-BBB2-CA4A84F07173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CADBF-8ADF-4DA7-88A0-5C618538584F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A7821-F070-4224-99A4-B8C2048EDE21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C264-E86C-4C5F-8727-57535A64CC23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6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DB2A2-C805-4F42-B6F3-9DC11E338DFB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7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17"/>
          <p:cNvCxnSpPr/>
          <p:nvPr/>
        </p:nvCxnSpPr>
        <p:spPr>
          <a:xfrm>
            <a:off x="-4763" y="1828800"/>
            <a:ext cx="9144001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/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D79DE-63C2-4553-BC31-ED645D390EA2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8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CEB10-7D5B-4F28-AC4C-321707A300A7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9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DCF4-2E8B-41C6-B198-8222A0CC1BF5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7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32312-D0EB-4087-89E7-0CEDBF1F908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8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/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/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84122-4990-4951-806A-D14B849B6784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9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3574-81F1-4F03-A4B7-C9154ECDE63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0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9725D-7325-4EE6-A6CC-1E7FB61C4297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C0C3E-A9C3-4608-841F-C1F0629BAB69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9727A-1002-46D8-8850-1D40DC1C8AAC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221B6-5A86-4C86-91F9-CB4F759956AD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5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C89F8-16CE-4D44-9BB4-3C281B69BBBD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06EA7-3067-4207-94EA-F06B929455FB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68952-5E27-42CF-8728-026FE2752B1F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9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13DCB-B3A4-4130-A7BF-D5083FAAD97B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52425" y="228600"/>
            <a:ext cx="7680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5" y="1463675"/>
            <a:ext cx="768032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5" y="6543675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smtClean="0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fld id="{BAE3D97A-E319-4B6D-BDD1-1EE0D79870B5}" type="datetimeFigureOut">
              <a:rPr lang="ru-RU"/>
              <a:pPr>
                <a:defRPr/>
              </a:pPr>
              <a:t>25.02.2014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50" y="6543675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 dirty="0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5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 smtClean="0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fld id="{8DBFD468-8A1E-4349-A353-C53B47AEFCC8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rtl="0" fontAlgn="base">
        <a:spcBef>
          <a:spcPts val="40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Tunga" pitchFamily="2"/>
        </a:defRPr>
      </a:lvl1pPr>
      <a:lvl2pPr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cs typeface="Tunga" pitchFamily="34" charset="0"/>
        </a:defRPr>
      </a:lvl2pPr>
      <a:lvl3pPr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cs typeface="Tunga" pitchFamily="34" charset="0"/>
        </a:defRPr>
      </a:lvl3pPr>
      <a:lvl4pPr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cs typeface="Tunga" pitchFamily="34" charset="0"/>
        </a:defRPr>
      </a:lvl4pPr>
      <a:lvl5pPr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cs typeface="Tunga" pitchFamily="34" charset="0"/>
        </a:defRPr>
      </a:lvl5pPr>
      <a:lvl6pPr marL="4572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cs typeface="Tunga" pitchFamily="34" charset="0"/>
        </a:defRPr>
      </a:lvl6pPr>
      <a:lvl7pPr marL="9144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cs typeface="Tunga" pitchFamily="34" charset="0"/>
        </a:defRPr>
      </a:lvl7pPr>
      <a:lvl8pPr marL="13716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cs typeface="Tunga" pitchFamily="34" charset="0"/>
        </a:defRPr>
      </a:lvl8pPr>
      <a:lvl9pPr marL="18288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cs typeface="Tunga" pitchFamily="34" charset="0"/>
        </a:defRPr>
      </a:lvl9pPr>
    </p:titleStyle>
    <p:bodyStyle>
      <a:lvl1pPr algn="l" rtl="0" fontAlgn="base">
        <a:spcBef>
          <a:spcPts val="1200"/>
        </a:spcBef>
        <a:spcAft>
          <a:spcPct val="0"/>
        </a:spcAft>
        <a:buClr>
          <a:srgbClr val="838995"/>
        </a:buClr>
        <a:buFont typeface="Arial" charset="0"/>
        <a:defRPr kern="1200" spc="3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rtl="0" fontAlgn="base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rtl="0" fontAlgn="base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rtl="0" fontAlgn="base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rtl="0" fontAlgn="base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4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713" y="2060575"/>
            <a:ext cx="7056437" cy="4797425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ru-RU" sz="6600" i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unga" pitchFamily="34" charset="0"/>
              </a:rPr>
              <a:t>Харчові добавки,</a:t>
            </a:r>
            <a:br>
              <a:rPr lang="ru-RU" sz="6600" i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unga" pitchFamily="34" charset="0"/>
              </a:rPr>
            </a:br>
            <a:r>
              <a:rPr lang="ru-RU" sz="6600" i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unga" pitchFamily="34" charset="0"/>
              </a:rPr>
              <a:t>Е-числа і їх вплив на організм людини</a:t>
            </a:r>
            <a:endParaRPr lang="uk-UA" sz="6600" i="1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ung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588" y="0"/>
            <a:ext cx="8951912" cy="6613525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Фаст-фуди – висококалорійна їжа без корисних біологічно-активних речовин, вітамінів, мікроелементів, проте містять у великій кількості консерванти, які імітують натуральні апетитні запахи, що нейтралізуються печінкою. Така їжа викликає гастрити, виразку шлунку, слабкий імунітет, атеросклероз, варікоз вен, кили, запори, спайки, непрохідність кишечника, безсоння, ожиріння. </a:t>
            </a:r>
            <a:endParaRPr lang="uk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313" y="4868863"/>
            <a:ext cx="6832600" cy="2205037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uk-UA" dirty="0" smtClean="0"/>
              <a:t>Підготували </a:t>
            </a:r>
            <a:br>
              <a:rPr lang="uk-UA" dirty="0" smtClean="0"/>
            </a:br>
            <a:r>
              <a:rPr lang="uk-UA" dirty="0" smtClean="0"/>
              <a:t>учениці 11-Б класу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uk-UA" dirty="0" smtClean="0"/>
              <a:t>Максимів Ірина</a:t>
            </a:r>
            <a:br>
              <a:rPr lang="uk-UA" dirty="0" smtClean="0"/>
            </a:br>
            <a:r>
              <a:rPr lang="uk-UA" dirty="0" smtClean="0"/>
              <a:t>Гукалюк Анастасія</a:t>
            </a:r>
            <a:br>
              <a:rPr lang="uk-UA" dirty="0" smtClean="0"/>
            </a:br>
            <a:r>
              <a:rPr lang="uk-UA" dirty="0" smtClean="0"/>
              <a:t>Гладенька Наталія</a:t>
            </a:r>
            <a:br>
              <a:rPr lang="uk-UA" dirty="0" smtClean="0"/>
            </a:br>
            <a:r>
              <a:rPr lang="uk-UA" dirty="0" smtClean="0"/>
              <a:t>Будзанівська Ірина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420888"/>
            <a:ext cx="6811862" cy="1728192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uk-UA" sz="8800" dirty="0"/>
              <a:t>Презентацію</a:t>
            </a:r>
            <a:endParaRPr lang="uk-UA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2425" y="1463675"/>
            <a:ext cx="7680325" cy="47244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Харчові добавки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Класифікація харчових добавок 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Вплив на здоров'я харчових добавок</a:t>
            </a:r>
            <a:b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4.Відмінність Харчових добавок від</a:t>
            </a:r>
            <a:b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БАД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uk-U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Фаст-фуди</a:t>
            </a:r>
            <a:endParaRPr lang="uk-U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</a:t>
            </a:r>
            <a:endParaRPr lang="uk-UA" sz="6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00025" y="582613"/>
            <a:ext cx="8786813" cy="624363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uk-UA" sz="3600" b="1" i="1" dirty="0">
                <a:solidFill>
                  <a:srgbClr val="136A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Харчові добавки – природні і синтезовані хімічні сполуки, призначені для введення в харчові продукти з метою прискорення або поліпшення їх технологічної обробки, збільшення термінів зберігання, консервування, а також зберігання або надання готовим продуктам харчування певних органолептичних властивостей (кольору, запаху, смаку, консистенції).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588" y="341313"/>
            <a:ext cx="8926512" cy="5859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харчових добавок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Е100-Е182 – барвники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Е200-Е299 – консерванти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Е300-Е399 – антиоксиданти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Е400-Е499 – стабілізатори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Е500-Е599 – емульгатори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Е600-Е699 – посилювачі смаку і аромату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Е700-Е899 – запасні індекси </a:t>
            </a:r>
            <a:b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Е900-Е999 – піногасники </a:t>
            </a:r>
            <a:endParaRPr lang="uk-UA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85763" y="2003425"/>
            <a:ext cx="8229600" cy="4525963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Е102, Е103 (малиновий) – викликає приступи астми; 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Е104-Е107, Е110, Е120 (жовтий, оранжевий) – викликає астму, гастрити, виразкову хворобу шлунка. 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Е121 (цитрусовий, червоний), Е122 – ракові хвороби 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Е123 – спричиняє пороки серця у плода (під час вагітності), утворенню каменів у нирках і печінці. </a:t>
            </a:r>
            <a:endParaRPr lang="uk-UA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Добавки, які викликають особливе застереження щодо впливу на здоров’я, хвороби, які вони викликають. </a:t>
            </a:r>
            <a:endParaRPr lang="uk-UA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84150" y="250825"/>
            <a:ext cx="8775700" cy="65436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Е124 (пунцовий) – канцерогенний, викликає астму. </a:t>
            </a:r>
            <a:b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Е125, Е127 – викликає гіперфункцію щитовидної залози. </a:t>
            </a:r>
            <a:b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Е210; Е211; Е212 - канцерогенний, викликає астму. </a:t>
            </a:r>
            <a:b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 221; Е220– руйнують вітаміни В1 (тіамін) і вітамін Н (біотин) в організмі людини, спонукають збудливість нервової системи, дратівливість, камені в нирках і печінці. </a:t>
            </a:r>
            <a:b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Е250, Е251 -викликають хвороби серцево-судинної системи, гастрити, кам’яну хворобу печінки і нирок, підвищують збудливість у дітей, можуть призвести до харчового отруєння і навіть смерті. Є канцерогенні. </a:t>
            </a:r>
            <a:br>
              <a:rPr lang="uk-UA" sz="2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2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61925" y="180975"/>
            <a:ext cx="8820150" cy="68961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Е282 – канцерогенний.</a:t>
            </a:r>
            <a:b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Е239, Е240 –  канцерогенний. Викликає рак молочних залоз, остеопороз. </a:t>
            </a:r>
            <a:b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Е201 викликає онкохвороби. </a:t>
            </a:r>
            <a:b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Е230 викликає кровотечі в органах і злоякісні зміни в органах. Канцерогенний. </a:t>
            </a:r>
            <a:b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Е321 – викликає онкологічні хвороби, токсикоз. </a:t>
            </a:r>
            <a:b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Е400-Е405 – стабілізатори, дуже небезпечні. 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Е450-Е451 (фосфати). Надмірне їх використання погіршує засвоєння  Кальцію, що сприяє відкладенню фосфору і кальцію в нирках і печінці у вигляді каменів і сприяє розвитку остеопорозу. 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Консервант Е281 викликає мігрень. </a:t>
            </a: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57163" y="203200"/>
            <a:ext cx="8478837" cy="6646863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Е636, Е637– небезпечний для організму людини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Е951– дуже небезпечний (нирково - та печінково - кам’яна хвороба, онкологія) 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Е954– канцерогенний. 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Е967 – викликає нирково -, та жовчнокам’яну хворобу.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Добавки Е500-Е599 – емульгатори, можуть спровокувати захворювання травної системи. 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Небезпечні добавки Е510, Е513 та Е527, особливо негативно впливають на печінку та викликають розлади шлунка. 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950" y="1785938"/>
            <a:ext cx="8891588" cy="5040312"/>
          </a:xfrm>
        </p:spPr>
        <p:txBody>
          <a:bodyPr>
            <a:normAutofit fontScale="40000" lnSpcReduction="20000"/>
          </a:bodyPr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uk-UA" dirty="0"/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uk-UA" sz="4200" i="1" dirty="0"/>
              <a:t>До речі, не слід плутати харчові добавки з відомим останніми роками терміном «біологічно активні добавки» (БАД). З ними вони не мають нічого спільного.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uk-UA" sz="4200" i="1" dirty="0"/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uk-UA" sz="4200" i="1" dirty="0"/>
              <a:t>БАД — це природні біологічно активні речовини (вітаміни, мінерали, амінокислоти, жирні кислоти та ін.), призначені для прийому з їжею або для введення до складу харчових продуктів з метою поліпшення їх харчової цінності та збагачення раціону. На відміну від БАД, введення харчових добавок має під собою технологічні підстави, а не поліпшення харчової цінності продукту. Але деякі харчові добавки є натуральними харчовими речовинами, наприклад, використовуваний як барвник </a:t>
            </a:r>
            <a:r>
              <a:rPr lang="el-GR" sz="4200" i="1" dirty="0"/>
              <a:t>β -</a:t>
            </a:r>
            <a:r>
              <a:rPr lang="uk-UA" sz="4200" i="1" dirty="0"/>
              <a:t>каротин є провітаміном А. Також, як антиоксиданти використовується аскорбінова кислота (вітамін С) та вітамін Е.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uk-UA" sz="4200" i="1" dirty="0"/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uk-UA" sz="4200" i="1" dirty="0"/>
              <a:t>Одним із принципів безпечного вживання харчових добавок є концепція періодичного перегляду, яка включає систематичні вивчення харчових добавок за допомогою нових методів дослідження, аж до відгуку або зміни умов її використання</a:t>
            </a:r>
            <a:r>
              <a:rPr lang="uk-UA" sz="4200" dirty="0"/>
              <a:t>.</a:t>
            </a:r>
          </a:p>
        </p:txBody>
      </p:sp>
      <p:sp>
        <p:nvSpPr>
          <p:cNvPr id="21507" name="Заголовок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7977187" cy="1435100"/>
          </a:xfrm>
        </p:spPr>
        <p:txBody>
          <a:bodyPr/>
          <a:lstStyle/>
          <a:p>
            <a:r>
              <a:rPr lang="ru-RU" smtClean="0">
                <a:cs typeface="Tunga" pitchFamily="34" charset="0"/>
              </a:rPr>
              <a:t>Відмінність харчових добавок від БАД</a:t>
            </a:r>
            <a:endParaRPr lang="uk-UA" smtClean="0">
              <a:cs typeface="Tung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103</TotalTime>
  <Words>510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11</vt:i4>
      </vt:variant>
    </vt:vector>
  </HeadingPairs>
  <TitlesOfParts>
    <vt:vector size="29" baseType="lpstr">
      <vt:lpstr>Arial</vt:lpstr>
      <vt:lpstr>Corbel</vt:lpstr>
      <vt:lpstr>Tunga</vt:lpstr>
      <vt:lpstr>Tahoma</vt:lpstr>
      <vt:lpstr>Calibri</vt:lpstr>
      <vt:lpstr>Arial Unicode MS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Харчові добавки, Е-числа і їх вплив на організм людини</vt:lpstr>
      <vt:lpstr>Зміст</vt:lpstr>
      <vt:lpstr>Слайд 3</vt:lpstr>
      <vt:lpstr>Слайд 4</vt:lpstr>
      <vt:lpstr>Добавки, які викликають особливе застереження щодо впливу на здоров’я, хвороби, які вони викликають. </vt:lpstr>
      <vt:lpstr>Слайд 6</vt:lpstr>
      <vt:lpstr>Слайд 7</vt:lpstr>
      <vt:lpstr>Слайд 8</vt:lpstr>
      <vt:lpstr>Відмінність харчових добавок від БАД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20</cp:revision>
  <dcterms:created xsi:type="dcterms:W3CDTF">2012-04-19T17:39:26Z</dcterms:created>
  <dcterms:modified xsi:type="dcterms:W3CDTF">2014-02-25T21:06:54Z</dcterms:modified>
</cp:coreProperties>
</file>