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3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Природня родина: Лужноземельні.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2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384" cy="13541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7067128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03" y="188640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 </a:t>
            </a:r>
            <a:r>
              <a:rPr lang="ru-RU" sz="2400" dirty="0" err="1"/>
              <a:t>родини</a:t>
            </a:r>
            <a:r>
              <a:rPr lang="ru-RU" sz="2400" dirty="0"/>
              <a:t> </a:t>
            </a:r>
            <a:r>
              <a:rPr lang="ru-RU" sz="2400" dirty="0" err="1"/>
              <a:t>лужноземельних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належать </a:t>
            </a:r>
            <a:r>
              <a:rPr lang="ru-RU" sz="2400" dirty="0" err="1"/>
              <a:t>елементи</a:t>
            </a:r>
            <a:r>
              <a:rPr lang="ru-RU" sz="2400" dirty="0"/>
              <a:t> ІІ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головної</a:t>
            </a:r>
            <a:r>
              <a:rPr lang="ru-RU" sz="2400" dirty="0"/>
              <a:t> </a:t>
            </a:r>
            <a:r>
              <a:rPr lang="ru-RU" sz="2400" dirty="0" err="1"/>
              <a:t>підгрупи</a:t>
            </a:r>
            <a:r>
              <a:rPr lang="ru-RU" sz="2400" dirty="0"/>
              <a:t> : </a:t>
            </a:r>
            <a:r>
              <a:rPr lang="ru-RU" sz="2400" dirty="0" err="1"/>
              <a:t>Кальцій</a:t>
            </a:r>
            <a:r>
              <a:rPr lang="ru-RU" sz="2400" dirty="0"/>
              <a:t>, </a:t>
            </a:r>
            <a:r>
              <a:rPr lang="ru-RU" sz="2400" dirty="0" err="1"/>
              <a:t>стронцій</a:t>
            </a:r>
            <a:r>
              <a:rPr lang="ru-RU" sz="2400" dirty="0"/>
              <a:t>, </a:t>
            </a:r>
            <a:r>
              <a:rPr lang="ru-RU" sz="2400" dirty="0" err="1"/>
              <a:t>барій</a:t>
            </a:r>
            <a:r>
              <a:rPr lang="ru-RU" sz="2400" dirty="0"/>
              <a:t>, </a:t>
            </a:r>
            <a:r>
              <a:rPr lang="ru-RU" sz="2400" dirty="0" err="1"/>
              <a:t>радій</a:t>
            </a:r>
            <a:r>
              <a:rPr lang="ru-RU" sz="2400" dirty="0"/>
              <a:t>. У </a:t>
            </a:r>
            <a:r>
              <a:rPr lang="ru-RU" sz="2400" dirty="0" err="1"/>
              <a:t>назві</a:t>
            </a:r>
            <a:r>
              <a:rPr lang="ru-RU" sz="2400" dirty="0"/>
              <a:t> </a:t>
            </a:r>
            <a:r>
              <a:rPr lang="ru-RU" sz="2400" dirty="0" err="1"/>
              <a:t>родини</a:t>
            </a:r>
            <a:r>
              <a:rPr lang="ru-RU" sz="2400" dirty="0"/>
              <a:t> </a:t>
            </a:r>
            <a:r>
              <a:rPr lang="ru-RU" sz="2400" dirty="0" err="1"/>
              <a:t>присутня</a:t>
            </a:r>
            <a:r>
              <a:rPr lang="ru-RU" sz="2400" dirty="0"/>
              <a:t>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лужно</a:t>
            </a:r>
            <a:r>
              <a:rPr lang="ru-RU" sz="2400" dirty="0"/>
              <a:t>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розчини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гідратів</a:t>
            </a:r>
            <a:r>
              <a:rPr lang="ru-RU" sz="2400" dirty="0"/>
              <a:t> </a:t>
            </a:r>
            <a:r>
              <a:rPr lang="ru-RU" sz="2400" dirty="0" err="1"/>
              <a:t>оксидів</a:t>
            </a:r>
            <a:r>
              <a:rPr lang="ru-RU" sz="2400" dirty="0"/>
              <a:t> </a:t>
            </a:r>
            <a:r>
              <a:rPr lang="ru-RU" sz="2400" dirty="0" err="1"/>
              <a:t>теж</a:t>
            </a:r>
            <a:r>
              <a:rPr lang="ru-RU" sz="2400" dirty="0"/>
              <a:t> </a:t>
            </a:r>
            <a:r>
              <a:rPr lang="ru-RU" sz="2400" dirty="0" err="1"/>
              <a:t>милкі</a:t>
            </a:r>
            <a:r>
              <a:rPr lang="ru-RU" sz="2400" dirty="0"/>
              <a:t> на </a:t>
            </a:r>
            <a:r>
              <a:rPr lang="ru-RU" sz="2400" dirty="0" err="1"/>
              <a:t>дотик</a:t>
            </a:r>
            <a:r>
              <a:rPr lang="ru-RU" sz="2400" dirty="0"/>
              <a:t>. Друга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— </a:t>
            </a:r>
            <a:r>
              <a:rPr lang="ru-RU" sz="2400" dirty="0" err="1"/>
              <a:t>земельні</a:t>
            </a:r>
            <a:r>
              <a:rPr lang="ru-RU" sz="2400" dirty="0"/>
              <a:t> — </a:t>
            </a:r>
            <a:r>
              <a:rPr lang="ru-RU" sz="2400" dirty="0" err="1"/>
              <a:t>пов'язана</a:t>
            </a:r>
            <a:r>
              <a:rPr lang="ru-RU" sz="2400" dirty="0"/>
              <a:t> з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окси¬ди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уперше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виділені</a:t>
            </a:r>
            <a:r>
              <a:rPr lang="ru-RU" sz="2400" dirty="0"/>
              <a:t> з </a:t>
            </a:r>
            <a:r>
              <a:rPr lang="ru-RU" sz="2400" dirty="0" err="1"/>
              <a:t>мінералів</a:t>
            </a:r>
            <a:r>
              <a:rPr lang="ru-RU" sz="2400" dirty="0"/>
              <a:t> </a:t>
            </a:r>
            <a:r>
              <a:rPr lang="ru-RU" sz="2400" dirty="0" err="1"/>
              <a:t>земної</a:t>
            </a:r>
            <a:r>
              <a:rPr lang="ru-RU" sz="2400" dirty="0"/>
              <a:t> кори.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84" y="-171400"/>
            <a:ext cx="2078480" cy="23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63" y="4432001"/>
            <a:ext cx="2498953" cy="24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2001"/>
            <a:ext cx="2553567" cy="24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4553826"/>
            <a:ext cx="2377128" cy="237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84" y="2141747"/>
            <a:ext cx="2097983" cy="22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1" y="6393"/>
            <a:ext cx="9146380" cy="68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40790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Будова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атомів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лужноземельних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елементів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r>
              <a:rPr lang="ru-RU" sz="2400" dirty="0" smtClean="0"/>
              <a:t>В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представників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родини</a:t>
            </a:r>
            <a:r>
              <a:rPr lang="ru-RU" sz="2400" dirty="0"/>
              <a:t> </a:t>
            </a:r>
            <a:r>
              <a:rPr lang="ru-RU" sz="2400" dirty="0" err="1"/>
              <a:t>однакова</a:t>
            </a:r>
            <a:r>
              <a:rPr lang="ru-RU" sz="2400" dirty="0"/>
              <a:t> </a:t>
            </a:r>
            <a:r>
              <a:rPr lang="ru-RU" sz="2400" dirty="0" err="1"/>
              <a:t>будова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енергетичного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, на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розміщені</a:t>
            </a:r>
            <a:r>
              <a:rPr lang="ru-RU" sz="2400" dirty="0"/>
              <a:t> 2 </a:t>
            </a:r>
            <a:r>
              <a:rPr lang="ru-RU" sz="2400" dirty="0" err="1"/>
              <a:t>електрони</a:t>
            </a:r>
            <a:r>
              <a:rPr lang="ru-RU" sz="2400" dirty="0"/>
              <a:t>.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віддавати</a:t>
            </a:r>
            <a:r>
              <a:rPr lang="ru-RU" sz="2400" dirty="0"/>
              <a:t> 2 </a:t>
            </a:r>
            <a:r>
              <a:rPr lang="ru-RU" sz="2400" dirty="0" err="1"/>
              <a:t>зовнішні</a:t>
            </a:r>
            <a:r>
              <a:rPr lang="ru-RU" sz="2400" dirty="0"/>
              <a:t> </a:t>
            </a:r>
            <a:r>
              <a:rPr lang="ru-RU" sz="2400" dirty="0" err="1"/>
              <a:t>валентні</a:t>
            </a:r>
            <a:r>
              <a:rPr lang="ru-RU" sz="2400" dirty="0"/>
              <a:t> </a:t>
            </a:r>
            <a:r>
              <a:rPr lang="ru-RU" sz="2400" dirty="0" err="1"/>
              <a:t>електрони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 в </a:t>
            </a:r>
            <a:r>
              <a:rPr lang="ru-RU" sz="2400" dirty="0" err="1"/>
              <a:t>підгрупі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збільшенням</a:t>
            </a:r>
            <a:r>
              <a:rPr lang="ru-RU" sz="2400" dirty="0"/>
              <a:t> атомного </a:t>
            </a:r>
            <a:r>
              <a:rPr lang="ru-RU" sz="2400" dirty="0" err="1"/>
              <a:t>радіуса</a:t>
            </a:r>
            <a:r>
              <a:rPr lang="ru-RU" sz="2400" dirty="0"/>
              <a:t> й атомного номера </a:t>
            </a:r>
            <a:r>
              <a:rPr lang="ru-RU" sz="2400" dirty="0" err="1"/>
              <a:t>елемента</a:t>
            </a:r>
            <a:r>
              <a:rPr lang="ru-RU" sz="2400" dirty="0"/>
              <a:t>. </a:t>
            </a:r>
            <a:r>
              <a:rPr lang="ru-RU" sz="2400" dirty="0" err="1"/>
              <a:t>Максимальний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окиснення</a:t>
            </a:r>
            <a:r>
              <a:rPr lang="ru-RU" sz="2400" dirty="0"/>
              <a:t>  становить +2.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59" y="3037200"/>
            <a:ext cx="4035342" cy="38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15846"/>
            <a:ext cx="9144000" cy="68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326" y="48994"/>
            <a:ext cx="55274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вільному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метали </a:t>
            </a:r>
            <a:r>
              <a:rPr lang="ru-RU" sz="2000" dirty="0" smtClean="0"/>
              <a:t>ІІ-</a:t>
            </a:r>
            <a:r>
              <a:rPr lang="ru-RU" sz="2000" dirty="0" err="1" smtClean="0"/>
              <a:t>підгрупи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сріблясто-білі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берилію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світло-сірий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закономірність</a:t>
            </a:r>
            <a:r>
              <a:rPr lang="ru-RU" sz="2000" dirty="0"/>
              <a:t> </a:t>
            </a:r>
            <a:r>
              <a:rPr lang="ru-RU" sz="2000" dirty="0" err="1"/>
              <a:t>змінення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властивостей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лужні</a:t>
            </a:r>
            <a:r>
              <a:rPr lang="ru-RU" sz="2000" dirty="0"/>
              <a:t> метали 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берилію</a:t>
            </a:r>
            <a:r>
              <a:rPr lang="ru-RU" sz="2000" dirty="0"/>
              <a:t> та </a:t>
            </a:r>
            <a:r>
              <a:rPr lang="ru-RU" sz="2000" dirty="0" err="1"/>
              <a:t>радію</a:t>
            </a:r>
            <a:r>
              <a:rPr lang="ru-RU" sz="2000" dirty="0"/>
              <a:t>, </a:t>
            </a:r>
            <a:r>
              <a:rPr lang="ru-RU" sz="2000" dirty="0" err="1"/>
              <a:t>всі</a:t>
            </a:r>
            <a:r>
              <a:rPr lang="ru-RU" sz="2000" dirty="0"/>
              <a:t> вони є </a:t>
            </a:r>
            <a:r>
              <a:rPr lang="ru-RU" sz="2000" dirty="0" err="1"/>
              <a:t>достатньо</a:t>
            </a:r>
            <a:r>
              <a:rPr lang="ru-RU" sz="2000" dirty="0"/>
              <a:t> ковкими, </a:t>
            </a:r>
            <a:r>
              <a:rPr lang="ru-RU" sz="2000" dirty="0" err="1"/>
              <a:t>пластичними</a:t>
            </a:r>
            <a:r>
              <a:rPr lang="ru-RU" sz="2000" dirty="0"/>
              <a:t> і </a:t>
            </a:r>
            <a:r>
              <a:rPr lang="ru-RU" sz="2000" dirty="0" err="1"/>
              <a:t>м’якими</a:t>
            </a:r>
            <a:r>
              <a:rPr lang="ru-RU" sz="2000" dirty="0"/>
              <a:t>, </a:t>
            </a:r>
            <a:r>
              <a:rPr lang="ru-RU" sz="2000" dirty="0" err="1"/>
              <a:t>хоч</a:t>
            </a:r>
            <a:r>
              <a:rPr lang="ru-RU" sz="2000" dirty="0"/>
              <a:t> і </a:t>
            </a:r>
            <a:r>
              <a:rPr lang="ru-RU" sz="2000" dirty="0" err="1"/>
              <a:t>твердіші</a:t>
            </a:r>
            <a:r>
              <a:rPr lang="ru-RU" sz="2000" dirty="0"/>
              <a:t> за </a:t>
            </a:r>
            <a:r>
              <a:rPr lang="ru-RU" sz="2000" dirty="0" err="1"/>
              <a:t>лужні</a:t>
            </a:r>
            <a:r>
              <a:rPr lang="ru-RU" sz="2000" dirty="0"/>
              <a:t> метали. </a:t>
            </a:r>
            <a:r>
              <a:rPr lang="ru-RU" sz="2000" dirty="0" err="1"/>
              <a:t>Берилій</a:t>
            </a:r>
            <a:r>
              <a:rPr lang="ru-RU" sz="2000" dirty="0"/>
              <a:t>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значною</a:t>
            </a:r>
            <a:r>
              <a:rPr lang="ru-RU" sz="2000" dirty="0"/>
              <a:t> </a:t>
            </a:r>
            <a:r>
              <a:rPr lang="ru-RU" sz="2000" dirty="0" err="1"/>
              <a:t>твердістю</a:t>
            </a:r>
            <a:r>
              <a:rPr lang="ru-RU" sz="2000" dirty="0"/>
              <a:t> та </a:t>
            </a:r>
            <a:r>
              <a:rPr lang="ru-RU" sz="2000" dirty="0" err="1"/>
              <a:t>крихкістю</a:t>
            </a:r>
            <a:r>
              <a:rPr lang="ru-RU" sz="2000" dirty="0"/>
              <a:t>, </a:t>
            </a:r>
            <a:r>
              <a:rPr lang="ru-RU" sz="2000" dirty="0" err="1"/>
              <a:t>барій</a:t>
            </a:r>
            <a:r>
              <a:rPr lang="ru-RU" sz="2000" dirty="0"/>
              <a:t> при </a:t>
            </a:r>
            <a:r>
              <a:rPr lang="ru-RU" sz="2000" dirty="0" err="1"/>
              <a:t>різкому</a:t>
            </a:r>
            <a:r>
              <a:rPr lang="ru-RU" sz="2000" dirty="0"/>
              <a:t> сильному </a:t>
            </a:r>
            <a:r>
              <a:rPr lang="ru-RU" sz="2000" dirty="0" err="1"/>
              <a:t>ударі</a:t>
            </a:r>
            <a:r>
              <a:rPr lang="ru-RU" sz="2000" dirty="0"/>
              <a:t> </a:t>
            </a:r>
            <a:r>
              <a:rPr lang="ru-RU" sz="2000" dirty="0" err="1"/>
              <a:t>розколюється</a:t>
            </a:r>
            <a:r>
              <a:rPr lang="ru-RU" sz="2000" dirty="0"/>
              <a:t> на </a:t>
            </a:r>
            <a:r>
              <a:rPr lang="ru-RU" sz="2000" dirty="0" err="1"/>
              <a:t>окремі</a:t>
            </a:r>
            <a:r>
              <a:rPr lang="ru-RU" sz="2000" dirty="0"/>
              <a:t> шматки.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3831"/>
            <a:ext cx="3647193" cy="27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380622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Берилій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59" y="28957"/>
            <a:ext cx="3690138" cy="26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74977" y="274236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Стронцій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3919269"/>
            <a:ext cx="3955720" cy="29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7671" y="36215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8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5"/>
            <a:ext cx="9144000" cy="6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9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23528" y="274638"/>
            <a:ext cx="133672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6632"/>
            <a:ext cx="8686800" cy="67413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77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</cp:revision>
  <dcterms:created xsi:type="dcterms:W3CDTF">2014-02-09T09:52:53Z</dcterms:created>
  <dcterms:modified xsi:type="dcterms:W3CDTF">2014-02-09T12:02:44Z</dcterms:modified>
</cp:coreProperties>
</file>