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22" autoAdjust="0"/>
    <p:restoredTop sz="94660"/>
  </p:normalViewPr>
  <p:slideViewPr>
    <p:cSldViewPr>
      <p:cViewPr varScale="1">
        <p:scale>
          <a:sx n="81" d="100"/>
          <a:sy n="81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C4300AC-88DE-463A-A73C-1BD1788CE76B}" type="datetimeFigureOut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DD3D4ED-725A-4B4D-8206-8ABE4257F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7EDE9-2A70-4A93-8AE4-48D2025D694E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6A09C-6FD3-43AC-AB7B-8D556EF81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B8B9-35CF-4EC5-BC44-00637CEC03C6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88C9E-60DE-4DBF-8EA2-71A014359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3258D-6DEB-489D-9AF5-5DD935EEBFC8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9CD7D-5307-41BD-A60F-A20719BAB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D886B2-6412-4386-9FE6-78E402D8A3F3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E49684-9C33-45C3-8935-AC9BA4617C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02F22-B0BB-439E-9833-5E20A24FAF4D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ACCBF-8DD3-48A8-814D-3CA0E5697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005F2-A39E-46AF-BFA4-B8D2B38D195A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6FD73-1105-4ABE-B01F-A2350DCEB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26E3E-39D1-41BA-9479-D9D6A233A633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8EC3-9FB2-41F0-8B61-741F81652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CB89B3-023F-4E3B-8C2F-D7B53EB5DFAD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9F4F74-6E40-407A-A637-3D4A47813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06662-0EC6-47A7-9A46-52F39DA28A2A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6045D-5F67-4401-9BB5-1C1BD5620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3DF0A9-3EEB-41F1-8045-CF01A815B250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03B5C9-BFA7-4961-AC3E-DFAF83EF5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613130-BEB2-4C42-BEE7-A2623FB6E278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AB3F07-3320-4B03-B8C3-699393628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D4DE9E2-F46E-4EE4-8DEC-E31D6C966BAA}" type="datetime1">
              <a:rPr lang="ru-RU"/>
              <a:pPr>
                <a:defRPr/>
              </a:pPr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Ступак А.В.</a:t>
            </a: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253B527-699F-48E0-85C6-B877572AA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D36F07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6C0AA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CDACA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071563"/>
            <a:ext cx="6172200" cy="13573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b="0" i="1" dirty="0" smtClean="0">
                <a:solidFill>
                  <a:srgbClr val="0070C0"/>
                </a:solidFill>
              </a:rPr>
              <a:t>Сполуки Нітрогену</a:t>
            </a:r>
            <a:endParaRPr lang="ru-RU" sz="6000" b="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Застосування нітратної кислоти має два боки: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b="1" smtClean="0">
                <a:solidFill>
                  <a:srgbClr val="000099"/>
                </a:solidFill>
              </a:rPr>
              <a:t>Спочатку нітратна кислота була основою для одержання….</a:t>
            </a:r>
          </a:p>
          <a:p>
            <a:endParaRPr lang="uk-UA" b="1" smtClean="0">
              <a:solidFill>
                <a:srgbClr val="000099"/>
              </a:solidFill>
            </a:endParaRPr>
          </a:p>
          <a:p>
            <a:endParaRPr lang="uk-UA" b="1" smtClean="0">
              <a:solidFill>
                <a:srgbClr val="000099"/>
              </a:solidFill>
            </a:endParaRPr>
          </a:p>
          <a:p>
            <a:pPr>
              <a:buFont typeface="Wingdings" pitchFamily="2" charset="2"/>
              <a:buNone/>
            </a:pPr>
            <a:endParaRPr lang="ru-RU" b="1" smtClean="0">
              <a:solidFill>
                <a:srgbClr val="000099"/>
              </a:solidFill>
            </a:endParaRPr>
          </a:p>
          <a:p>
            <a:r>
              <a:rPr lang="ru-RU" b="1" smtClean="0">
                <a:solidFill>
                  <a:srgbClr val="3333FF"/>
                </a:solidFill>
              </a:rPr>
              <a:t>А потім шведський хімік А.Нобель використовував його для одержання….</a:t>
            </a:r>
            <a:endParaRPr lang="ru-RU" smtClean="0"/>
          </a:p>
        </p:txBody>
      </p:sp>
      <p:sp>
        <p:nvSpPr>
          <p:cNvPr id="29699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14813" y="2928938"/>
            <a:ext cx="428625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п</a:t>
            </a:r>
            <a:endParaRPr lang="ru-RU" sz="2400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4429919" y="3142457"/>
            <a:ext cx="42862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643438" y="2928938"/>
            <a:ext cx="500062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о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3500" y="2928938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р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43563" y="2928938"/>
            <a:ext cx="500062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о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43625" y="2928938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х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43688" y="2928938"/>
            <a:ext cx="500062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у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63" y="5214938"/>
            <a:ext cx="500062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д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57625" y="5214938"/>
            <a:ext cx="428625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6250" y="5214938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н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86313" y="5214938"/>
            <a:ext cx="428625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14938" y="5214938"/>
            <a:ext cx="500062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м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5000" y="5214938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і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43625" y="5214938"/>
            <a:ext cx="500063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т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43688" y="5214938"/>
            <a:ext cx="500062" cy="42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у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</a:t>
            </a:r>
            <a:r>
              <a:rPr lang="uk-UA" sz="4400" dirty="0" smtClean="0">
                <a:solidFill>
                  <a:srgbClr val="0070C0"/>
                </a:solidFill>
              </a:rPr>
              <a:t>Застосування нітратної кислоти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uk-UA" smtClean="0"/>
              <a:t>              </a:t>
            </a:r>
            <a:endParaRPr lang="ru-RU" smtClean="0"/>
          </a:p>
        </p:txBody>
      </p:sp>
      <p:sp>
        <p:nvSpPr>
          <p:cNvPr id="30723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38821" y="1643050"/>
            <a:ext cx="706635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Нітратна кислота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pic>
        <p:nvPicPr>
          <p:cNvPr id="6" name="Picture 10" descr="L17p8p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2500313"/>
            <a:ext cx="2566988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 стрелкой 7"/>
          <p:cNvCxnSpPr/>
          <p:nvPr/>
        </p:nvCxnSpPr>
        <p:spPr>
          <a:xfrm rot="10800000" flipV="1">
            <a:off x="1785938" y="2786063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1857375" y="4500563"/>
            <a:ext cx="1143000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572125" y="4500563"/>
            <a:ext cx="1000125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643563" y="2786063"/>
            <a:ext cx="1214437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 rot="16200000" flipH="1">
            <a:off x="3736975" y="5022850"/>
            <a:ext cx="1095375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28625" y="3429000"/>
            <a:ext cx="2071688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пластмаси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42875" y="5572125"/>
            <a:ext cx="2714625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Вибуховонебезпечні речовини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14688" y="5572125"/>
            <a:ext cx="2071687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добрива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500813" y="3714750"/>
            <a:ext cx="1928812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барвники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57875" y="5572125"/>
            <a:ext cx="2143125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ліки</a:t>
            </a: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Нітроген (І) оксид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609600" indent="-60960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dirty="0" smtClean="0">
                <a:solidFill>
                  <a:schemeClr val="tx2"/>
                </a:solidFill>
              </a:rPr>
              <a:t>N</a:t>
            </a:r>
            <a:r>
              <a:rPr lang="ru-RU" b="1" i="1" baseline="-25000" dirty="0" smtClean="0">
                <a:solidFill>
                  <a:schemeClr val="tx2"/>
                </a:solidFill>
              </a:rPr>
              <a:t>2</a:t>
            </a:r>
            <a:r>
              <a:rPr lang="ru-RU" b="1" i="1" dirty="0" smtClean="0">
                <a:solidFill>
                  <a:schemeClr val="tx2"/>
                </a:solidFill>
              </a:rPr>
              <a:t>O – </a:t>
            </a:r>
            <a:r>
              <a:rPr lang="ru-RU" b="1" i="1" dirty="0" err="1" smtClean="0">
                <a:solidFill>
                  <a:schemeClr val="tx2"/>
                </a:solidFill>
              </a:rPr>
              <a:t>нітроген</a:t>
            </a:r>
            <a:r>
              <a:rPr lang="ru-RU" b="1" i="1" dirty="0" smtClean="0">
                <a:solidFill>
                  <a:schemeClr val="tx2"/>
                </a:solidFill>
              </a:rPr>
              <a:t> (І) оксид, закись азоту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або</a:t>
            </a:r>
            <a:r>
              <a:rPr lang="ru-RU" b="1" dirty="0" smtClean="0">
                <a:solidFill>
                  <a:schemeClr val="tx2"/>
                </a:solidFill>
              </a:rPr>
              <a:t> «</a:t>
            </a:r>
            <a:r>
              <a:rPr lang="ru-RU" b="1" dirty="0" err="1" smtClean="0">
                <a:solidFill>
                  <a:schemeClr val="tx2"/>
                </a:solidFill>
              </a:rPr>
              <a:t>веселячий</a:t>
            </a:r>
            <a:r>
              <a:rPr lang="ru-RU" b="1" dirty="0" smtClean="0">
                <a:solidFill>
                  <a:schemeClr val="tx2"/>
                </a:solidFill>
              </a:rPr>
              <a:t> газ», </a:t>
            </a:r>
            <a:r>
              <a:rPr lang="ru-RU" b="1" dirty="0" err="1" smtClean="0">
                <a:solidFill>
                  <a:schemeClr val="tx2"/>
                </a:solidFill>
              </a:rPr>
              <a:t>збуджуючо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діє</a:t>
            </a:r>
            <a:r>
              <a:rPr lang="ru-RU" b="1" dirty="0" smtClean="0">
                <a:solidFill>
                  <a:schemeClr val="tx2"/>
                </a:solidFill>
              </a:rPr>
              <a:t> на </a:t>
            </a:r>
            <a:r>
              <a:rPr lang="ru-RU" b="1" dirty="0" err="1" smtClean="0">
                <a:solidFill>
                  <a:schemeClr val="tx2"/>
                </a:solidFill>
              </a:rPr>
              <a:t>нервову</a:t>
            </a:r>
            <a:r>
              <a:rPr lang="ru-RU" b="1" dirty="0" smtClean="0">
                <a:solidFill>
                  <a:schemeClr val="tx2"/>
                </a:solidFill>
              </a:rPr>
              <a:t> систему </a:t>
            </a:r>
            <a:r>
              <a:rPr lang="ru-RU" b="1" dirty="0" err="1" smtClean="0">
                <a:solidFill>
                  <a:schemeClr val="tx2"/>
                </a:solidFill>
              </a:rPr>
              <a:t>людини</a:t>
            </a:r>
            <a:r>
              <a:rPr lang="ru-RU" b="1" dirty="0" smtClean="0">
                <a:solidFill>
                  <a:schemeClr val="tx2"/>
                </a:solidFill>
              </a:rPr>
              <a:t>, </a:t>
            </a:r>
            <a:r>
              <a:rPr lang="ru-RU" b="1" dirty="0" err="1" smtClean="0">
                <a:solidFill>
                  <a:schemeClr val="tx2"/>
                </a:solidFill>
              </a:rPr>
              <a:t>використовують</a:t>
            </a:r>
            <a:r>
              <a:rPr lang="ru-RU" b="1" dirty="0" smtClean="0">
                <a:solidFill>
                  <a:schemeClr val="tx2"/>
                </a:solidFill>
              </a:rPr>
              <a:t> у </a:t>
            </a:r>
            <a:r>
              <a:rPr lang="ru-RU" b="1" dirty="0" err="1" smtClean="0">
                <a:solidFill>
                  <a:schemeClr val="tx2"/>
                </a:solidFill>
              </a:rPr>
              <a:t>медицині</a:t>
            </a:r>
            <a:r>
              <a:rPr lang="ru-RU" b="1" dirty="0" smtClean="0">
                <a:solidFill>
                  <a:schemeClr val="tx2"/>
                </a:solidFill>
              </a:rPr>
              <a:t> як </a:t>
            </a:r>
            <a:r>
              <a:rPr lang="ru-RU" b="1" dirty="0" err="1" smtClean="0">
                <a:solidFill>
                  <a:schemeClr val="tx2"/>
                </a:solidFill>
              </a:rPr>
              <a:t>анестезуючий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засіб</a:t>
            </a:r>
            <a:r>
              <a:rPr lang="ru-RU" b="1" dirty="0" smtClean="0">
                <a:solidFill>
                  <a:schemeClr val="tx2"/>
                </a:solidFill>
              </a:rPr>
              <a:t>.  </a:t>
            </a:r>
            <a:r>
              <a:rPr lang="ru-RU" b="1" dirty="0" err="1" smtClean="0">
                <a:solidFill>
                  <a:schemeClr val="tx2"/>
                </a:solidFill>
              </a:rPr>
              <a:t>Фізичні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властивості:газ</a:t>
            </a:r>
            <a:r>
              <a:rPr lang="ru-RU" b="1" dirty="0" smtClean="0">
                <a:solidFill>
                  <a:schemeClr val="tx2"/>
                </a:solidFill>
              </a:rPr>
              <a:t>, без </a:t>
            </a:r>
            <a:r>
              <a:rPr lang="ru-RU" b="1" dirty="0" err="1" smtClean="0">
                <a:solidFill>
                  <a:schemeClr val="tx2"/>
                </a:solidFill>
              </a:rPr>
              <a:t>кольору</a:t>
            </a:r>
            <a:r>
              <a:rPr lang="ru-RU" b="1" dirty="0" smtClean="0">
                <a:solidFill>
                  <a:schemeClr val="tx2"/>
                </a:solidFill>
              </a:rPr>
              <a:t> та запаху. </a:t>
            </a:r>
            <a:r>
              <a:rPr lang="ru-RU" b="1" dirty="0" err="1" smtClean="0">
                <a:solidFill>
                  <a:schemeClr val="tx2"/>
                </a:solidFill>
              </a:rPr>
              <a:t>Проявляє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окисні</a:t>
            </a:r>
            <a:r>
              <a:rPr lang="ru-RU" b="1" dirty="0" smtClean="0">
                <a:solidFill>
                  <a:schemeClr val="tx2"/>
                </a:solidFill>
              </a:rPr>
              <a:t> властивості, </a:t>
            </a:r>
          </a:p>
          <a:p>
            <a:pPr marL="609600" indent="-60960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>
                <a:solidFill>
                  <a:schemeClr val="tx2"/>
                </a:solidFill>
              </a:rPr>
              <a:t>       легко </a:t>
            </a:r>
            <a:r>
              <a:rPr lang="ru-RU" b="1" dirty="0" err="1" smtClean="0">
                <a:solidFill>
                  <a:schemeClr val="tx2"/>
                </a:solidFill>
              </a:rPr>
              <a:t>розкладається</a:t>
            </a:r>
            <a:r>
              <a:rPr lang="ru-RU" b="1" dirty="0" smtClean="0">
                <a:solidFill>
                  <a:schemeClr val="tx2"/>
                </a:solidFill>
              </a:rPr>
              <a:t>.  Несолетворний оксид</a:t>
            </a:r>
          </a:p>
          <a:p>
            <a:pPr marL="609600" indent="-60960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solidFill>
                  <a:schemeClr val="tx2"/>
                </a:solidFill>
              </a:rPr>
              <a:t>2N</a:t>
            </a:r>
            <a:r>
              <a:rPr lang="ru-RU" b="1" baseline="-25000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O=</a:t>
            </a:r>
            <a:endParaRPr lang="ru-RU" b="1" baseline="-25000" dirty="0" smtClean="0">
              <a:solidFill>
                <a:schemeClr val="tx2"/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smtClean="0">
                <a:solidFill>
                  <a:schemeClr val="tx2"/>
                </a:solidFill>
              </a:rPr>
              <a:t>N</a:t>
            </a:r>
            <a:r>
              <a:rPr lang="ru-RU" b="1" baseline="-25000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O + С</a:t>
            </a:r>
            <a:r>
              <a:rPr lang="en-US" b="1" dirty="0" smtClean="0">
                <a:solidFill>
                  <a:schemeClr val="tx2"/>
                </a:solidFill>
              </a:rPr>
              <a:t>u=</a:t>
            </a:r>
            <a:endParaRPr lang="en-US" b="1" baseline="-25000" dirty="0" smtClean="0">
              <a:solidFill>
                <a:schemeClr val="tx2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  <p:sp>
        <p:nvSpPr>
          <p:cNvPr id="18435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Нітроген (ІІ) оксид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9458" name="Нижний колонтитул 2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57250" y="1785938"/>
            <a:ext cx="70008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ru-RU" sz="2800" b="1" i="1"/>
              <a:t>NO – нітроген (I I)оксид</a:t>
            </a:r>
            <a:r>
              <a:rPr lang="ru-RU" sz="2800"/>
              <a:t> </a:t>
            </a:r>
            <a:r>
              <a:rPr lang="ru-RU" sz="2800" b="1"/>
              <a:t>безбарвний газ, термічно стійкий, погано розчинний у воді, практично вмить реагує з киснем (при кімнатній температурі).</a:t>
            </a:r>
          </a:p>
          <a:p>
            <a:pPr marL="609600" indent="-609600"/>
            <a:r>
              <a:rPr lang="ru-RU" sz="2800" b="1"/>
              <a:t>Несолетворний оксид.</a:t>
            </a:r>
          </a:p>
          <a:p>
            <a:pPr marL="609600" indent="-609600"/>
            <a:r>
              <a:rPr lang="ru-RU" sz="2800" b="1"/>
              <a:t>NO+ O</a:t>
            </a:r>
            <a:r>
              <a:rPr lang="ru-RU" sz="2800" b="1" baseline="-25000"/>
              <a:t>2</a:t>
            </a:r>
            <a:r>
              <a:rPr lang="ru-RU" sz="2800" b="1"/>
              <a:t>=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Нітроген (ІІІ) оксид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b="1" i="1" smtClean="0">
                <a:solidFill>
                  <a:schemeClr val="tx2"/>
                </a:solidFill>
              </a:rPr>
              <a:t>N</a:t>
            </a:r>
            <a:r>
              <a:rPr lang="ru-RU" b="1" i="1" baseline="-25000" smtClean="0">
                <a:solidFill>
                  <a:schemeClr val="tx2"/>
                </a:solidFill>
              </a:rPr>
              <a:t>2</a:t>
            </a:r>
            <a:r>
              <a:rPr lang="ru-RU" b="1" i="1" smtClean="0">
                <a:solidFill>
                  <a:schemeClr val="tx2"/>
                </a:solidFill>
              </a:rPr>
              <a:t>O</a:t>
            </a:r>
            <a:r>
              <a:rPr lang="ru-RU" b="1" i="1" baseline="-25000" smtClean="0">
                <a:solidFill>
                  <a:schemeClr val="tx2"/>
                </a:solidFill>
              </a:rPr>
              <a:t>3</a:t>
            </a:r>
            <a:r>
              <a:rPr lang="ru-RU" b="1" i="1" smtClean="0">
                <a:solidFill>
                  <a:schemeClr val="tx2"/>
                </a:solidFill>
              </a:rPr>
              <a:t> –нітроген (III</a:t>
            </a:r>
            <a:r>
              <a:rPr lang="ru-RU" b="1" smtClean="0">
                <a:solidFill>
                  <a:schemeClr val="tx2"/>
                </a:solidFill>
              </a:rPr>
              <a:t>)</a:t>
            </a:r>
            <a:r>
              <a:rPr lang="ru-RU" b="1" i="1" smtClean="0">
                <a:solidFill>
                  <a:schemeClr val="tx2"/>
                </a:solidFill>
              </a:rPr>
              <a:t> оксид. Рідина темно-синього кольору, термічно нестійка</a:t>
            </a:r>
            <a:r>
              <a:rPr lang="ru-RU" b="1" smtClean="0">
                <a:solidFill>
                  <a:schemeClr val="tx2"/>
                </a:solidFill>
              </a:rPr>
              <a:t>, t кип.= 3,5 </a:t>
            </a:r>
            <a:r>
              <a:rPr lang="ru-RU" b="1" smtClean="0">
                <a:solidFill>
                  <a:schemeClr val="tx2"/>
                </a:solidFill>
                <a:sym typeface="Symbol" pitchFamily="18" charset="2"/>
              </a:rPr>
              <a:t></a:t>
            </a:r>
            <a:r>
              <a:rPr lang="ru-RU" b="1" smtClean="0">
                <a:solidFill>
                  <a:schemeClr val="tx2"/>
                </a:solidFill>
              </a:rPr>
              <a:t>С, існує  у вигляді рідини тільки при охолодженні, в нормальних умовах переходить у газоподібний стан. Кислотний оксид, при взаємодії з водою утворюється нітритна кислота</a:t>
            </a:r>
          </a:p>
          <a:p>
            <a:r>
              <a:rPr lang="ru-RU" b="1" smtClean="0">
                <a:solidFill>
                  <a:schemeClr val="tx2"/>
                </a:solidFill>
              </a:rPr>
              <a:t>N</a:t>
            </a:r>
            <a:r>
              <a:rPr lang="ru-RU" b="1" baseline="-25000" smtClean="0">
                <a:solidFill>
                  <a:schemeClr val="tx2"/>
                </a:solidFill>
              </a:rPr>
              <a:t>2</a:t>
            </a:r>
            <a:r>
              <a:rPr lang="ru-RU" b="1" smtClean="0">
                <a:solidFill>
                  <a:schemeClr val="tx2"/>
                </a:solidFill>
              </a:rPr>
              <a:t>O</a:t>
            </a:r>
            <a:r>
              <a:rPr lang="ru-RU" b="1" baseline="-25000" smtClean="0">
                <a:solidFill>
                  <a:schemeClr val="tx2"/>
                </a:solidFill>
              </a:rPr>
              <a:t>3</a:t>
            </a:r>
            <a:r>
              <a:rPr lang="ru-RU" b="1" smtClean="0">
                <a:solidFill>
                  <a:schemeClr val="tx2"/>
                </a:solidFill>
              </a:rPr>
              <a:t>= </a:t>
            </a:r>
          </a:p>
          <a:p>
            <a:r>
              <a:rPr lang="ru-RU" b="1" smtClean="0">
                <a:solidFill>
                  <a:schemeClr val="tx2"/>
                </a:solidFill>
              </a:rPr>
              <a:t>N</a:t>
            </a:r>
            <a:r>
              <a:rPr lang="ru-RU" b="1" baseline="-25000" smtClean="0">
                <a:solidFill>
                  <a:schemeClr val="tx2"/>
                </a:solidFill>
              </a:rPr>
              <a:t>2</a:t>
            </a:r>
            <a:r>
              <a:rPr lang="ru-RU" b="1" smtClean="0">
                <a:solidFill>
                  <a:schemeClr val="tx2"/>
                </a:solidFill>
              </a:rPr>
              <a:t>O</a:t>
            </a:r>
            <a:r>
              <a:rPr lang="ru-RU" b="1" baseline="-25000" smtClean="0">
                <a:solidFill>
                  <a:schemeClr val="tx2"/>
                </a:solidFill>
              </a:rPr>
              <a:t>3 </a:t>
            </a:r>
            <a:r>
              <a:rPr lang="ru-RU" b="1" smtClean="0">
                <a:solidFill>
                  <a:schemeClr val="tx2"/>
                </a:solidFill>
              </a:rPr>
              <a:t>+ H</a:t>
            </a:r>
            <a:r>
              <a:rPr lang="ru-RU" b="1" baseline="-25000" smtClean="0">
                <a:solidFill>
                  <a:schemeClr val="tx2"/>
                </a:solidFill>
              </a:rPr>
              <a:t>2</a:t>
            </a:r>
            <a:r>
              <a:rPr lang="ru-RU" b="1" smtClean="0">
                <a:solidFill>
                  <a:schemeClr val="tx2"/>
                </a:solidFill>
              </a:rPr>
              <a:t>O =  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20483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Нітроген (</a:t>
            </a:r>
            <a:r>
              <a:rPr lang="ru-RU" sz="4000" b="1" i="1" dirty="0" smtClean="0">
                <a:solidFill>
                  <a:srgbClr val="FF0000"/>
                </a:solidFill>
                <a:latin typeface="Tahoma" pitchFamily="34" charset="0"/>
              </a:rPr>
              <a:t>IV</a:t>
            </a:r>
            <a:r>
              <a:rPr lang="uk-UA" sz="4000" dirty="0" smtClean="0">
                <a:solidFill>
                  <a:srgbClr val="FF0000"/>
                </a:solidFill>
              </a:rPr>
              <a:t>) оксид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b="1" i="1" smtClean="0">
                <a:solidFill>
                  <a:schemeClr val="tx2"/>
                </a:solidFill>
                <a:latin typeface="Tahoma" pitchFamily="34" charset="0"/>
              </a:rPr>
              <a:t>NO</a:t>
            </a:r>
            <a:r>
              <a:rPr lang="ru-RU" b="1" i="1" baseline="-25000" smtClean="0">
                <a:solidFill>
                  <a:schemeClr val="tx2"/>
                </a:solidFill>
                <a:latin typeface="Tahoma" pitchFamily="34" charset="0"/>
              </a:rPr>
              <a:t>2</a:t>
            </a:r>
            <a:r>
              <a:rPr lang="ru-RU" b="1" i="1" smtClean="0">
                <a:solidFill>
                  <a:schemeClr val="tx2"/>
                </a:solidFill>
                <a:latin typeface="Tahoma" pitchFamily="34" charset="0"/>
              </a:rPr>
              <a:t> –нітроген (IV) оксид або или диоксид азоту</a:t>
            </a:r>
            <a:r>
              <a:rPr lang="ru-RU" b="1" smtClean="0">
                <a:solidFill>
                  <a:schemeClr val="tx2"/>
                </a:solidFill>
                <a:latin typeface="Tahoma" pitchFamily="34" charset="0"/>
              </a:rPr>
              <a:t>, бурий газ, добре розчинний у воді, повністю реагує з нею. Є сильним окисником.</a:t>
            </a:r>
          </a:p>
          <a:p>
            <a:r>
              <a:rPr lang="ru-RU" b="1" smtClean="0">
                <a:solidFill>
                  <a:schemeClr val="tx2"/>
                </a:solidFill>
                <a:latin typeface="Tahoma" pitchFamily="34" charset="0"/>
              </a:rPr>
              <a:t>NO</a:t>
            </a:r>
            <a:r>
              <a:rPr lang="ru-RU" b="1" baseline="-25000" smtClean="0">
                <a:solidFill>
                  <a:schemeClr val="tx2"/>
                </a:solidFill>
                <a:latin typeface="Tahoma" pitchFamily="34" charset="0"/>
              </a:rPr>
              <a:t>2</a:t>
            </a:r>
            <a:r>
              <a:rPr lang="ru-RU" b="1" smtClean="0">
                <a:solidFill>
                  <a:schemeClr val="tx2"/>
                </a:solidFill>
                <a:latin typeface="Tahoma" pitchFamily="34" charset="0"/>
              </a:rPr>
              <a:t> + H</a:t>
            </a:r>
            <a:r>
              <a:rPr lang="ru-RU" b="1" baseline="-25000" smtClean="0">
                <a:solidFill>
                  <a:schemeClr val="tx2"/>
                </a:solidFill>
                <a:latin typeface="Tahoma" pitchFamily="34" charset="0"/>
              </a:rPr>
              <a:t>2</a:t>
            </a:r>
            <a:r>
              <a:rPr lang="ru-RU" b="1" smtClean="0">
                <a:solidFill>
                  <a:schemeClr val="tx2"/>
                </a:solidFill>
                <a:latin typeface="Tahoma" pitchFamily="34" charset="0"/>
              </a:rPr>
              <a:t>O =</a:t>
            </a:r>
            <a:r>
              <a:rPr lang="ru-RU" b="1" smtClean="0">
                <a:latin typeface="Tahoma" pitchFamily="34" charset="0"/>
              </a:rPr>
              <a:t> </a:t>
            </a:r>
            <a:endParaRPr lang="ru-RU" b="1" baseline="-25000" smtClean="0">
              <a:latin typeface="Tahoma" pitchFamily="34" charset="0"/>
            </a:endParaRPr>
          </a:p>
          <a:p>
            <a:endParaRPr lang="ru-RU" smtClean="0"/>
          </a:p>
        </p:txBody>
      </p:sp>
      <p:sp>
        <p:nvSpPr>
          <p:cNvPr id="21507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pic>
        <p:nvPicPr>
          <p:cNvPr id="5" name="Picture 4" descr="L22p2p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3" y="3643313"/>
            <a:ext cx="37909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Нітроген (</a:t>
            </a:r>
            <a:r>
              <a:rPr lang="ru-RU" sz="4000" b="1" i="1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 ) оксид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b="1" i="1" smtClean="0">
                <a:solidFill>
                  <a:schemeClr val="tx2"/>
                </a:solidFill>
              </a:rPr>
              <a:t>N</a:t>
            </a:r>
            <a:r>
              <a:rPr lang="ru-RU" b="1" i="1" baseline="-25000" smtClean="0">
                <a:solidFill>
                  <a:schemeClr val="tx2"/>
                </a:solidFill>
              </a:rPr>
              <a:t>2</a:t>
            </a:r>
            <a:r>
              <a:rPr lang="ru-RU" b="1" i="1" smtClean="0">
                <a:solidFill>
                  <a:schemeClr val="tx2"/>
                </a:solidFill>
              </a:rPr>
              <a:t>O</a:t>
            </a:r>
            <a:r>
              <a:rPr lang="ru-RU" b="1" i="1" baseline="-25000" smtClean="0">
                <a:solidFill>
                  <a:schemeClr val="tx2"/>
                </a:solidFill>
              </a:rPr>
              <a:t>5</a:t>
            </a:r>
            <a:r>
              <a:rPr lang="ru-RU" b="1" i="1" smtClean="0">
                <a:solidFill>
                  <a:schemeClr val="tx2"/>
                </a:solidFill>
              </a:rPr>
              <a:t> –нітроген (V) оксид,</a:t>
            </a:r>
            <a:r>
              <a:rPr lang="ru-RU" b="1" smtClean="0">
                <a:solidFill>
                  <a:schemeClr val="tx2"/>
                </a:solidFill>
              </a:rPr>
              <a:t> азотний ангидрид, біла речовинавещество</a:t>
            </a:r>
          </a:p>
          <a:p>
            <a:r>
              <a:rPr lang="ru-RU" b="1" smtClean="0">
                <a:solidFill>
                  <a:schemeClr val="tx2"/>
                </a:solidFill>
              </a:rPr>
              <a:t> ( t пл.= 41</a:t>
            </a:r>
            <a:r>
              <a:rPr lang="ru-RU" b="1" baseline="30000" smtClean="0">
                <a:solidFill>
                  <a:schemeClr val="tx2"/>
                </a:solidFill>
              </a:rPr>
              <a:t>0</a:t>
            </a:r>
            <a:r>
              <a:rPr lang="ru-RU" b="1" smtClean="0">
                <a:solidFill>
                  <a:schemeClr val="tx2"/>
                </a:solidFill>
              </a:rPr>
              <a:t>С). Проявляє кислотні властивості,є сильним окисником.</a:t>
            </a:r>
          </a:p>
          <a:p>
            <a:endParaRPr lang="ru-RU" smtClean="0"/>
          </a:p>
        </p:txBody>
      </p:sp>
      <p:sp>
        <p:nvSpPr>
          <p:cNvPr id="22531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pic>
        <p:nvPicPr>
          <p:cNvPr id="5" name="Picture 5" descr="L13p4p04продукт реакции между оксидом немет и водой кисло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3571875"/>
            <a:ext cx="3833812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Нітратна кислота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b="1" i="1" smtClean="0">
                <a:solidFill>
                  <a:schemeClr val="tx2"/>
                </a:solidFill>
                <a:latin typeface="Tahoma" pitchFamily="34" charset="0"/>
              </a:rPr>
              <a:t>Нітратна кислота</a:t>
            </a:r>
            <a:r>
              <a:rPr lang="ru-RU" b="1" smtClean="0">
                <a:solidFill>
                  <a:schemeClr val="tx2"/>
                </a:solidFill>
                <a:latin typeface="Tahoma" pitchFamily="34" charset="0"/>
              </a:rPr>
              <a:t> – безбарвна гігроскопічна рідина, має різький запах «димить « на повітрі, безмежно розчиняється у воді,tкип= 82.6 </a:t>
            </a:r>
            <a:r>
              <a:rPr lang="ru-RU" b="1" baseline="30000" smtClean="0">
                <a:solidFill>
                  <a:schemeClr val="tx2"/>
                </a:solidFill>
                <a:latin typeface="Tahoma" pitchFamily="34" charset="0"/>
              </a:rPr>
              <a:t>0</a:t>
            </a:r>
            <a:r>
              <a:rPr lang="ru-RU" b="1" smtClean="0">
                <a:solidFill>
                  <a:schemeClr val="tx2"/>
                </a:solidFill>
                <a:latin typeface="Tahoma" pitchFamily="34" charset="0"/>
              </a:rPr>
              <a:t>С. Розчини з нітратної кислоти зберігають у склянках з темного скла, тому що вона розкладається на світлі:</a:t>
            </a:r>
            <a:endParaRPr lang="ru-RU" smtClean="0"/>
          </a:p>
        </p:txBody>
      </p:sp>
      <p:sp>
        <p:nvSpPr>
          <p:cNvPr id="24579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pic>
        <p:nvPicPr>
          <p:cNvPr id="5" name="Picture 3" descr="L17p8p17азотная кисло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3857625"/>
            <a:ext cx="3862388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Прямоугольник 5"/>
          <p:cNvSpPr>
            <a:spLocks noChangeArrowheads="1"/>
          </p:cNvSpPr>
          <p:nvPr/>
        </p:nvSpPr>
        <p:spPr bwMode="auto">
          <a:xfrm>
            <a:off x="500063" y="4721225"/>
            <a:ext cx="4000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tx2"/>
                </a:solidFill>
                <a:latin typeface="Tahoma" pitchFamily="34" charset="0"/>
              </a:rPr>
              <a:t>4HNO</a:t>
            </a:r>
            <a:r>
              <a:rPr lang="ru-RU" b="1" baseline="-25000">
                <a:solidFill>
                  <a:schemeClr val="tx2"/>
                </a:solidFill>
                <a:latin typeface="Tahoma" pitchFamily="34" charset="0"/>
              </a:rPr>
              <a:t>3</a:t>
            </a:r>
            <a:r>
              <a:rPr lang="ru-RU" b="1">
                <a:solidFill>
                  <a:schemeClr val="tx2"/>
                </a:solidFill>
                <a:latin typeface="Tahoma" pitchFamily="34" charset="0"/>
              </a:rPr>
              <a:t>=4NO</a:t>
            </a:r>
            <a:r>
              <a:rPr lang="ru-RU" b="1" baseline="-25000">
                <a:solidFill>
                  <a:schemeClr val="tx2"/>
                </a:solidFill>
                <a:latin typeface="Tahoma" pitchFamily="34" charset="0"/>
              </a:rPr>
              <a:t>2</a:t>
            </a:r>
            <a:r>
              <a:rPr lang="ru-RU" b="1">
                <a:solidFill>
                  <a:schemeClr val="tx2"/>
                </a:solidFill>
                <a:latin typeface="Tahoma" pitchFamily="34" charset="0"/>
              </a:rPr>
              <a:t>+2H</a:t>
            </a:r>
            <a:r>
              <a:rPr lang="ru-RU" b="1" baseline="-25000">
                <a:solidFill>
                  <a:schemeClr val="tx2"/>
                </a:solidFill>
                <a:latin typeface="Tahoma" pitchFamily="34" charset="0"/>
              </a:rPr>
              <a:t>2</a:t>
            </a:r>
            <a:r>
              <a:rPr lang="ru-RU" b="1">
                <a:solidFill>
                  <a:schemeClr val="tx2"/>
                </a:solidFill>
                <a:latin typeface="Tahoma" pitchFamily="34" charset="0"/>
              </a:rPr>
              <a:t>O+O</a:t>
            </a:r>
            <a:r>
              <a:rPr lang="ru-RU" b="1" baseline="-25000">
                <a:solidFill>
                  <a:schemeClr val="tx2"/>
                </a:solidFill>
                <a:latin typeface="Tahoma" pitchFamily="34" charset="0"/>
              </a:rPr>
              <a:t>2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dirty="0" smtClean="0">
                <a:solidFill>
                  <a:srgbClr val="FF0000"/>
                </a:solidFill>
              </a:rPr>
              <a:t>Особливості взаємодії нітратної кислоти з металами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27650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sz="3200" b="1" dirty="0" err="1" smtClean="0"/>
              <a:t>Виділяються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різноманітні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сполуки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нітрогену</a:t>
            </a:r>
            <a:r>
              <a:rPr lang="ru-RU" sz="3200" b="1" dirty="0" smtClean="0"/>
              <a:t> - </a:t>
            </a:r>
            <a:r>
              <a:rPr lang="ru-RU" sz="3200" b="1" i="1" dirty="0" smtClean="0"/>
              <a:t>NO</a:t>
            </a:r>
            <a:r>
              <a:rPr lang="ru-RU" sz="3200" b="1" i="1" baseline="-25000" dirty="0" smtClean="0"/>
              <a:t>2</a:t>
            </a:r>
            <a:r>
              <a:rPr lang="ru-RU" sz="3200" b="1" i="1" dirty="0" smtClean="0"/>
              <a:t>,    NO, N</a:t>
            </a:r>
            <a:r>
              <a:rPr lang="ru-RU" sz="3200" b="1" i="1" baseline="-25000" dirty="0" smtClean="0"/>
              <a:t>2</a:t>
            </a:r>
            <a:r>
              <a:rPr lang="ru-RU" sz="3200" b="1" i="1" dirty="0" smtClean="0"/>
              <a:t>O, N</a:t>
            </a:r>
            <a:r>
              <a:rPr lang="ru-RU" sz="3200" b="1" i="1" baseline="-25000" dirty="0" smtClean="0"/>
              <a:t>2</a:t>
            </a:r>
            <a:r>
              <a:rPr lang="ru-RU" sz="3200" b="1" i="1" dirty="0" smtClean="0"/>
              <a:t>   NH</a:t>
            </a:r>
            <a:r>
              <a:rPr lang="ru-RU" sz="3200" b="1" i="1" baseline="-25000" dirty="0" smtClean="0"/>
              <a:t>3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sz="32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3043238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sz="3200" b="1" dirty="0" smtClean="0"/>
              <a:t>З </a:t>
            </a:r>
            <a:r>
              <a:rPr lang="ru-RU" sz="3200" b="1" dirty="0" err="1" smtClean="0"/>
              <a:t>нітратною</a:t>
            </a:r>
            <a:r>
              <a:rPr lang="ru-RU" sz="3200" b="1" dirty="0" smtClean="0"/>
              <a:t> кислотою </a:t>
            </a:r>
            <a:r>
              <a:rPr lang="ru-RU" sz="3200" b="1" dirty="0" err="1" smtClean="0"/>
              <a:t>реагують</a:t>
            </a:r>
            <a:r>
              <a:rPr lang="ru-RU" sz="3200" b="1" dirty="0" smtClean="0"/>
              <a:t> метали, </a:t>
            </a:r>
            <a:r>
              <a:rPr lang="ru-RU" sz="3200" b="1" dirty="0" err="1" smtClean="0"/>
              <a:t>які</a:t>
            </a:r>
            <a:r>
              <a:rPr lang="ru-RU" sz="3200" b="1" dirty="0" smtClean="0"/>
              <a:t> стоять перед Н та </a:t>
            </a:r>
            <a:r>
              <a:rPr lang="ru-RU" sz="3200" b="1" dirty="0" err="1" smtClean="0"/>
              <a:t>після</a:t>
            </a:r>
            <a:r>
              <a:rPr lang="ru-RU" sz="3200" b="1" dirty="0" smtClean="0"/>
              <a:t> у </a:t>
            </a:r>
            <a:r>
              <a:rPr lang="ru-RU" sz="3200" b="1" dirty="0" err="1" smtClean="0"/>
              <a:t>ряді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активності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металів</a:t>
            </a:r>
            <a:r>
              <a:rPr lang="ru-RU" sz="3200" b="1" dirty="0" smtClean="0"/>
              <a:t>.</a:t>
            </a:r>
            <a:endParaRPr lang="ru-RU" sz="32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>Застосування нітратної кислоти має два боки: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b="1" smtClean="0">
                <a:solidFill>
                  <a:srgbClr val="9900CC"/>
                </a:solidFill>
              </a:rPr>
              <a:t>Спочатку,як руйнівник нітратна кислота, була основою для </a:t>
            </a:r>
          </a:p>
          <a:p>
            <a:pPr>
              <a:buFont typeface="Wingdings" pitchFamily="2" charset="2"/>
              <a:buNone/>
            </a:pPr>
            <a:r>
              <a:rPr lang="ru-RU" b="1" smtClean="0">
                <a:solidFill>
                  <a:srgbClr val="9900CC"/>
                </a:solidFill>
              </a:rPr>
              <a:t>   одержання …</a:t>
            </a:r>
            <a:endParaRPr lang="ru-RU" smtClean="0"/>
          </a:p>
          <a:p>
            <a:endParaRPr lang="uk-UA" b="1" smtClean="0">
              <a:solidFill>
                <a:srgbClr val="9900CC"/>
              </a:solidFill>
            </a:endParaRPr>
          </a:p>
          <a:p>
            <a:endParaRPr lang="uk-UA" b="1" smtClean="0">
              <a:solidFill>
                <a:srgbClr val="9900CC"/>
              </a:solidFill>
            </a:endParaRPr>
          </a:p>
          <a:p>
            <a:endParaRPr lang="ru-RU" b="1" smtClean="0">
              <a:solidFill>
                <a:srgbClr val="9900CC"/>
              </a:solidFill>
            </a:endParaRPr>
          </a:p>
          <a:p>
            <a:r>
              <a:rPr lang="ru-RU" b="1" smtClean="0">
                <a:solidFill>
                  <a:srgbClr val="3333FF"/>
                </a:solidFill>
              </a:rPr>
              <a:t>А потім шведський хімік А.Нобель використав для одержання…</a:t>
            </a:r>
          </a:p>
        </p:txBody>
      </p:sp>
      <p:sp>
        <p:nvSpPr>
          <p:cNvPr id="28675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/>
              <a:t>Ступак А.В.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6250" y="3000375"/>
            <a:ext cx="3286125" cy="642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29000" y="5072063"/>
            <a:ext cx="4286250" cy="6429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393406" y="3321844"/>
            <a:ext cx="6445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964906" y="3321844"/>
            <a:ext cx="6445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0"/>
            <a:endCxn id="5" idx="2"/>
          </p:cNvCxnSpPr>
          <p:nvPr/>
        </p:nvCxnSpPr>
        <p:spPr>
          <a:xfrm rot="16200000" flipH="1">
            <a:off x="5607844" y="3321844"/>
            <a:ext cx="64452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6179344" y="3321844"/>
            <a:ext cx="64452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6679406" y="3321844"/>
            <a:ext cx="6445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608388" y="5394325"/>
            <a:ext cx="6413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4178300" y="5394325"/>
            <a:ext cx="6429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4679950" y="5394325"/>
            <a:ext cx="6429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6" idx="0"/>
            <a:endCxn id="6" idx="2"/>
          </p:cNvCxnSpPr>
          <p:nvPr/>
        </p:nvCxnSpPr>
        <p:spPr>
          <a:xfrm rot="16200000" flipH="1">
            <a:off x="5251450" y="5394325"/>
            <a:ext cx="6429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751513" y="5394325"/>
            <a:ext cx="642938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6323013" y="5394325"/>
            <a:ext cx="642938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895307" y="5393531"/>
            <a:ext cx="6413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116</TotalTime>
  <Words>419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Сполуки Нітрогену</vt:lpstr>
      <vt:lpstr> Нітроген (І) оксид</vt:lpstr>
      <vt:lpstr>Нітроген (ІІ) оксид</vt:lpstr>
      <vt:lpstr>Нітроген (ІІІ) оксид</vt:lpstr>
      <vt:lpstr>Нітроген (IV) оксид</vt:lpstr>
      <vt:lpstr>Нітроген (V ) оксид</vt:lpstr>
      <vt:lpstr>Нітратна кислота</vt:lpstr>
      <vt:lpstr>Особливості взаємодії нітратної кислоти з металами</vt:lpstr>
      <vt:lpstr>Застосування нітратної кислоти має два боки: </vt:lpstr>
      <vt:lpstr>Застосування нітратної кислоти має два боки:</vt:lpstr>
      <vt:lpstr> Застосування нітратної кислоти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Сполуки Нітрогену</dc:title>
  <dc:creator>Admin</dc:creator>
  <cp:lastModifiedBy>User</cp:lastModifiedBy>
  <cp:revision>14</cp:revision>
  <dcterms:created xsi:type="dcterms:W3CDTF">2009-12-06T16:05:23Z</dcterms:created>
  <dcterms:modified xsi:type="dcterms:W3CDTF">2013-10-09T13:32:20Z</dcterms:modified>
</cp:coreProperties>
</file>