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1"/>
  </p:notesMasterIdLst>
  <p:sldIdLst>
    <p:sldId id="256" r:id="rId2"/>
    <p:sldId id="258" r:id="rId3"/>
    <p:sldId id="257" r:id="rId4"/>
    <p:sldId id="262" r:id="rId5"/>
    <p:sldId id="263" r:id="rId6"/>
    <p:sldId id="261" r:id="rId7"/>
    <p:sldId id="260" r:id="rId8"/>
    <p:sldId id="264" r:id="rId9"/>
    <p:sldId id="265" r:id="rId10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9" autoAdjust="0"/>
    <p:restoredTop sz="94660"/>
  </p:normalViewPr>
  <p:slideViewPr>
    <p:cSldViewPr>
      <p:cViewPr varScale="1">
        <p:scale>
          <a:sx n="100" d="100"/>
          <a:sy n="100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FC540-1DFE-4894-8DDE-F1C297C9BC0A}" type="doc">
      <dgm:prSet loTypeId="urn:microsoft.com/office/officeart/2005/8/layout/chevron2" loCatId="process" qsTypeId="urn:microsoft.com/office/officeart/2005/8/quickstyle/simple3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4D9DDFC8-817D-44C7-8E24-1155B2F8E594}">
      <dgm:prSet custT="1"/>
      <dgm:spPr/>
      <dgm:t>
        <a:bodyPr/>
        <a:lstStyle/>
        <a:p>
          <a:pPr rtl="0"/>
          <a:r>
            <a:rPr lang="en-US" sz="4000" b="1" i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rPr>
            <a:t>SiO</a:t>
          </a:r>
          <a:r>
            <a:rPr lang="en-US" sz="4000" b="1" i="1" cap="none" spc="300" baseline="-250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rPr>
            <a:t>2</a:t>
          </a:r>
          <a:endParaRPr lang="ru-RU" sz="4000" b="1" cap="none" spc="300" dirty="0">
            <a:ln w="11430" cmpd="sng">
              <a:solidFill>
                <a:schemeClr val="accent1">
                  <a:tint val="10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1">
                    <a:tint val="83000"/>
                    <a:shade val="100000"/>
                    <a:satMod val="200000"/>
                  </a:schemeClr>
                </a:gs>
                <a:gs pos="75000">
                  <a:schemeClr val="accent1">
                    <a:tint val="100000"/>
                    <a:shade val="50000"/>
                    <a:satMod val="150000"/>
                  </a:schemeClr>
                </a:gs>
              </a:gsLst>
              <a:lin ang="5400000"/>
            </a:gradFill>
            <a:effectLst>
              <a:glow rad="45500">
                <a:schemeClr val="accent1">
                  <a:satMod val="220000"/>
                  <a:alpha val="35000"/>
                </a:schemeClr>
              </a:glow>
            </a:effectLst>
            <a:latin typeface="Arial" pitchFamily="34" charset="0"/>
            <a:cs typeface="Arial" pitchFamily="34" charset="0"/>
          </a:endParaRPr>
        </a:p>
      </dgm:t>
    </dgm:pt>
    <dgm:pt modelId="{86B4C928-83B3-42B7-B1BC-993FACA6AB13}" type="parTrans" cxnId="{8CEF3EC1-7ED6-41F3-A12F-41F7548758E1}">
      <dgm:prSet/>
      <dgm:spPr/>
      <dgm:t>
        <a:bodyPr/>
        <a:lstStyle/>
        <a:p>
          <a:endParaRPr lang="ru-RU"/>
        </a:p>
      </dgm:t>
    </dgm:pt>
    <dgm:pt modelId="{43A3BDAA-BED0-4A90-A2F1-A5EA976D886A}" type="sibTrans" cxnId="{8CEF3EC1-7ED6-41F3-A12F-41F7548758E1}">
      <dgm:prSet/>
      <dgm:spPr/>
      <dgm:t>
        <a:bodyPr/>
        <a:lstStyle/>
        <a:p>
          <a:endParaRPr lang="ru-RU"/>
        </a:p>
      </dgm:t>
    </dgm:pt>
    <dgm:pt modelId="{1968A062-2C45-490D-B708-B4818279283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cap="none" spc="-140" baseline="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rPr>
            <a:t>в природі існує у вигляді</a:t>
          </a:r>
          <a:endParaRPr lang="ru-RU" sz="2000" b="1" cap="none" spc="-140" baseline="0" dirty="0">
            <a:ln w="11430" cmpd="sng">
              <a:solidFill>
                <a:schemeClr val="accent1">
                  <a:tint val="10000"/>
                </a:schemeClr>
              </a:solidFill>
              <a:prstDash val="solid"/>
              <a:miter lim="800000"/>
            </a:ln>
            <a:solidFill>
              <a:schemeClr val="tx1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  <a:latin typeface="Arial" pitchFamily="34" charset="0"/>
            <a:cs typeface="Arial" pitchFamily="34" charset="0"/>
          </a:endParaRPr>
        </a:p>
      </dgm:t>
    </dgm:pt>
    <dgm:pt modelId="{65E7A06D-2175-4F6F-B04B-3EB0BCABE7F2}" type="parTrans" cxnId="{3E944781-12F0-4A08-8212-9FABC0BD1109}">
      <dgm:prSet/>
      <dgm:spPr/>
      <dgm:t>
        <a:bodyPr/>
        <a:lstStyle/>
        <a:p>
          <a:endParaRPr lang="ru-RU"/>
        </a:p>
      </dgm:t>
    </dgm:pt>
    <dgm:pt modelId="{62F529A4-80B8-411C-BDFC-FDA4E088E656}" type="sibTrans" cxnId="{3E944781-12F0-4A08-8212-9FABC0BD1109}">
      <dgm:prSet/>
      <dgm:spPr/>
      <dgm:t>
        <a:bodyPr/>
        <a:lstStyle/>
        <a:p>
          <a:endParaRPr lang="ru-RU"/>
        </a:p>
      </dgm:t>
    </dgm:pt>
    <dgm:pt modelId="{B6317C52-4AED-4025-9D7D-68DAB040E2CA}" type="pres">
      <dgm:prSet presAssocID="{AD4FC540-1DFE-4894-8DDE-F1C297C9BC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5AAEB3-D6CA-42BA-A57F-A8D75764FB67}" type="pres">
      <dgm:prSet presAssocID="{4D9DDFC8-817D-44C7-8E24-1155B2F8E594}" presName="composite" presStyleCnt="0"/>
      <dgm:spPr/>
      <dgm:t>
        <a:bodyPr/>
        <a:lstStyle/>
        <a:p>
          <a:endParaRPr lang="ru-RU"/>
        </a:p>
      </dgm:t>
    </dgm:pt>
    <dgm:pt modelId="{4ED8ED7B-7629-46BC-8684-A5AC79B72719}" type="pres">
      <dgm:prSet presAssocID="{4D9DDFC8-817D-44C7-8E24-1155B2F8E594}" presName="parentText" presStyleLbl="alignNode1" presStyleIdx="0" presStyleCnt="1" custScaleX="233972" custScaleY="100196" custLinFactNeighborX="-258" custLinFactNeighborY="3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8699B-4463-4656-9153-6CEAFC4C2567}" type="pres">
      <dgm:prSet presAssocID="{4D9DDFC8-817D-44C7-8E24-1155B2F8E594}" presName="descendantText" presStyleLbl="alignAcc1" presStyleIdx="0" presStyleCnt="1" custScaleX="63754" custScaleY="100000" custLinFactNeighborX="-5792" custLinFactNeighborY="4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786AEB-B0E3-4EFF-ADED-BD2695818395}" type="presOf" srcId="{AD4FC540-1DFE-4894-8DDE-F1C297C9BC0A}" destId="{B6317C52-4AED-4025-9D7D-68DAB040E2CA}" srcOrd="0" destOrd="0" presId="urn:microsoft.com/office/officeart/2005/8/layout/chevron2"/>
    <dgm:cxn modelId="{8CEF3EC1-7ED6-41F3-A12F-41F7548758E1}" srcId="{AD4FC540-1DFE-4894-8DDE-F1C297C9BC0A}" destId="{4D9DDFC8-817D-44C7-8E24-1155B2F8E594}" srcOrd="0" destOrd="0" parTransId="{86B4C928-83B3-42B7-B1BC-993FACA6AB13}" sibTransId="{43A3BDAA-BED0-4A90-A2F1-A5EA976D886A}"/>
    <dgm:cxn modelId="{3E944781-12F0-4A08-8212-9FABC0BD1109}" srcId="{4D9DDFC8-817D-44C7-8E24-1155B2F8E594}" destId="{1968A062-2C45-490D-B708-B4818279283F}" srcOrd="0" destOrd="0" parTransId="{65E7A06D-2175-4F6F-B04B-3EB0BCABE7F2}" sibTransId="{62F529A4-80B8-411C-BDFC-FDA4E088E656}"/>
    <dgm:cxn modelId="{38847757-2819-42B9-B77E-ADB729C94120}" type="presOf" srcId="{4D9DDFC8-817D-44C7-8E24-1155B2F8E594}" destId="{4ED8ED7B-7629-46BC-8684-A5AC79B72719}" srcOrd="0" destOrd="0" presId="urn:microsoft.com/office/officeart/2005/8/layout/chevron2"/>
    <dgm:cxn modelId="{AF887513-188C-48D9-8089-321A1F01E5C4}" type="presOf" srcId="{1968A062-2C45-490D-B708-B4818279283F}" destId="{3808699B-4463-4656-9153-6CEAFC4C2567}" srcOrd="0" destOrd="0" presId="urn:microsoft.com/office/officeart/2005/8/layout/chevron2"/>
    <dgm:cxn modelId="{48052320-51B4-4BDD-977F-AD280301A1A1}" type="presParOf" srcId="{B6317C52-4AED-4025-9D7D-68DAB040E2CA}" destId="{8D5AAEB3-D6CA-42BA-A57F-A8D75764FB67}" srcOrd="0" destOrd="0" presId="urn:microsoft.com/office/officeart/2005/8/layout/chevron2"/>
    <dgm:cxn modelId="{7011847D-8547-407A-9C37-B8CDED5B4FAE}" type="presParOf" srcId="{8D5AAEB3-D6CA-42BA-A57F-A8D75764FB67}" destId="{4ED8ED7B-7629-46BC-8684-A5AC79B72719}" srcOrd="0" destOrd="0" presId="urn:microsoft.com/office/officeart/2005/8/layout/chevron2"/>
    <dgm:cxn modelId="{9DCA89BA-B73D-4FF2-86DF-49515B2BBD2C}" type="presParOf" srcId="{8D5AAEB3-D6CA-42BA-A57F-A8D75764FB67}" destId="{3808699B-4463-4656-9153-6CEAFC4C25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397FE1-E74F-4868-BD1B-7E2FA49045DD}" type="doc">
      <dgm:prSet loTypeId="urn:microsoft.com/office/officeart/2005/8/layout/target1" loCatId="relationship" qsTypeId="urn:microsoft.com/office/officeart/2005/8/quickstyle/3d6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1C29286-5638-4B3F-8D97-C938AA79CC28}">
      <dgm:prSet custT="1"/>
      <dgm:spPr/>
      <dgm:t>
        <a:bodyPr/>
        <a:lstStyle/>
        <a:p>
          <a:pPr rtl="0"/>
          <a:r>
            <a:rPr lang="uk-UA" sz="2000" b="1" dirty="0" smtClean="0"/>
            <a:t>26,6%</a:t>
          </a:r>
          <a:endParaRPr lang="ru-RU" sz="2000" b="1" dirty="0"/>
        </a:p>
      </dgm:t>
    </dgm:pt>
    <dgm:pt modelId="{DC4BF58B-8758-45DC-85CF-9C516BF28A24}" type="parTrans" cxnId="{3D0F3582-3398-415B-87B9-FCFF76024204}">
      <dgm:prSet/>
      <dgm:spPr/>
      <dgm:t>
        <a:bodyPr/>
        <a:lstStyle/>
        <a:p>
          <a:endParaRPr lang="ru-RU"/>
        </a:p>
      </dgm:t>
    </dgm:pt>
    <dgm:pt modelId="{7D76462C-F61F-4AFC-A270-EA70F5678458}" type="sibTrans" cxnId="{3D0F3582-3398-415B-87B9-FCFF76024204}">
      <dgm:prSet/>
      <dgm:spPr/>
      <dgm:t>
        <a:bodyPr/>
        <a:lstStyle/>
        <a:p>
          <a:endParaRPr lang="ru-RU"/>
        </a:p>
      </dgm:t>
    </dgm:pt>
    <dgm:pt modelId="{ACD988DE-5EB1-44C3-8EBE-A7F3A29D77FE}" type="pres">
      <dgm:prSet presAssocID="{56397FE1-E74F-4868-BD1B-7E2FA49045DD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3FCD36-97CF-4521-AC6A-154786FFD4B7}" type="pres">
      <dgm:prSet presAssocID="{D1C29286-5638-4B3F-8D97-C938AA79CC28}" presName="circle1" presStyleLbl="lnNode1" presStyleIdx="0" presStyleCnt="1" custScaleX="166667" custScaleY="137574" custLinFactNeighborX="-32490" custLinFactNeighborY="8669"/>
      <dgm:spPr/>
      <dgm:t>
        <a:bodyPr/>
        <a:lstStyle/>
        <a:p>
          <a:endParaRPr lang="ru-RU"/>
        </a:p>
      </dgm:t>
    </dgm:pt>
    <dgm:pt modelId="{69039C62-1447-499D-8090-2C831D04D0A4}" type="pres">
      <dgm:prSet presAssocID="{D1C29286-5638-4B3F-8D97-C938AA79CC28}" presName="text1" presStyleLbl="revTx" presStyleIdx="0" presStyleCnt="1" custScaleX="254818" custLinFactNeighborX="56487" custLinFactNeighborY="-16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5F3C0-5555-411F-8B19-DDB792D31164}" type="pres">
      <dgm:prSet presAssocID="{D1C29286-5638-4B3F-8D97-C938AA79CC28}" presName="line1" presStyleLbl="callout" presStyleIdx="0" presStyleCnt="2"/>
      <dgm:spPr/>
      <dgm:t>
        <a:bodyPr/>
        <a:lstStyle/>
        <a:p>
          <a:endParaRPr lang="ru-RU"/>
        </a:p>
      </dgm:t>
    </dgm:pt>
    <dgm:pt modelId="{58AA5A95-DCC6-4BC8-B587-C3071BDD5F02}" type="pres">
      <dgm:prSet presAssocID="{D1C29286-5638-4B3F-8D97-C938AA79CC28}" presName="d1" presStyleLbl="callout" presStyleIdx="1" presStyleCnt="2"/>
      <dgm:spPr/>
      <dgm:t>
        <a:bodyPr/>
        <a:lstStyle/>
        <a:p>
          <a:endParaRPr lang="ru-RU"/>
        </a:p>
      </dgm:t>
    </dgm:pt>
  </dgm:ptLst>
  <dgm:cxnLst>
    <dgm:cxn modelId="{7394B269-3B2B-4221-AA47-7218F09EA8D9}" type="presOf" srcId="{56397FE1-E74F-4868-BD1B-7E2FA49045DD}" destId="{ACD988DE-5EB1-44C3-8EBE-A7F3A29D77FE}" srcOrd="0" destOrd="0" presId="urn:microsoft.com/office/officeart/2005/8/layout/target1"/>
    <dgm:cxn modelId="{BDFCEFC4-E579-4CAC-A21A-250BAFD5F8FC}" type="presOf" srcId="{D1C29286-5638-4B3F-8D97-C938AA79CC28}" destId="{69039C62-1447-499D-8090-2C831D04D0A4}" srcOrd="0" destOrd="0" presId="urn:microsoft.com/office/officeart/2005/8/layout/target1"/>
    <dgm:cxn modelId="{3D0F3582-3398-415B-87B9-FCFF76024204}" srcId="{56397FE1-E74F-4868-BD1B-7E2FA49045DD}" destId="{D1C29286-5638-4B3F-8D97-C938AA79CC28}" srcOrd="0" destOrd="0" parTransId="{DC4BF58B-8758-45DC-85CF-9C516BF28A24}" sibTransId="{7D76462C-F61F-4AFC-A270-EA70F5678458}"/>
    <dgm:cxn modelId="{9C4F5072-293E-466B-B782-A86317873AFF}" type="presParOf" srcId="{ACD988DE-5EB1-44C3-8EBE-A7F3A29D77FE}" destId="{5A3FCD36-97CF-4521-AC6A-154786FFD4B7}" srcOrd="0" destOrd="0" presId="urn:microsoft.com/office/officeart/2005/8/layout/target1"/>
    <dgm:cxn modelId="{304BF8F5-D1CD-4099-8B44-9F8F063ADCC1}" type="presParOf" srcId="{ACD988DE-5EB1-44C3-8EBE-A7F3A29D77FE}" destId="{69039C62-1447-499D-8090-2C831D04D0A4}" srcOrd="1" destOrd="0" presId="urn:microsoft.com/office/officeart/2005/8/layout/target1"/>
    <dgm:cxn modelId="{731961A9-0668-4DE3-852D-2429D8651AEF}" type="presParOf" srcId="{ACD988DE-5EB1-44C3-8EBE-A7F3A29D77FE}" destId="{9EE5F3C0-5555-411F-8B19-DDB792D31164}" srcOrd="2" destOrd="0" presId="urn:microsoft.com/office/officeart/2005/8/layout/target1"/>
    <dgm:cxn modelId="{AA6EBAF4-5A4D-4CFF-9B1A-751482B2F1AC}" type="presParOf" srcId="{ACD988DE-5EB1-44C3-8EBE-A7F3A29D77FE}" destId="{58AA5A95-DCC6-4BC8-B587-C3071BDD5F02}" srcOrd="3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397FE1-E74F-4868-BD1B-7E2FA49045DD}" type="doc">
      <dgm:prSet loTypeId="urn:microsoft.com/office/officeart/2005/8/layout/target1" loCatId="relationship" qsTypeId="urn:microsoft.com/office/officeart/2005/8/quickstyle/3d6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1C29286-5638-4B3F-8D97-C938AA79CC28}">
      <dgm:prSet custT="1"/>
      <dgm:spPr/>
      <dgm:t>
        <a:bodyPr/>
        <a:lstStyle/>
        <a:p>
          <a:pPr rtl="0"/>
          <a:r>
            <a:rPr lang="uk-UA" sz="2000" b="1" dirty="0" smtClean="0"/>
            <a:t>26,6%</a:t>
          </a:r>
          <a:endParaRPr lang="ru-RU" sz="2000" b="1" dirty="0"/>
        </a:p>
      </dgm:t>
    </dgm:pt>
    <dgm:pt modelId="{DC4BF58B-8758-45DC-85CF-9C516BF28A24}" type="parTrans" cxnId="{3D0F3582-3398-415B-87B9-FCFF76024204}">
      <dgm:prSet/>
      <dgm:spPr/>
      <dgm:t>
        <a:bodyPr/>
        <a:lstStyle/>
        <a:p>
          <a:endParaRPr lang="ru-RU"/>
        </a:p>
      </dgm:t>
    </dgm:pt>
    <dgm:pt modelId="{7D76462C-F61F-4AFC-A270-EA70F5678458}" type="sibTrans" cxnId="{3D0F3582-3398-415B-87B9-FCFF76024204}">
      <dgm:prSet/>
      <dgm:spPr/>
      <dgm:t>
        <a:bodyPr/>
        <a:lstStyle/>
        <a:p>
          <a:endParaRPr lang="ru-RU"/>
        </a:p>
      </dgm:t>
    </dgm:pt>
    <dgm:pt modelId="{ACD988DE-5EB1-44C3-8EBE-A7F3A29D77FE}" type="pres">
      <dgm:prSet presAssocID="{56397FE1-E74F-4868-BD1B-7E2FA49045DD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3FCD36-97CF-4521-AC6A-154786FFD4B7}" type="pres">
      <dgm:prSet presAssocID="{D1C29286-5638-4B3F-8D97-C938AA79CC28}" presName="circle1" presStyleLbl="lnNode1" presStyleIdx="0" presStyleCnt="1" custScaleX="166667" custScaleY="137574" custLinFactNeighborX="10345" custLinFactNeighborY="-5153"/>
      <dgm:spPr/>
      <dgm:t>
        <a:bodyPr/>
        <a:lstStyle/>
        <a:p>
          <a:endParaRPr lang="ru-RU"/>
        </a:p>
      </dgm:t>
    </dgm:pt>
    <dgm:pt modelId="{69039C62-1447-499D-8090-2C831D04D0A4}" type="pres">
      <dgm:prSet presAssocID="{D1C29286-5638-4B3F-8D97-C938AA79CC28}" presName="text1" presStyleLbl="revTx" presStyleIdx="0" presStyleCnt="1" custScaleX="254818" custLinFactNeighborX="56487" custLinFactNeighborY="-35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5F3C0-5555-411F-8B19-DDB792D31164}" type="pres">
      <dgm:prSet presAssocID="{D1C29286-5638-4B3F-8D97-C938AA79CC28}" presName="line1" presStyleLbl="callout" presStyleIdx="0" presStyleCnt="2" custLinFactX="100000" custLinFactY="216706" custLinFactNeighborX="174700" custLinFactNeighborY="300000"/>
      <dgm:spPr/>
      <dgm:t>
        <a:bodyPr/>
        <a:lstStyle/>
        <a:p>
          <a:endParaRPr lang="ru-RU"/>
        </a:p>
      </dgm:t>
    </dgm:pt>
    <dgm:pt modelId="{58AA5A95-DCC6-4BC8-B587-C3071BDD5F02}" type="pres">
      <dgm:prSet presAssocID="{D1C29286-5638-4B3F-8D97-C938AA79CC28}" presName="d1" presStyleLbl="callout" presStyleIdx="1" presStyleCnt="2" custLinFactNeighborX="74007" custLinFactNeighborY="33410"/>
      <dgm:spPr/>
      <dgm:t>
        <a:bodyPr/>
        <a:lstStyle/>
        <a:p>
          <a:endParaRPr lang="ru-RU"/>
        </a:p>
      </dgm:t>
    </dgm:pt>
  </dgm:ptLst>
  <dgm:cxnLst>
    <dgm:cxn modelId="{7394B269-3B2B-4221-AA47-7218F09EA8D9}" type="presOf" srcId="{56397FE1-E74F-4868-BD1B-7E2FA49045DD}" destId="{ACD988DE-5EB1-44C3-8EBE-A7F3A29D77FE}" srcOrd="0" destOrd="0" presId="urn:microsoft.com/office/officeart/2005/8/layout/target1"/>
    <dgm:cxn modelId="{BDFCEFC4-E579-4CAC-A21A-250BAFD5F8FC}" type="presOf" srcId="{D1C29286-5638-4B3F-8D97-C938AA79CC28}" destId="{69039C62-1447-499D-8090-2C831D04D0A4}" srcOrd="0" destOrd="0" presId="urn:microsoft.com/office/officeart/2005/8/layout/target1"/>
    <dgm:cxn modelId="{3D0F3582-3398-415B-87B9-FCFF76024204}" srcId="{56397FE1-E74F-4868-BD1B-7E2FA49045DD}" destId="{D1C29286-5638-4B3F-8D97-C938AA79CC28}" srcOrd="0" destOrd="0" parTransId="{DC4BF58B-8758-45DC-85CF-9C516BF28A24}" sibTransId="{7D76462C-F61F-4AFC-A270-EA70F5678458}"/>
    <dgm:cxn modelId="{9C4F5072-293E-466B-B782-A86317873AFF}" type="presParOf" srcId="{ACD988DE-5EB1-44C3-8EBE-A7F3A29D77FE}" destId="{5A3FCD36-97CF-4521-AC6A-154786FFD4B7}" srcOrd="0" destOrd="0" presId="urn:microsoft.com/office/officeart/2005/8/layout/target1"/>
    <dgm:cxn modelId="{304BF8F5-D1CD-4099-8B44-9F8F063ADCC1}" type="presParOf" srcId="{ACD988DE-5EB1-44C3-8EBE-A7F3A29D77FE}" destId="{69039C62-1447-499D-8090-2C831D04D0A4}" srcOrd="1" destOrd="0" presId="urn:microsoft.com/office/officeart/2005/8/layout/target1"/>
    <dgm:cxn modelId="{731961A9-0668-4DE3-852D-2429D8651AEF}" type="presParOf" srcId="{ACD988DE-5EB1-44C3-8EBE-A7F3A29D77FE}" destId="{9EE5F3C0-5555-411F-8B19-DDB792D31164}" srcOrd="2" destOrd="0" presId="urn:microsoft.com/office/officeart/2005/8/layout/target1"/>
    <dgm:cxn modelId="{AA6EBAF4-5A4D-4CFF-9B1A-751482B2F1AC}" type="presParOf" srcId="{ACD988DE-5EB1-44C3-8EBE-A7F3A29D77FE}" destId="{58AA5A95-DCC6-4BC8-B587-C3071BDD5F02}" srcOrd="3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D8ED7B-7629-46BC-8684-A5AC79B72719}">
      <dsp:nvSpPr>
        <dsp:cNvPr id="0" name=""/>
        <dsp:cNvSpPr/>
      </dsp:nvSpPr>
      <dsp:spPr>
        <a:xfrm rot="5400000">
          <a:off x="1623522" y="-379455"/>
          <a:ext cx="1199304" cy="19602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i="1" kern="1200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rPr>
            <a:t>SiO</a:t>
          </a:r>
          <a:r>
            <a:rPr lang="en-US" sz="4000" b="1" i="1" kern="1200" cap="none" spc="300" baseline="-250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rPr>
            <a:t>2</a:t>
          </a:r>
          <a:endParaRPr lang="ru-RU" sz="4000" b="1" kern="1200" cap="none" spc="300" dirty="0">
            <a:ln w="11430" cmpd="sng">
              <a:solidFill>
                <a:schemeClr val="accent1">
                  <a:tint val="10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1">
                    <a:tint val="83000"/>
                    <a:shade val="100000"/>
                    <a:satMod val="200000"/>
                  </a:schemeClr>
                </a:gs>
                <a:gs pos="75000">
                  <a:schemeClr val="accent1">
                    <a:tint val="100000"/>
                    <a:shade val="50000"/>
                    <a:satMod val="150000"/>
                  </a:schemeClr>
                </a:gs>
              </a:gsLst>
              <a:lin ang="5400000"/>
            </a:gradFill>
            <a:effectLst>
              <a:glow rad="45500">
                <a:schemeClr val="accent1">
                  <a:satMod val="220000"/>
                  <a:alpha val="35000"/>
                </a:schemeClr>
              </a:glow>
            </a:effectLst>
            <a:latin typeface="Arial" pitchFamily="34" charset="0"/>
            <a:cs typeface="Arial" pitchFamily="34" charset="0"/>
          </a:endParaRPr>
        </a:p>
      </dsp:txBody>
      <dsp:txXfrm rot="5400000">
        <a:off x="1623522" y="-379455"/>
        <a:ext cx="1199304" cy="1960262"/>
      </dsp:txXfrm>
    </dsp:sp>
    <dsp:sp modelId="{3808699B-4463-4656-9153-6CEAFC4C2567}">
      <dsp:nvSpPr>
        <dsp:cNvPr id="0" name=""/>
        <dsp:cNvSpPr/>
      </dsp:nvSpPr>
      <dsp:spPr>
        <a:xfrm rot="5400000">
          <a:off x="4548580" y="-1225980"/>
          <a:ext cx="778000" cy="3307303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cap="none" spc="-140" baseline="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rPr>
            <a:t>в природі існує у вигляді</a:t>
          </a:r>
          <a:endParaRPr lang="ru-RU" sz="2000" b="1" kern="1200" cap="none" spc="-140" baseline="0" dirty="0">
            <a:ln w="11430" cmpd="sng">
              <a:solidFill>
                <a:schemeClr val="accent1">
                  <a:tint val="10000"/>
                </a:schemeClr>
              </a:solidFill>
              <a:prstDash val="solid"/>
              <a:miter lim="800000"/>
            </a:ln>
            <a:solidFill>
              <a:schemeClr val="tx1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  <a:latin typeface="Arial" pitchFamily="34" charset="0"/>
            <a:cs typeface="Arial" pitchFamily="34" charset="0"/>
          </a:endParaRPr>
        </a:p>
      </dsp:txBody>
      <dsp:txXfrm rot="5400000">
        <a:off x="4548580" y="-1225980"/>
        <a:ext cx="778000" cy="33073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FCD36-97CF-4521-AC6A-154786FFD4B7}">
      <dsp:nvSpPr>
        <dsp:cNvPr id="0" name=""/>
        <dsp:cNvSpPr/>
      </dsp:nvSpPr>
      <dsp:spPr>
        <a:xfrm>
          <a:off x="0" y="45951"/>
          <a:ext cx="1486300" cy="1226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039C62-1447-499D-8090-2C831D04D0A4}">
      <dsp:nvSpPr>
        <dsp:cNvPr id="0" name=""/>
        <dsp:cNvSpPr/>
      </dsp:nvSpPr>
      <dsp:spPr>
        <a:xfrm>
          <a:off x="1512170" y="-83769"/>
          <a:ext cx="1136206" cy="371574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26,6%</a:t>
          </a:r>
          <a:endParaRPr lang="ru-RU" sz="2000" b="1" kern="1200" dirty="0"/>
        </a:p>
      </dsp:txBody>
      <dsp:txXfrm>
        <a:off x="1512170" y="-83769"/>
        <a:ext cx="1136206" cy="371574"/>
      </dsp:txXfrm>
    </dsp:sp>
    <dsp:sp modelId="{9EE5F3C0-5555-411F-8B19-DDB792D31164}">
      <dsp:nvSpPr>
        <dsp:cNvPr id="0" name=""/>
        <dsp:cNvSpPr/>
      </dsp:nvSpPr>
      <dsp:spPr>
        <a:xfrm>
          <a:off x="1493986" y="102017"/>
          <a:ext cx="1114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75000" prstMaterial="plastic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A5A95-DCC6-4BC8-B587-C3071BDD5F02}">
      <dsp:nvSpPr>
        <dsp:cNvPr id="0" name=""/>
        <dsp:cNvSpPr/>
      </dsp:nvSpPr>
      <dsp:spPr>
        <a:xfrm rot="5400000">
          <a:off x="973448" y="139212"/>
          <a:ext cx="557658" cy="4826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75000" prstMaterial="plastic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FCD36-97CF-4521-AC6A-154786FFD4B7}">
      <dsp:nvSpPr>
        <dsp:cNvPr id="0" name=""/>
        <dsp:cNvSpPr/>
      </dsp:nvSpPr>
      <dsp:spPr>
        <a:xfrm>
          <a:off x="360044" y="0"/>
          <a:ext cx="1486300" cy="1226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039C62-1447-499D-8090-2C831D04D0A4}">
      <dsp:nvSpPr>
        <dsp:cNvPr id="0" name=""/>
        <dsp:cNvSpPr/>
      </dsp:nvSpPr>
      <dsp:spPr>
        <a:xfrm>
          <a:off x="1512169" y="-83769"/>
          <a:ext cx="1136206" cy="371574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26,6%</a:t>
          </a:r>
          <a:endParaRPr lang="ru-RU" sz="2000" b="1" kern="1200" dirty="0"/>
        </a:p>
      </dsp:txBody>
      <dsp:txXfrm>
        <a:off x="1512169" y="-83769"/>
        <a:ext cx="1136206" cy="371574"/>
      </dsp:txXfrm>
    </dsp:sp>
    <dsp:sp modelId="{9EE5F3C0-5555-411F-8B19-DDB792D31164}">
      <dsp:nvSpPr>
        <dsp:cNvPr id="0" name=""/>
        <dsp:cNvSpPr/>
      </dsp:nvSpPr>
      <dsp:spPr>
        <a:xfrm>
          <a:off x="1800200" y="288032"/>
          <a:ext cx="1114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75000" prstMaterial="plastic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A5A95-DCC6-4BC8-B587-C3071BDD5F02}">
      <dsp:nvSpPr>
        <dsp:cNvPr id="0" name=""/>
        <dsp:cNvSpPr/>
      </dsp:nvSpPr>
      <dsp:spPr>
        <a:xfrm rot="5400000">
          <a:off x="1330661" y="325526"/>
          <a:ext cx="557658" cy="4826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75000" prstMaterial="plastic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E58F7CA-3602-4FA3-B07E-E85E691B5C84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EFE90DAC-E32F-4D11-80B4-8CDFAF4A9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369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F58A6-2915-4CF2-846C-E3FF741E427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8F2C368-AD40-4D36-B0AA-D042FA3FF620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2E3B3716-DBEB-45B6-8ECD-42067CF483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A23EED-9B41-4738-811A-35FDE2CD774D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5D02A-0E3B-4407-A1A9-5059602DBE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5CFCD-DDE6-4C88-92AD-7A6A6E0A634D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56EFB-E514-44BF-A019-AC512FE082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C942-100A-48AA-88C3-0C7279D83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4866BDC-457B-4B66-BE29-251FEBE29295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1C41581-D5C4-441B-9B22-37178992B7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1D5E0D2F-AFB8-4AB2-A0E3-42B95223430B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53E15BE-CDD9-4149-954C-68F327700D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46F051-F07F-4379-8D2D-F18FF2C2805B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FA172-40C9-4256-B524-EF24605F68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92CB10-1E28-49E4-9B38-0C3A79B8E30F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56BDC-D0EC-45F0-B752-72C1B2D7C2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72ADB11-E244-4425-92BB-1287D22258C1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1C60937-A495-445E-8478-FC930BAFD1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CAEED2-02BB-46CA-9D9F-F4726C54F471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D7C6-85E0-47CB-8464-8C63591AA0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A33F866-8E51-4558-95A9-11B6618A5385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8F8B2B7-D7F3-4D58-9C79-59FE69D310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BF2A505-5C5B-45F1-B9C5-D0B52EAB3AF2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3ADAFB5-0D5D-46FF-8AC7-96D6C3DC3A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E878724-933B-4388-8361-90AE1D5CCD43}" type="datetimeFigureOut">
              <a:rPr lang="ru-RU" smtClean="0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490D6A-C592-480D-8E69-4D9DCE33E9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openxmlformats.org/officeDocument/2006/relationships/image" Target="../media/image20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19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3.jpe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26.jpeg"/><Relationship Id="rId5" Type="http://schemas.openxmlformats.org/officeDocument/2006/relationships/diagramData" Target="../diagrams/data3.xml"/><Relationship Id="rId10" Type="http://schemas.openxmlformats.org/officeDocument/2006/relationships/image" Target="../media/image25.jpeg"/><Relationship Id="rId4" Type="http://schemas.openxmlformats.org/officeDocument/2006/relationships/image" Target="../media/image24.jpe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72200" y="116632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Виконала:</a:t>
            </a:r>
          </a:p>
          <a:p>
            <a:r>
              <a:rPr lang="uk-UA" sz="1600" dirty="0" smtClean="0"/>
              <a:t>учениця 10-А класу</a:t>
            </a:r>
          </a:p>
          <a:p>
            <a:r>
              <a:rPr lang="uk-UA" sz="1600" dirty="0" smtClean="0"/>
              <a:t>Сушко Анастасія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979613" y="1270000"/>
            <a:ext cx="6985000" cy="525621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552" y="188640"/>
            <a:ext cx="8137599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24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Періодична система хімічних елементів Д.І.Менделєєва</a:t>
            </a:r>
            <a:r>
              <a:rPr lang="ru-RU" sz="24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765175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Періоди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0825" y="1268413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1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0825" y="1773238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2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50825" y="2276475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3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50825" y="2781300"/>
            <a:ext cx="1008063" cy="10080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4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50825" y="3789363"/>
            <a:ext cx="1008063" cy="9366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5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0825" y="4724400"/>
            <a:ext cx="1008063" cy="10096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6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50825" y="5734050"/>
            <a:ext cx="1008063" cy="7921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7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258888" y="765175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Ряди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258888" y="1268413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1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1258888" y="1773238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2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258888" y="2276475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3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258888" y="2781300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4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258888" y="5734050"/>
            <a:ext cx="720725" cy="7921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10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258888" y="5229225"/>
            <a:ext cx="720725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9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258888" y="4724400"/>
            <a:ext cx="720725" cy="5048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8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1258888" y="4293096"/>
            <a:ext cx="720725" cy="43130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7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258888" y="3284538"/>
            <a:ext cx="720725" cy="50450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5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58888" y="3789363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6</a:t>
            </a:r>
            <a:endParaRPr lang="ru-RU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1979613" y="765175"/>
            <a:ext cx="6985000" cy="2873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                                      </a:t>
            </a:r>
            <a:r>
              <a:rPr lang="uk-UA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Групи елементів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979613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771775" y="1052513"/>
            <a:ext cx="792163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5940425" y="1052513"/>
            <a:ext cx="792163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148263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6732588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3563938" y="1052513"/>
            <a:ext cx="792162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356100" y="1052513"/>
            <a:ext cx="792163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IV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7451725" y="1052513"/>
            <a:ext cx="1512888" cy="215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VIII</a:t>
            </a:r>
            <a:endParaRPr lang="ru-RU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6415" name="Line 32"/>
          <p:cNvSpPr>
            <a:spLocks noChangeShapeType="1"/>
          </p:cNvSpPr>
          <p:nvPr/>
        </p:nvSpPr>
        <p:spPr bwMode="auto">
          <a:xfrm>
            <a:off x="8964613" y="1268413"/>
            <a:ext cx="0" cy="496887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6" name="Line 33"/>
          <p:cNvSpPr>
            <a:spLocks noChangeShapeType="1"/>
          </p:cNvSpPr>
          <p:nvPr/>
        </p:nvSpPr>
        <p:spPr bwMode="auto">
          <a:xfrm>
            <a:off x="2016125" y="6524625"/>
            <a:ext cx="6911975" cy="1588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7" name="Line 34"/>
          <p:cNvSpPr>
            <a:spLocks noChangeShapeType="1"/>
          </p:cNvSpPr>
          <p:nvPr/>
        </p:nvSpPr>
        <p:spPr bwMode="auto">
          <a:xfrm>
            <a:off x="5148263" y="1268413"/>
            <a:ext cx="0" cy="525780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97" name="Group 77"/>
          <p:cNvGraphicFramePr>
            <a:graphicFrameLocks noGrp="1"/>
          </p:cNvGraphicFramePr>
          <p:nvPr>
            <p:ph sz="half" idx="1"/>
          </p:nvPr>
        </p:nvGraphicFramePr>
        <p:xfrm>
          <a:off x="5148263" y="1252538"/>
          <a:ext cx="3816549" cy="5272806"/>
        </p:xfrm>
        <a:graphic>
          <a:graphicData uri="http://schemas.openxmlformats.org/drawingml/2006/table">
            <a:tbl>
              <a:tblPr/>
              <a:tblGrid>
                <a:gridCol w="667567"/>
                <a:gridCol w="3148982"/>
              </a:tblGrid>
              <a:tr h="5433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Характеристика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1.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У 1811 р. французькі хіміки Ж.Л. Гей-Люссак і Л.Ж. Тенар добули чистий силіцій.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94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2.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У Періодичній системі знаходиться в 3 періоді, І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V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 група, головна підгрупа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67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3.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У природі зустрічається тільки у зв'язаному стані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2246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4.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Як проста речовина має кристалічну будову, крихкий, темно-сірого кольору з металічним блиском.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94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Baskerville Old Face" pitchFamily="18" charset="0"/>
                        </a:rPr>
                        <a:t>5.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Е=1,9;</a:t>
                      </a:r>
                      <a:r>
                        <a:rPr lang="uk-UA" sz="1800" kern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найнижчий ступінь окислення –</a:t>
                      </a:r>
                      <a:r>
                        <a:rPr lang="uk-UA" sz="1800" kern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uk-UA" sz="1800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найвищий ступінь окислення +4. </a:t>
                      </a:r>
                      <a:endParaRPr kumimoji="0" lang="en-US" sz="2100" b="0" i="0" u="sng" strike="noStrike" cap="none" normalizeH="0" baseline="30000" dirty="0" smtClean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979613" y="2060575"/>
            <a:ext cx="3313112" cy="3262313"/>
            <a:chOff x="657" y="1117"/>
            <a:chExt cx="2087" cy="2055"/>
          </a:xfrm>
        </p:grpSpPr>
        <p:sp>
          <p:nvSpPr>
            <p:cNvPr id="16443" name="Text Box 58"/>
            <p:cNvSpPr txBox="1">
              <a:spLocks noChangeArrowheads="1"/>
            </p:cNvSpPr>
            <p:nvPr/>
          </p:nvSpPr>
          <p:spPr bwMode="auto">
            <a:xfrm>
              <a:off x="1202" y="1117"/>
              <a:ext cx="1497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800">
                <a:solidFill>
                  <a:srgbClr val="FF0000"/>
                </a:solidFill>
              </a:endParaRPr>
            </a:p>
          </p:txBody>
        </p:sp>
        <p:sp>
          <p:nvSpPr>
            <p:cNvPr id="13373" name="Text Box 59"/>
            <p:cNvSpPr txBox="1">
              <a:spLocks noChangeArrowheads="1"/>
            </p:cNvSpPr>
            <p:nvPr/>
          </p:nvSpPr>
          <p:spPr bwMode="auto">
            <a:xfrm>
              <a:off x="1008" y="1298"/>
              <a:ext cx="590" cy="5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4800" b="1" dirty="0" smtClean="0">
                  <a:solidFill>
                    <a:schemeClr val="tx2">
                      <a:lumMod val="10000"/>
                    </a:schemeClr>
                  </a:solidFill>
                  <a:latin typeface="Baskerville Old Face" pitchFamily="18" charset="0"/>
                </a:rPr>
                <a:t>28</a:t>
              </a:r>
              <a:endParaRPr lang="ru-RU" sz="4800" b="1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endParaRPr>
            </a:p>
          </p:txBody>
        </p:sp>
        <p:sp>
          <p:nvSpPr>
            <p:cNvPr id="13374" name="Text Box 60"/>
            <p:cNvSpPr txBox="1">
              <a:spLocks noChangeArrowheads="1"/>
            </p:cNvSpPr>
            <p:nvPr/>
          </p:nvSpPr>
          <p:spPr bwMode="auto">
            <a:xfrm>
              <a:off x="657" y="2600"/>
              <a:ext cx="953" cy="5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4800" b="1" dirty="0" smtClean="0">
                  <a:latin typeface="Baskerville Old Face" pitchFamily="18" charset="0"/>
                </a:rPr>
                <a:t>  </a:t>
              </a:r>
              <a:r>
                <a:rPr lang="en-US" sz="4800" b="1" dirty="0" smtClean="0">
                  <a:solidFill>
                    <a:schemeClr val="tx2">
                      <a:lumMod val="10000"/>
                    </a:schemeClr>
                  </a:solidFill>
                  <a:latin typeface="Baskerville Old Face" pitchFamily="18" charset="0"/>
                </a:rPr>
                <a:t>+14</a:t>
              </a:r>
              <a:endParaRPr lang="ru-RU" sz="4800" b="1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endParaRPr>
            </a:p>
          </p:txBody>
        </p:sp>
        <p:sp>
          <p:nvSpPr>
            <p:cNvPr id="13375" name="Text Box 61"/>
            <p:cNvSpPr txBox="1">
              <a:spLocks noChangeArrowheads="1"/>
            </p:cNvSpPr>
            <p:nvPr/>
          </p:nvSpPr>
          <p:spPr bwMode="auto">
            <a:xfrm>
              <a:off x="2154" y="1253"/>
              <a:ext cx="590" cy="5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tx2">
                      <a:lumMod val="10000"/>
                    </a:schemeClr>
                  </a:solidFill>
                  <a:latin typeface="Baskerville Old Face" pitchFamily="18" charset="0"/>
                </a:rPr>
                <a:t>0</a:t>
              </a:r>
              <a:endParaRPr lang="ru-RU" sz="4800" b="1" dirty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6441" name="Text Box 63"/>
          <p:cNvSpPr txBox="1">
            <a:spLocks noChangeArrowheads="1"/>
          </p:cNvSpPr>
          <p:nvPr/>
        </p:nvSpPr>
        <p:spPr bwMode="auto">
          <a:xfrm>
            <a:off x="3276600" y="27813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700338" y="2636838"/>
            <a:ext cx="2303462" cy="2470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600" dirty="0">
                <a:solidFill>
                  <a:srgbClr val="A4001F"/>
                </a:solidFill>
                <a:latin typeface="Baskerville Old Face" pitchFamily="18" charset="0"/>
              </a:rPr>
              <a:t> </a:t>
            </a:r>
            <a:r>
              <a:rPr lang="en-US" sz="15600" dirty="0" smtClean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Si</a:t>
            </a:r>
            <a:endParaRPr lang="ru-RU" sz="15600" dirty="0">
              <a:solidFill>
                <a:schemeClr val="tx2">
                  <a:lumMod val="1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548680"/>
            <a:ext cx="7467600" cy="58092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cap="none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Хімічні</a:t>
            </a:r>
            <a:r>
              <a:rPr lang="uk-UA" sz="3200" b="1" cap="none" spc="30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3200" b="1" cap="none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властивості</a:t>
            </a:r>
            <a:endParaRPr lang="ru-RU" sz="3200" b="1" cap="none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683568" y="1556792"/>
            <a:ext cx="7900987" cy="380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dirty="0">
                <a:latin typeface="Times New Roman" pitchFamily="18" charset="0"/>
              </a:rPr>
              <a:t>Кремній – полімер, в реакції вступає тільки при нагріванні. На відміну від вуглецю не реагує з воднем, але з’єднується з галогенами</a:t>
            </a:r>
            <a:r>
              <a:rPr lang="ru-RU" sz="2000" b="1" dirty="0">
                <a:latin typeface="Times New Roman" pitchFamily="18" charset="0"/>
              </a:rPr>
              <a:t>:</a:t>
            </a:r>
          </a:p>
          <a:p>
            <a:pPr algn="ctr"/>
            <a:r>
              <a:rPr lang="ru-RU" sz="3200" b="1" dirty="0">
                <a:latin typeface="Times New Roman" pitchFamily="18" charset="0"/>
              </a:rPr>
              <a:t>                                                               </a:t>
            </a:r>
            <a:r>
              <a:rPr lang="en-US" sz="3200" b="1" dirty="0" smtClean="0">
                <a:latin typeface="Book Antiqua" pitchFamily="18" charset="0"/>
              </a:rPr>
              <a:t>Si+2Mg      Mg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r>
              <a:rPr lang="en-US" sz="3200" b="1" dirty="0" smtClean="0">
                <a:latin typeface="Book Antiqua" pitchFamily="18" charset="0"/>
              </a:rPr>
              <a:t>Si </a:t>
            </a:r>
            <a:r>
              <a:rPr lang="en-US" sz="3200" b="1" dirty="0">
                <a:latin typeface="Book Antiqua" pitchFamily="18" charset="0"/>
              </a:rPr>
              <a:t>(Si – </a:t>
            </a:r>
            <a:r>
              <a:rPr lang="uk-UA" sz="3200" b="1" dirty="0">
                <a:latin typeface="Times New Roman" pitchFamily="18" charset="0"/>
              </a:rPr>
              <a:t>окисник</a:t>
            </a:r>
            <a:r>
              <a:rPr lang="ru-RU" sz="3200" b="1" dirty="0">
                <a:latin typeface="Times New Roman" pitchFamily="18" charset="0"/>
              </a:rPr>
              <a:t>)</a:t>
            </a:r>
          </a:p>
          <a:p>
            <a:pPr algn="ctr"/>
            <a:r>
              <a:rPr lang="ru-RU" sz="3200" b="1" dirty="0">
                <a:latin typeface="Times New Roman" pitchFamily="18" charset="0"/>
              </a:rPr>
              <a:t>                        </a:t>
            </a:r>
          </a:p>
          <a:p>
            <a:pPr algn="ctr"/>
            <a:r>
              <a:rPr lang="en-US" sz="3200" b="1" dirty="0" smtClean="0">
                <a:latin typeface="Book Antiqua" pitchFamily="18" charset="0"/>
              </a:rPr>
              <a:t>Si+O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r>
              <a:rPr lang="en-US" sz="3200" b="1" dirty="0" smtClean="0">
                <a:latin typeface="Book Antiqua" pitchFamily="18" charset="0"/>
              </a:rPr>
              <a:t>      SiO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endParaRPr lang="ru-RU" sz="3200" b="1" baseline="-25000" dirty="0" smtClean="0">
              <a:latin typeface="Book Antiqua" pitchFamily="18" charset="0"/>
            </a:endParaRPr>
          </a:p>
          <a:p>
            <a:pPr algn="ctr"/>
            <a:endParaRPr lang="en-US" sz="3200" b="1" baseline="-25000" dirty="0">
              <a:latin typeface="Book Antiqua" pitchFamily="18" charset="0"/>
            </a:endParaRPr>
          </a:p>
          <a:p>
            <a:pPr algn="ctr"/>
            <a:r>
              <a:rPr lang="uk-UA" sz="3200" b="1" dirty="0">
                <a:latin typeface="Times New Roman" pitchFamily="18" charset="0"/>
              </a:rPr>
              <a:t>              </a:t>
            </a:r>
            <a:r>
              <a:rPr lang="en-US" sz="3200" b="1" dirty="0" smtClean="0">
                <a:latin typeface="Book Antiqua" pitchFamily="18" charset="0"/>
              </a:rPr>
              <a:t>Si+2Cl</a:t>
            </a:r>
            <a:r>
              <a:rPr lang="en-US" sz="3200" b="1" baseline="-25000" dirty="0" smtClean="0">
                <a:latin typeface="Book Antiqua" pitchFamily="18" charset="0"/>
              </a:rPr>
              <a:t>2</a:t>
            </a:r>
            <a:r>
              <a:rPr lang="en-US" sz="3200" b="1" dirty="0">
                <a:latin typeface="Book Antiqua" pitchFamily="18" charset="0"/>
              </a:rPr>
              <a:t> </a:t>
            </a:r>
            <a:r>
              <a:rPr lang="en-US" sz="3200" b="1" dirty="0" smtClean="0">
                <a:latin typeface="Book Antiqua" pitchFamily="18" charset="0"/>
              </a:rPr>
              <a:t>     SiCl</a:t>
            </a:r>
            <a:r>
              <a:rPr lang="en-US" sz="3200" b="1" baseline="-25000" dirty="0" smtClean="0">
                <a:latin typeface="Book Antiqua" pitchFamily="18" charset="0"/>
              </a:rPr>
              <a:t>4</a:t>
            </a:r>
            <a:r>
              <a:rPr lang="en-US" sz="3200" b="1" dirty="0" smtClean="0">
                <a:latin typeface="Book Antiqua" pitchFamily="18" charset="0"/>
              </a:rPr>
              <a:t>   </a:t>
            </a:r>
            <a:r>
              <a:rPr lang="en-US" sz="3200" b="1" dirty="0" smtClean="0">
                <a:latin typeface="Book Antiqua" pitchFamily="18" charset="0"/>
              </a:rPr>
              <a:t>(</a:t>
            </a:r>
            <a:r>
              <a:rPr lang="en-US" sz="3200" b="1" dirty="0">
                <a:latin typeface="Book Antiqua" pitchFamily="18" charset="0"/>
              </a:rPr>
              <a:t>Si – </a:t>
            </a:r>
            <a:r>
              <a:rPr lang="uk-UA" sz="3200" b="1" dirty="0" smtClean="0">
                <a:latin typeface="Times New Roman" pitchFamily="18" charset="0"/>
              </a:rPr>
              <a:t>відновник)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17411" name="Picture 2" descr="D:\Мои документы\Rumar\картинки\PFILES\MSOFFICE\MEDIA\CNTCD1\ANIMATED\J030342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33056"/>
            <a:ext cx="1872207" cy="236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Прямая со стрелкой 2"/>
          <p:cNvCxnSpPr/>
          <p:nvPr/>
        </p:nvCxnSpPr>
        <p:spPr>
          <a:xfrm>
            <a:off x="4572000" y="422108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275856" y="32849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79912" y="501317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1606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cap="none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Характеристика сполук Силіцію</a:t>
            </a:r>
            <a:endParaRPr lang="ru-RU" b="1" cap="none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539552" y="1340768"/>
            <a:ext cx="7848600" cy="40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latin typeface="Book Antiqua" pitchFamily="18" charset="0"/>
              </a:rPr>
              <a:t>SiO</a:t>
            </a:r>
            <a:r>
              <a:rPr lang="en-US" sz="2800" b="1" baseline="-25000" dirty="0">
                <a:latin typeface="Book Antiqua" pitchFamily="18" charset="0"/>
              </a:rPr>
              <a:t>2</a:t>
            </a:r>
            <a:r>
              <a:rPr lang="en-US" sz="2800" dirty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– </a:t>
            </a:r>
            <a:r>
              <a:rPr lang="ru-RU" sz="2000" dirty="0">
                <a:latin typeface="Times New Roman" pitchFamily="18" charset="0"/>
              </a:rPr>
              <a:t>тугоплавкий </a:t>
            </a:r>
            <a:r>
              <a:rPr lang="ru-RU" sz="2000" dirty="0" err="1">
                <a:latin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</a:rPr>
              <a:t>хімічно малоактивний, при звичайних температурах</a:t>
            </a:r>
            <a:r>
              <a:rPr lang="ru-RU" sz="2000" dirty="0">
                <a:latin typeface="Times New Roman" pitchFamily="18" charset="0"/>
              </a:rPr>
              <a:t>. З водою не </a:t>
            </a:r>
            <a:r>
              <a:rPr lang="uk-UA" sz="2000" dirty="0">
                <a:latin typeface="Times New Roman" pitchFamily="18" charset="0"/>
              </a:rPr>
              <a:t>реагує, свої кислотні властивості проявляє в реакціях з лугами, основними оксидами і деякими солями, які проходять з достатньою швидкістю при підвищених </a:t>
            </a:r>
            <a:r>
              <a:rPr lang="ru-RU" sz="2000" dirty="0">
                <a:latin typeface="Times New Roman" pitchFamily="18" charset="0"/>
              </a:rPr>
              <a:t>температурах</a:t>
            </a:r>
            <a:r>
              <a:rPr lang="ru-RU" sz="2000" dirty="0" smtClean="0">
                <a:latin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</a:endParaRP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NaOH+SiO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=Na</a:t>
            </a:r>
            <a:r>
              <a:rPr lang="uk-UA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uk-UA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+SiO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=Na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+CO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</a:rPr>
              <a:t>З кислотами </a:t>
            </a:r>
            <a:r>
              <a:rPr lang="en-US" sz="2000" dirty="0">
                <a:latin typeface="Book Antiqua" pitchFamily="18" charset="0"/>
              </a:rPr>
              <a:t>SiO</a:t>
            </a:r>
            <a:r>
              <a:rPr lang="en-US" sz="2000" baseline="-25000" dirty="0">
                <a:latin typeface="Book Antiqua" pitchFamily="18" charset="0"/>
              </a:rPr>
              <a:t>2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ru-RU" sz="2000" dirty="0">
                <a:latin typeface="Times New Roman" pitchFamily="18" charset="0"/>
              </a:rPr>
              <a:t>не </a:t>
            </a:r>
            <a:r>
              <a:rPr lang="uk-UA" sz="2000" dirty="0">
                <a:latin typeface="Times New Roman" pitchFamily="18" charset="0"/>
              </a:rPr>
              <a:t>реагує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uk-UA" sz="2000" dirty="0">
                <a:latin typeface="Times New Roman" pitchFamily="18" charset="0"/>
              </a:rPr>
              <a:t>виняток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</a:rPr>
              <a:t>складає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</a:rPr>
              <a:t>плавикова</a:t>
            </a:r>
            <a:r>
              <a:rPr lang="ru-RU" sz="2000" dirty="0">
                <a:latin typeface="Times New Roman" pitchFamily="18" charset="0"/>
              </a:rPr>
              <a:t> кислота: </a:t>
            </a:r>
            <a:endParaRPr lang="ru-RU" sz="2000" dirty="0" smtClean="0">
              <a:latin typeface="Times New Roman" pitchFamily="18" charset="0"/>
            </a:endParaRPr>
          </a:p>
          <a:p>
            <a:endParaRPr lang="ru-RU" sz="2800" dirty="0">
              <a:latin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</a:rPr>
              <a:t>SiO</a:t>
            </a:r>
            <a:r>
              <a:rPr lang="uk-UA" sz="2800" b="1" baseline="-25000" dirty="0">
                <a:latin typeface="Times New Roman" pitchFamily="18" charset="0"/>
              </a:rPr>
              <a:t>2</a:t>
            </a:r>
            <a:r>
              <a:rPr lang="uk-UA" sz="2800" b="1" dirty="0">
                <a:latin typeface="Times New Roman" pitchFamily="18" charset="0"/>
              </a:rPr>
              <a:t>+4HF=SiF</a:t>
            </a:r>
            <a:r>
              <a:rPr lang="uk-UA" sz="2800" b="1" baseline="-25000" dirty="0">
                <a:latin typeface="Times New Roman" pitchFamily="18" charset="0"/>
              </a:rPr>
              <a:t>4</a:t>
            </a:r>
            <a:r>
              <a:rPr lang="uk-UA" sz="2800" b="1" dirty="0">
                <a:latin typeface="Times New Roman" pitchFamily="18" charset="0"/>
              </a:rPr>
              <a:t>+2H</a:t>
            </a:r>
            <a:r>
              <a:rPr lang="uk-UA" sz="2800" b="1" baseline="-25000" dirty="0">
                <a:latin typeface="Times New Roman" pitchFamily="18" charset="0"/>
              </a:rPr>
              <a:t>2</a:t>
            </a:r>
            <a:r>
              <a:rPr lang="uk-UA" sz="2800" b="1" dirty="0">
                <a:latin typeface="Times New Roman" pitchFamily="18" charset="0"/>
              </a:rPr>
              <a:t>O</a:t>
            </a:r>
            <a:r>
              <a:rPr lang="en-US" sz="2800" b="1" dirty="0"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000051" y="438002"/>
          <a:ext cx="8136904" cy="1200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трелка вниз 1"/>
          <p:cNvSpPr/>
          <p:nvPr/>
        </p:nvSpPr>
        <p:spPr>
          <a:xfrm rot="1307992">
            <a:off x="1545254" y="1606400"/>
            <a:ext cx="817738" cy="285910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5">
                    <a:lumMod val="50000"/>
                  </a:schemeClr>
                </a:solidFill>
              </a:rPr>
              <a:t>піску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436" name="Стрелка вниз 6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09923">
            <a:off x="3798448" y="1581509"/>
            <a:ext cx="1120775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Стрелка вниз 7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44817">
            <a:off x="6352024" y="1548573"/>
            <a:ext cx="1590675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Скальный Кристаллит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4653136"/>
            <a:ext cx="1951037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1" descr="опал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4509120"/>
            <a:ext cx="1655763" cy="1436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40" name="Picture 13" descr="агат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280" y="4437112"/>
            <a:ext cx="1593850" cy="1484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5652120" y="6021288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 dirty="0">
                <a:solidFill>
                  <a:srgbClr val="000099"/>
                </a:solidFill>
              </a:rPr>
              <a:t>опал</a:t>
            </a:r>
            <a:endParaRPr lang="ru-RU" b="1" i="1" dirty="0">
              <a:solidFill>
                <a:srgbClr val="000099"/>
              </a:solidFill>
            </a:endParaRPr>
          </a:p>
        </p:txBody>
      </p:sp>
      <p:sp>
        <p:nvSpPr>
          <p:cNvPr id="18442" name="Text Box 15"/>
          <p:cNvSpPr txBox="1">
            <a:spLocks noChangeArrowheads="1"/>
          </p:cNvSpPr>
          <p:nvPr/>
        </p:nvSpPr>
        <p:spPr bwMode="auto">
          <a:xfrm>
            <a:off x="7308304" y="6021288"/>
            <a:ext cx="792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 dirty="0">
                <a:solidFill>
                  <a:srgbClr val="000099"/>
                </a:solidFill>
              </a:rPr>
              <a:t>агат</a:t>
            </a:r>
            <a:endParaRPr lang="ru-RU" b="1" i="1" dirty="0">
              <a:solidFill>
                <a:srgbClr val="000099"/>
              </a:solidFill>
            </a:endParaRPr>
          </a:p>
        </p:txBody>
      </p:sp>
      <p:pic>
        <p:nvPicPr>
          <p:cNvPr id="12" name="Рисунок 11" descr="img-30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1520" y="4509120"/>
            <a:ext cx="2267744" cy="1511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8441" grpId="0"/>
      <p:bldP spid="184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056784" cy="72008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cap="none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Силікатні матеріали</a:t>
            </a:r>
            <a:endParaRPr lang="ru-RU" b="1" cap="none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482" name="Picture 2" descr="H:\картинки для семинара\кварцевий пісок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621903">
            <a:off x="2130342" y="3982213"/>
            <a:ext cx="2659062" cy="2252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3" descr="H:\картинки для семинара\рідке скл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73117">
            <a:off x="5622438" y="4116032"/>
            <a:ext cx="2659063" cy="2228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H:\картинки для семинара\цегл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516636">
            <a:off x="456104" y="1728146"/>
            <a:ext cx="2651125" cy="2227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5" name="Picture 5" descr="H:\картинки для семинара\цемент2.jpg"/>
          <p:cNvPicPr>
            <a:picLocks noChangeAspect="1" noChangeArrowheads="1"/>
          </p:cNvPicPr>
          <p:nvPr/>
        </p:nvPicPr>
        <p:blipFill>
          <a:blip r:embed="rId6" cstate="print"/>
          <a:srcRect b="5937"/>
          <a:stretch>
            <a:fillRect/>
          </a:stretch>
        </p:blipFill>
        <p:spPr bwMode="auto">
          <a:xfrm rot="1122382">
            <a:off x="3706759" y="1348559"/>
            <a:ext cx="2660650" cy="2227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 rot="20098827">
            <a:off x="271757" y="1167159"/>
            <a:ext cx="15396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</a:rPr>
              <a:t>цегла</a:t>
            </a:r>
            <a:endParaRPr lang="ru-RU" sz="36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 rot="19988441">
            <a:off x="299938" y="4067508"/>
            <a:ext cx="279435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</a:rPr>
              <a:t>кварцовий </a:t>
            </a:r>
            <a:endParaRPr lang="uk-UA" sz="3600" b="1" spc="-140" dirty="0" smtClean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</a:rPr>
              <a:t>пісок</a:t>
            </a:r>
            <a:endParaRPr lang="ru-RU" sz="36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 rot="1123687">
            <a:off x="5564494" y="1137676"/>
            <a:ext cx="171393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цемент</a:t>
            </a:r>
            <a:endParaRPr lang="ru-RU" sz="36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939715">
            <a:off x="6123136" y="3551980"/>
            <a:ext cx="260039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</a:rPr>
              <a:t>рідке скло</a:t>
            </a:r>
            <a:endParaRPr lang="ru-RU" sz="36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4752528" cy="638944"/>
          </a:xfrm>
          <a:effectLst/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cap="none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Силікатні матеріали</a:t>
            </a:r>
            <a:endParaRPr lang="ru-RU" sz="3200" b="1" cap="none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2530" name="Picture 2" descr="H:\картинки для семинара\скло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41352"/>
            <a:ext cx="2736304" cy="30392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531" name="Picture 3" descr="H:\картинки для семинара\фарфор2.jpg"/>
          <p:cNvPicPr>
            <a:picLocks noChangeAspect="1" noChangeArrowheads="1"/>
          </p:cNvPicPr>
          <p:nvPr/>
        </p:nvPicPr>
        <p:blipFill>
          <a:blip r:embed="rId3" cstate="print"/>
          <a:srcRect l="3624" t="8717" r="2148" b="13594"/>
          <a:stretch>
            <a:fillRect/>
          </a:stretch>
        </p:blipFill>
        <p:spPr bwMode="auto">
          <a:xfrm>
            <a:off x="2915816" y="3284984"/>
            <a:ext cx="3071476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532" name="Picture 5" descr="H:\картинки для семинара\фаянс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340768"/>
            <a:ext cx="2820350" cy="26343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533" name="TextBox 2"/>
          <p:cNvSpPr txBox="1">
            <a:spLocks noChangeArrowheads="1"/>
          </p:cNvSpPr>
          <p:nvPr/>
        </p:nvSpPr>
        <p:spPr bwMode="auto">
          <a:xfrm>
            <a:off x="827584" y="4509120"/>
            <a:ext cx="1171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скло</a:t>
            </a:r>
            <a:endParaRPr lang="ru-RU" sz="3200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22534" name="TextBox 3"/>
          <p:cNvSpPr txBox="1">
            <a:spLocks noChangeArrowheads="1"/>
          </p:cNvSpPr>
          <p:nvPr/>
        </p:nvSpPr>
        <p:spPr bwMode="auto">
          <a:xfrm>
            <a:off x="3707904" y="2780928"/>
            <a:ext cx="14843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3200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фарфор</a:t>
            </a:r>
            <a:endParaRPr lang="ru-RU" sz="3200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22535" name="TextBox 4"/>
          <p:cNvSpPr txBox="1">
            <a:spLocks noChangeArrowheads="1"/>
          </p:cNvSpPr>
          <p:nvPr/>
        </p:nvSpPr>
        <p:spPr bwMode="auto">
          <a:xfrm>
            <a:off x="6588224" y="4149080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</a:rPr>
              <a:t>фаянс</a:t>
            </a:r>
            <a:endParaRPr lang="ru-RU" sz="3200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  <p:bldP spid="225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0"/>
            <a:ext cx="5472607" cy="62170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pc="-140" dirty="0" smtClean="0"/>
              <a:t> </a:t>
            </a:r>
            <a:r>
              <a:rPr lang="uk-UA" b="1" cap="none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Силіцій в природі</a:t>
            </a:r>
            <a:endParaRPr lang="ru-RU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395536" y="188640"/>
          <a:ext cx="2664297" cy="118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332656"/>
            <a:ext cx="9156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Si</a:t>
            </a:r>
            <a:endParaRPr lang="ru-RU" sz="5400" b="1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3556" name="Picture 3" descr="H:\картинки для семинара\асбест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4797152"/>
            <a:ext cx="1701800" cy="1817687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23557" name="Text Box 15"/>
          <p:cNvSpPr txBox="1">
            <a:spLocks noChangeArrowheads="1"/>
          </p:cNvSpPr>
          <p:nvPr/>
        </p:nvSpPr>
        <p:spPr bwMode="auto">
          <a:xfrm>
            <a:off x="454961" y="1406525"/>
            <a:ext cx="19666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000" b="1" spc="-1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Силікати </a:t>
            </a:r>
          </a:p>
          <a:p>
            <a:pPr algn="ctr"/>
            <a:r>
              <a:rPr lang="uk-UA" sz="2000" b="1" spc="-1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алюмосилікати</a:t>
            </a:r>
            <a:endParaRPr lang="ru-RU" sz="2000" b="1" spc="-1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558" name="Text Box 16"/>
          <p:cNvSpPr txBox="1">
            <a:spLocks noChangeArrowheads="1"/>
          </p:cNvSpPr>
          <p:nvPr/>
        </p:nvSpPr>
        <p:spPr bwMode="auto">
          <a:xfrm>
            <a:off x="971600" y="4365104"/>
            <a:ext cx="9571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i="1" spc="-1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азбест</a:t>
            </a:r>
            <a:endParaRPr lang="ru-RU" b="1" i="1" spc="-1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3559" name="Picture 17" descr="тальк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720" y="4437112"/>
            <a:ext cx="1749425" cy="1800225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23560" name="Text Box 20"/>
          <p:cNvSpPr txBox="1">
            <a:spLocks noChangeArrowheads="1"/>
          </p:cNvSpPr>
          <p:nvPr/>
        </p:nvSpPr>
        <p:spPr bwMode="auto">
          <a:xfrm>
            <a:off x="2655100" y="4005064"/>
            <a:ext cx="8302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тальк</a:t>
            </a:r>
            <a:endParaRPr lang="ru-RU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3561" name="Picture 8" descr="H:\картинки для семинара\полевой шпат.jpg"/>
          <p:cNvPicPr>
            <a:picLocks noChangeAspect="1" noChangeArrowheads="1"/>
          </p:cNvPicPr>
          <p:nvPr/>
        </p:nvPicPr>
        <p:blipFill>
          <a:blip r:embed="rId9" cstate="print"/>
          <a:srcRect b="9586"/>
          <a:stretch>
            <a:fillRect/>
          </a:stretch>
        </p:blipFill>
        <p:spPr bwMode="auto">
          <a:xfrm>
            <a:off x="3923928" y="4725144"/>
            <a:ext cx="1800225" cy="1800225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23562" name="Text Box 22"/>
          <p:cNvSpPr txBox="1">
            <a:spLocks noChangeArrowheads="1"/>
          </p:cNvSpPr>
          <p:nvPr/>
        </p:nvSpPr>
        <p:spPr bwMode="auto">
          <a:xfrm>
            <a:off x="4089778" y="4365104"/>
            <a:ext cx="18219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польовий шпат</a:t>
            </a:r>
            <a:endParaRPr lang="ru-RU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3563" name="Picture 4" descr="H:\картинки для семинара\каолин.jpg"/>
          <p:cNvPicPr>
            <a:picLocks noChangeAspect="1" noChangeArrowheads="1"/>
          </p:cNvPicPr>
          <p:nvPr/>
        </p:nvPicPr>
        <p:blipFill>
          <a:blip r:embed="rId10" cstate="print"/>
          <a:srcRect l="7471"/>
          <a:stretch>
            <a:fillRect/>
          </a:stretch>
        </p:blipFill>
        <p:spPr bwMode="auto">
          <a:xfrm>
            <a:off x="5940152" y="4293096"/>
            <a:ext cx="1763713" cy="1728788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23564" name="Text Box 24"/>
          <p:cNvSpPr txBox="1">
            <a:spLocks noChangeArrowheads="1"/>
          </p:cNvSpPr>
          <p:nvPr/>
        </p:nvSpPr>
        <p:spPr bwMode="auto">
          <a:xfrm>
            <a:off x="6367904" y="3933056"/>
            <a:ext cx="8447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b="1" i="1" spc="-1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каолін</a:t>
            </a:r>
            <a:endParaRPr lang="ru-RU" b="1" i="1" spc="-1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3565" name="Picture 6" descr="H:\картинки для семинара\нефелин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2348880"/>
            <a:ext cx="1798637" cy="1612900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23566" name="Text Box 26"/>
          <p:cNvSpPr txBox="1">
            <a:spLocks noChangeArrowheads="1"/>
          </p:cNvSpPr>
          <p:nvPr/>
        </p:nvSpPr>
        <p:spPr bwMode="auto">
          <a:xfrm>
            <a:off x="7510863" y="1988840"/>
            <a:ext cx="1030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b="1" i="1" spc="-11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нефелін</a:t>
            </a:r>
            <a:endParaRPr lang="ru-RU" b="1" i="1" spc="-11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3567" name="Picture 11" descr="H:\картинки для семинара\слюда.jpe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32040" y="836712"/>
            <a:ext cx="1873250" cy="1404938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23568" name="Text Box 28"/>
          <p:cNvSpPr txBox="1">
            <a:spLocks noChangeArrowheads="1"/>
          </p:cNvSpPr>
          <p:nvPr/>
        </p:nvSpPr>
        <p:spPr bwMode="auto">
          <a:xfrm>
            <a:off x="6840141" y="981075"/>
            <a:ext cx="85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b="1" i="1" spc="-12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слюда</a:t>
            </a:r>
            <a:endParaRPr lang="ru-RU" b="1" i="1" spc="-12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569" name="AutoShape 29"/>
          <p:cNvSpPr>
            <a:spLocks noChangeArrowheads="1"/>
          </p:cNvSpPr>
          <p:nvPr/>
        </p:nvSpPr>
        <p:spPr bwMode="auto">
          <a:xfrm>
            <a:off x="2411760" y="1484784"/>
            <a:ext cx="2447925" cy="144463"/>
          </a:xfrm>
          <a:prstGeom prst="rightArrow">
            <a:avLst>
              <a:gd name="adj1" fmla="val 50000"/>
              <a:gd name="adj2" fmla="val 423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0" name="AutoShape 30"/>
          <p:cNvSpPr>
            <a:spLocks noChangeArrowheads="1"/>
          </p:cNvSpPr>
          <p:nvPr/>
        </p:nvSpPr>
        <p:spPr bwMode="auto">
          <a:xfrm rot="5680184">
            <a:off x="-458178" y="3271928"/>
            <a:ext cx="2231506" cy="254726"/>
          </a:xfrm>
          <a:prstGeom prst="rightArrow">
            <a:avLst>
              <a:gd name="adj1" fmla="val 50000"/>
              <a:gd name="adj2" fmla="val 199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1" name="AutoShape 31"/>
          <p:cNvSpPr>
            <a:spLocks noChangeArrowheads="1"/>
          </p:cNvSpPr>
          <p:nvPr/>
        </p:nvSpPr>
        <p:spPr bwMode="auto">
          <a:xfrm rot="891518">
            <a:off x="2585573" y="2268381"/>
            <a:ext cx="3972856" cy="188824"/>
          </a:xfrm>
          <a:prstGeom prst="rightArrow">
            <a:avLst>
              <a:gd name="adj1" fmla="val 50000"/>
              <a:gd name="adj2" fmla="val 5963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2" name="AutoShape 32"/>
          <p:cNvSpPr>
            <a:spLocks noChangeArrowheads="1"/>
          </p:cNvSpPr>
          <p:nvPr/>
        </p:nvSpPr>
        <p:spPr bwMode="auto">
          <a:xfrm rot="1964201" flipV="1">
            <a:off x="2296699" y="3031574"/>
            <a:ext cx="3912514" cy="191005"/>
          </a:xfrm>
          <a:prstGeom prst="rightArrow">
            <a:avLst>
              <a:gd name="adj1" fmla="val 50000"/>
              <a:gd name="adj2" fmla="val 785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AutoShape 33"/>
          <p:cNvSpPr>
            <a:spLocks noChangeArrowheads="1"/>
          </p:cNvSpPr>
          <p:nvPr/>
        </p:nvSpPr>
        <p:spPr bwMode="auto">
          <a:xfrm rot="2703000">
            <a:off x="1722262" y="3171164"/>
            <a:ext cx="2831635" cy="243315"/>
          </a:xfrm>
          <a:prstGeom prst="rightArrow">
            <a:avLst>
              <a:gd name="adj1" fmla="val 50000"/>
              <a:gd name="adj2" fmla="val 495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AutoShape 34"/>
          <p:cNvSpPr>
            <a:spLocks noChangeArrowheads="1"/>
          </p:cNvSpPr>
          <p:nvPr/>
        </p:nvSpPr>
        <p:spPr bwMode="auto">
          <a:xfrm rot="4228867">
            <a:off x="884397" y="3120248"/>
            <a:ext cx="2108342" cy="234889"/>
          </a:xfrm>
          <a:prstGeom prst="rightArrow">
            <a:avLst>
              <a:gd name="adj1" fmla="val 50000"/>
              <a:gd name="adj2" fmla="val 3402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23557" grpId="1"/>
      <p:bldP spid="23558" grpId="0"/>
      <p:bldP spid="23560" grpId="0"/>
      <p:bldP spid="23562" grpId="0"/>
      <p:bldP spid="23564" grpId="0"/>
      <p:bldP spid="23566" grpId="0"/>
      <p:bldP spid="23568" grpId="0"/>
      <p:bldP spid="23569" grpId="0" animBg="1"/>
      <p:bldP spid="23570" grpId="0" animBg="1"/>
      <p:bldP spid="23571" grpId="0" animBg="1"/>
      <p:bldP spid="23572" grpId="0" animBg="1"/>
      <p:bldP spid="23573" grpId="0" animBg="1"/>
      <p:bldP spid="235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:\картинки для семинара\бамбу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1830388" cy="14398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78" name="Picture 7" descr="H:\картинки для семинара\планктонові водорості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149080"/>
            <a:ext cx="1414462" cy="2127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79" name="Picture 10" descr="H:\картинки для семинара\скеле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204864"/>
            <a:ext cx="1173162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3" name="Схема 2"/>
          <p:cNvGraphicFramePr/>
          <p:nvPr/>
        </p:nvGraphicFramePr>
        <p:xfrm>
          <a:off x="2339752" y="908720"/>
          <a:ext cx="2664296" cy="118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15816" y="1052736"/>
            <a:ext cx="9156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Si</a:t>
            </a:r>
            <a:endParaRPr lang="ru-RU" sz="5400" b="1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583" name="Text Box 17"/>
          <p:cNvSpPr txBox="1">
            <a:spLocks noChangeArrowheads="1"/>
          </p:cNvSpPr>
          <p:nvPr/>
        </p:nvSpPr>
        <p:spPr bwMode="auto">
          <a:xfrm>
            <a:off x="1907704" y="2564904"/>
            <a:ext cx="2448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0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Рослинні організми</a:t>
            </a:r>
            <a:endParaRPr lang="ru-RU" sz="20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584" name="Text Box 18"/>
          <p:cNvSpPr txBox="1">
            <a:spLocks noChangeArrowheads="1"/>
          </p:cNvSpPr>
          <p:nvPr/>
        </p:nvSpPr>
        <p:spPr bwMode="auto">
          <a:xfrm>
            <a:off x="683568" y="476672"/>
            <a:ext cx="8996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бамбук</a:t>
            </a:r>
            <a:endParaRPr lang="ru-RU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586" name="Text Box 20"/>
          <p:cNvSpPr txBox="1">
            <a:spLocks noChangeArrowheads="1"/>
          </p:cNvSpPr>
          <p:nvPr/>
        </p:nvSpPr>
        <p:spPr bwMode="auto">
          <a:xfrm>
            <a:off x="827584" y="3717032"/>
            <a:ext cx="7578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хвощ</a:t>
            </a:r>
            <a:endParaRPr lang="ru-RU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587" name="AutoShape 21"/>
          <p:cNvSpPr>
            <a:spLocks noChangeArrowheads="1"/>
          </p:cNvSpPr>
          <p:nvPr/>
        </p:nvSpPr>
        <p:spPr bwMode="auto">
          <a:xfrm rot="12303398">
            <a:off x="1058667" y="2548230"/>
            <a:ext cx="649214" cy="215381"/>
          </a:xfrm>
          <a:prstGeom prst="rightArrow">
            <a:avLst>
              <a:gd name="adj1" fmla="val 50000"/>
              <a:gd name="adj2" fmla="val 199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Text Box 23"/>
          <p:cNvSpPr txBox="1">
            <a:spLocks noChangeArrowheads="1"/>
          </p:cNvSpPr>
          <p:nvPr/>
        </p:nvSpPr>
        <p:spPr bwMode="auto">
          <a:xfrm>
            <a:off x="6300192" y="1196752"/>
            <a:ext cx="23298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000" b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Тваринні організми</a:t>
            </a:r>
            <a:endParaRPr lang="ru-RU" sz="20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3851920" y="3501008"/>
            <a:ext cx="14401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b="1" i="1" spc="-1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планктонні</a:t>
            </a:r>
          </a:p>
          <a:p>
            <a:pPr algn="ctr"/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водорості</a:t>
            </a:r>
            <a:endParaRPr lang="ru-RU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591" name="AutoShape 26"/>
          <p:cNvSpPr>
            <a:spLocks noChangeArrowheads="1"/>
          </p:cNvSpPr>
          <p:nvPr/>
        </p:nvSpPr>
        <p:spPr bwMode="auto">
          <a:xfrm rot="7701034">
            <a:off x="1723877" y="3454530"/>
            <a:ext cx="1103825" cy="249030"/>
          </a:xfrm>
          <a:prstGeom prst="rightArrow">
            <a:avLst>
              <a:gd name="adj1" fmla="val 65778"/>
              <a:gd name="adj2" fmla="val 2037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2" name="AutoShape 27"/>
          <p:cNvSpPr>
            <a:spLocks noChangeArrowheads="1"/>
          </p:cNvSpPr>
          <p:nvPr/>
        </p:nvSpPr>
        <p:spPr bwMode="auto">
          <a:xfrm rot="3859917">
            <a:off x="2973064" y="3496742"/>
            <a:ext cx="939448" cy="238505"/>
          </a:xfrm>
          <a:prstGeom prst="rightArrow">
            <a:avLst>
              <a:gd name="adj1" fmla="val 54541"/>
              <a:gd name="adj2" fmla="val 2470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4594" name="Picture 1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68144" y="4653136"/>
            <a:ext cx="1768475" cy="17002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95" name="Picture 1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5536" y="4221088"/>
            <a:ext cx="2448520" cy="2109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4788024" y="1988840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скелет</a:t>
            </a:r>
            <a:endParaRPr lang="ru-RU" b="1" i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7452320" y="4293096"/>
            <a:ext cx="115284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сполучна</a:t>
            </a:r>
          </a:p>
          <a:p>
            <a:pPr algn="r">
              <a:spcBef>
                <a:spcPct val="50000"/>
              </a:spcBef>
            </a:pPr>
            <a:r>
              <a:rPr lang="uk-UA" b="1" i="1" spc="-14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тканина</a:t>
            </a:r>
          </a:p>
        </p:txBody>
      </p:sp>
      <p:sp>
        <p:nvSpPr>
          <p:cNvPr id="24598" name="AutoShape 21"/>
          <p:cNvSpPr>
            <a:spLocks noChangeArrowheads="1"/>
          </p:cNvSpPr>
          <p:nvPr/>
        </p:nvSpPr>
        <p:spPr bwMode="auto">
          <a:xfrm rot="7865789">
            <a:off x="6625094" y="1937899"/>
            <a:ext cx="739775" cy="243130"/>
          </a:xfrm>
          <a:prstGeom prst="rightArrow">
            <a:avLst>
              <a:gd name="adj1" fmla="val 50000"/>
              <a:gd name="adj2" fmla="val 1544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24599" name="AutoShape 26"/>
          <p:cNvSpPr>
            <a:spLocks noChangeArrowheads="1"/>
          </p:cNvSpPr>
          <p:nvPr/>
        </p:nvSpPr>
        <p:spPr bwMode="auto">
          <a:xfrm rot="5839113">
            <a:off x="6723272" y="2790595"/>
            <a:ext cx="2447385" cy="284055"/>
          </a:xfrm>
          <a:prstGeom prst="rightArrow">
            <a:avLst>
              <a:gd name="adj1" fmla="val 50000"/>
              <a:gd name="adj2" fmla="val 3275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483768" y="26064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Сил</a:t>
            </a:r>
            <a:r>
              <a:rPr lang="uk-UA" sz="3200" b="1" spc="-140" dirty="0" err="1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іцій</a:t>
            </a:r>
            <a:r>
              <a:rPr lang="uk-UA" sz="3200" b="1" spc="-14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в природі</a:t>
            </a:r>
            <a:endParaRPr lang="ru-RU" sz="3200" b="1" spc="-14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24583" grpId="0"/>
      <p:bldP spid="24584" grpId="0"/>
      <p:bldP spid="24586" grpId="0"/>
      <p:bldP spid="24587" grpId="0" animBg="1"/>
      <p:bldP spid="24588" grpId="0"/>
      <p:bldP spid="24589" grpId="0"/>
      <p:bldP spid="24591" grpId="0" animBg="1"/>
      <p:bldP spid="24592" grpId="0" animBg="1"/>
      <p:bldP spid="24596" grpId="0"/>
      <p:bldP spid="24597" grpId="0"/>
      <p:bldP spid="24598" grpId="0" animBg="1"/>
      <p:bldP spid="2459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477</TotalTime>
  <Words>295</Words>
  <Application>Microsoft Office PowerPoint</Application>
  <PresentationFormat>Экран (4:3)</PresentationFormat>
  <Paragraphs>102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Хімічні властивості</vt:lpstr>
      <vt:lpstr>Характеристика сполук Силіцію</vt:lpstr>
      <vt:lpstr>Слайд 5</vt:lpstr>
      <vt:lpstr>Силікатні матеріали</vt:lpstr>
      <vt:lpstr>Силікатні матеріали</vt:lpstr>
      <vt:lpstr> Силіцій в природі</vt:lpstr>
      <vt:lpstr>Слайд 9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Силіцій</dc:title>
  <dc:creator>Дмитрий Каленюк</dc:creator>
  <cp:lastModifiedBy>skv</cp:lastModifiedBy>
  <cp:revision>41</cp:revision>
  <dcterms:created xsi:type="dcterms:W3CDTF">2012-01-21T17:35:38Z</dcterms:created>
  <dcterms:modified xsi:type="dcterms:W3CDTF">2014-04-16T16:25:13Z</dcterms:modified>
</cp:coreProperties>
</file>