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1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0" d="100"/>
          <a:sy n="80" d="100"/>
        </p:scale>
        <p:origin x="336" y="-1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19FB2-3AAB-4D03-B13A-2960828C78E3}" type="datetimeFigureOut">
              <a:rPr lang="en-US" dirty="0"/>
              <a:t>5/5/2014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0C674-7DFC-42FE-B9CD-82963CDB1557}" type="datetimeFigureOut">
              <a:rPr lang="en-US" dirty="0"/>
              <a:t>5/5/2014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6456F-F47D-4F25-8053-2A695DA0CA7D}" type="datetimeFigureOut">
              <a:rPr lang="en-US" dirty="0"/>
              <a:t>5/5/2014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C7379-69CC-4837-9905-BEBA22830C8A}" type="datetimeFigureOut">
              <a:rPr lang="en-US" dirty="0"/>
              <a:t>5/5/2014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B8B7E-8AEE-4F10-BFEE-C999AD004D36}" type="datetimeFigureOut">
              <a:rPr lang="en-US" dirty="0"/>
              <a:t>5/5/2014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8F3F9-58BC-440B-B37B-805B9055EF92}" type="datetimeFigureOut">
              <a:rPr lang="en-US" dirty="0"/>
              <a:t>5/5/2014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A53AF-48EA-489D-8260-9DCAB666386A}" type="datetimeFigureOut">
              <a:rPr lang="en-US" dirty="0"/>
              <a:t>5/5/2014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02AE-B9A4-47BD-AF8E-97E16144138B}" type="datetimeFigureOut">
              <a:rPr lang="en-US" dirty="0"/>
              <a:t>5/5/2014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D78B-DB02-4362-BCDC-98A55456977C}" type="datetimeFigureOut">
              <a:rPr lang="en-US" dirty="0"/>
              <a:t>5/5/2014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6976-5D93-46E4-A98A-FAD63E4D0EA8}" type="datetimeFigureOut">
              <a:rPr lang="en-US" dirty="0"/>
              <a:t>5/5/2014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9F4F5-F4D2-4D2A-AB60-88D37ADCB869}" type="datetimeFigureOut">
              <a:rPr lang="en-US" dirty="0"/>
              <a:t>5/5/2014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BC6CE-6D1E-47E5-8859-F31AC5380EB2}" type="datetimeFigureOut">
              <a:rPr lang="en-US" dirty="0"/>
              <a:t>5/5/2014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4E7C4-4DA4-404D-9965-B13F2DD7D8BF}" type="datetimeFigureOut">
              <a:rPr lang="en-US" dirty="0"/>
              <a:t>5/5/2014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FB7AA-4A53-424F-AD41-70827B6504BA}" type="datetimeFigureOut">
              <a:rPr lang="en-US" dirty="0"/>
              <a:t>5/5/2014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84882-FB12-4BC8-9960-9AD8104D7FAE}" type="datetimeFigureOut">
              <a:rPr lang="en-US" dirty="0"/>
              <a:t>5/5/2014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BD23-6E54-4D9D-AD88-A2813C73CC25}" type="datetimeFigureOut">
              <a:rPr lang="en-US" dirty="0"/>
              <a:t>5/5/2014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1A834-4F3C-4AF9-9C74-05EC35A0F292}" type="datetimeFigureOut">
              <a:rPr lang="en-US" dirty="0"/>
              <a:t>5/5/2014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51CF1133-3259-4C45-BABA-5B62D9C6F78D}" type="datetimeFigureOut">
              <a:rPr lang="en-US" dirty="0"/>
              <a:t>5/5/2014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13800" dirty="0" err="1" smtClean="0"/>
              <a:t>Реактопласти</a:t>
            </a:r>
            <a:endParaRPr lang="uk-UA" sz="13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800" y="4087015"/>
            <a:ext cx="9144000" cy="754025"/>
          </a:xfrm>
        </p:spPr>
        <p:txBody>
          <a:bodyPr>
            <a:normAutofit/>
          </a:bodyPr>
          <a:lstStyle/>
          <a:p>
            <a:r>
              <a:rPr lang="ru-RU" sz="1800" dirty="0" smtClean="0"/>
              <a:t>п</a:t>
            </a:r>
            <a:r>
              <a:rPr lang="uk-UA" sz="1800" dirty="0" err="1" smtClean="0"/>
              <a:t>ідготував</a:t>
            </a:r>
            <a:r>
              <a:rPr lang="uk-UA" sz="1800" dirty="0" smtClean="0"/>
              <a:t> учень 11-в класу </a:t>
            </a:r>
            <a:r>
              <a:rPr lang="uk-UA" sz="1800" dirty="0" err="1" smtClean="0"/>
              <a:t>Котенко</a:t>
            </a:r>
            <a:r>
              <a:rPr lang="uk-UA" sz="1800" dirty="0" smtClean="0"/>
              <a:t> Роман</a:t>
            </a:r>
            <a:endParaRPr lang="uk-UA" sz="1800" dirty="0"/>
          </a:p>
        </p:txBody>
      </p:sp>
    </p:spTree>
    <p:extLst>
      <p:ext uri="{BB962C8B-B14F-4D97-AF65-F5344CB8AC3E}">
        <p14:creationId xmlns:p14="http://schemas.microsoft.com/office/powerpoint/2010/main" val="1098124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7200" dirty="0" smtClean="0"/>
              <a:t>Вступ</a:t>
            </a:r>
            <a:endParaRPr lang="uk-UA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uk-UA" sz="3600" dirty="0" smtClean="0"/>
              <a:t>	Термореактивні </a:t>
            </a:r>
            <a:r>
              <a:rPr lang="uk-UA" sz="3600" dirty="0"/>
              <a:t>пластмаси (реактопласти) — полімерні матеріали, які при нагріванні розм'якшуються, але при певній температурі і під дією </a:t>
            </a:r>
            <a:r>
              <a:rPr lang="uk-UA" sz="3600" dirty="0" err="1" smtClean="0"/>
              <a:t>затверджувачів</a:t>
            </a:r>
            <a:r>
              <a:rPr lang="uk-UA" sz="3600" dirty="0" smtClean="0"/>
              <a:t>, </a:t>
            </a:r>
            <a:r>
              <a:rPr lang="uk-UA" sz="3600" dirty="0"/>
              <a:t>каталізаторів чи ініціаторів хімічних реакцій зазнають полімеризації, внаслідок якої переходять у твердий стан і повторна переробка таких пластмас неможлива. Теплостійкість їхня вища і досягає </a:t>
            </a:r>
            <a:r>
              <a:rPr lang="uk-UA" sz="3600" dirty="0" smtClean="0"/>
              <a:t>20</a:t>
            </a:r>
            <a:r>
              <a:rPr lang="en-US" sz="3600" dirty="0" smtClean="0"/>
              <a:t>0-</a:t>
            </a:r>
            <a:r>
              <a:rPr lang="uk-UA" sz="3600" dirty="0" smtClean="0"/>
              <a:t>370 </a:t>
            </a:r>
            <a:r>
              <a:rPr lang="uk-UA" sz="3600" dirty="0"/>
              <a:t>°С.</a:t>
            </a:r>
          </a:p>
        </p:txBody>
      </p:sp>
    </p:spTree>
    <p:extLst>
      <p:ext uri="{BB962C8B-B14F-4D97-AF65-F5344CB8AC3E}">
        <p14:creationId xmlns:p14="http://schemas.microsoft.com/office/powerpoint/2010/main" val="82529295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sz="7200" dirty="0" smtClean="0"/>
              <a:t>Домішки</a:t>
            </a:r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r>
              <a:rPr lang="uk-UA" sz="3600" dirty="0" smtClean="0"/>
              <a:t>	Термореактивні </a:t>
            </a:r>
            <a:r>
              <a:rPr lang="uk-UA" sz="3600" dirty="0"/>
              <a:t>полімери порівняно </a:t>
            </a:r>
            <a:r>
              <a:rPr lang="uk-UA" sz="3600" dirty="0" err="1"/>
              <a:t>рідко</a:t>
            </a:r>
            <a:r>
              <a:rPr lang="uk-UA" sz="3600" dirty="0"/>
              <a:t> використовуються у чистому вигляді. Зазвичай, у них вводять наповнювачі (дисперсні, волокнисті суцільні), розчинники, згущувачі, стабілізатори, барвники, змазки, завдяки чому отримують складні багатокомпонентні системи — реактопласти. Полімерну основу </a:t>
            </a:r>
            <a:r>
              <a:rPr lang="uk-UA" sz="3600" dirty="0" err="1"/>
              <a:t>реактопласта</a:t>
            </a:r>
            <a:r>
              <a:rPr lang="uk-UA" sz="3600" dirty="0"/>
              <a:t> (термореактивний полімер) називають «смола» або «сполучник</a:t>
            </a:r>
            <a:r>
              <a:rPr lang="uk-UA" sz="3600" dirty="0" smtClean="0"/>
              <a:t>».</a:t>
            </a:r>
            <a:endParaRPr lang="uk-UA" sz="3600" dirty="0"/>
          </a:p>
        </p:txBody>
      </p:sp>
    </p:spTree>
    <p:extLst>
      <p:ext uri="{BB962C8B-B14F-4D97-AF65-F5344CB8AC3E}">
        <p14:creationId xmlns:p14="http://schemas.microsoft.com/office/powerpoint/2010/main" val="320204678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7200" dirty="0" smtClean="0"/>
              <a:t>Різноманітність</a:t>
            </a:r>
            <a:endParaRPr lang="uk-UA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r>
              <a:rPr lang="uk-UA" sz="3200" dirty="0" smtClean="0"/>
              <a:t>	На </a:t>
            </a:r>
            <a:r>
              <a:rPr lang="uk-UA" sz="3200" dirty="0"/>
              <a:t>початковій стадії отримання матеріалів та виробів термореактивний сполучник має малу в'язкість, що полегшує процес формування виробів. Різниця у хімічній структурі сполучників, широкий спектр </a:t>
            </a:r>
            <a:r>
              <a:rPr lang="uk-UA" sz="3200" dirty="0" err="1" smtClean="0"/>
              <a:t>затверджувачів</a:t>
            </a:r>
            <a:r>
              <a:rPr lang="uk-UA" sz="3200" dirty="0"/>
              <a:t>, ініціаторів </a:t>
            </a:r>
            <a:r>
              <a:rPr lang="uk-UA" sz="3200" dirty="0" err="1"/>
              <a:t>затверднення</a:t>
            </a:r>
            <a:r>
              <a:rPr lang="uk-UA" sz="3200" dirty="0"/>
              <a:t>, модифікаторів, наповнювачів дозволяють отримувати конструкційні матеріали з великим діапазоном механічних, </a:t>
            </a:r>
            <a:r>
              <a:rPr lang="uk-UA" sz="3200" dirty="0" smtClean="0"/>
              <a:t>електротехнічних </a:t>
            </a:r>
            <a:r>
              <a:rPr lang="uk-UA" sz="3200" dirty="0"/>
              <a:t>та інших експлуатаційних характеристик.</a:t>
            </a:r>
          </a:p>
        </p:txBody>
      </p:sp>
    </p:spTree>
    <p:extLst>
      <p:ext uri="{BB962C8B-B14F-4D97-AF65-F5344CB8AC3E}">
        <p14:creationId xmlns:p14="http://schemas.microsoft.com/office/powerpoint/2010/main" val="44173625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7200" dirty="0" smtClean="0"/>
              <a:t>Різновидності</a:t>
            </a:r>
            <a:endParaRPr lang="uk-UA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>
              <a:buFont typeface="Wingdings 2" panose="05020102010507070707" pitchFamily="18" charset="2"/>
              <a:buChar char=""/>
            </a:pPr>
            <a:r>
              <a:rPr lang="uk-UA" sz="2400" dirty="0" smtClean="0"/>
              <a:t> фенопласти</a:t>
            </a:r>
            <a:r>
              <a:rPr lang="uk-UA" sz="2400" dirty="0"/>
              <a:t>, що базуються на </a:t>
            </a:r>
            <a:r>
              <a:rPr lang="uk-UA" sz="2400" dirty="0" err="1"/>
              <a:t>фенолоальдегідних</a:t>
            </a:r>
            <a:r>
              <a:rPr lang="uk-UA" sz="2400" dirty="0"/>
              <a:t> смолах;</a:t>
            </a:r>
          </a:p>
          <a:p>
            <a:pPr algn="just">
              <a:buFont typeface="Wingdings 2" panose="05020102010507070707" pitchFamily="18" charset="2"/>
              <a:buChar char=""/>
            </a:pPr>
            <a:r>
              <a:rPr lang="uk-UA" sz="2400" dirty="0" smtClean="0"/>
              <a:t> амінопласти</a:t>
            </a:r>
            <a:r>
              <a:rPr lang="uk-UA" sz="2400" dirty="0"/>
              <a:t>, що утворюються на основі </a:t>
            </a:r>
            <a:r>
              <a:rPr lang="uk-UA" sz="2400" dirty="0" err="1"/>
              <a:t>аміносмол</a:t>
            </a:r>
            <a:r>
              <a:rPr lang="uk-UA" sz="2400" dirty="0"/>
              <a:t>;</a:t>
            </a:r>
          </a:p>
          <a:p>
            <a:pPr algn="just">
              <a:buFont typeface="Wingdings 2" panose="05020102010507070707" pitchFamily="18" charset="2"/>
              <a:buChar char=""/>
            </a:pPr>
            <a:r>
              <a:rPr lang="uk-UA" sz="2400" dirty="0" smtClean="0"/>
              <a:t> поліефірні</a:t>
            </a:r>
            <a:r>
              <a:rPr lang="uk-UA" sz="2400" dirty="0"/>
              <a:t>, отримані на основі поліефірних смол і </a:t>
            </a:r>
            <a:r>
              <a:rPr lang="uk-UA" sz="2400" dirty="0" err="1"/>
              <a:t>скловолоконних</a:t>
            </a:r>
            <a:r>
              <a:rPr lang="uk-UA" sz="2400" dirty="0"/>
              <a:t> наповнювачів</a:t>
            </a:r>
            <a:r>
              <a:rPr lang="uk-UA" sz="2400" dirty="0" smtClean="0"/>
              <a:t>;</a:t>
            </a:r>
          </a:p>
          <a:p>
            <a:pPr algn="just">
              <a:buFont typeface="Wingdings 2" panose="05020102010507070707" pitchFamily="18" charset="2"/>
              <a:buChar char=""/>
            </a:pPr>
            <a:r>
              <a:rPr lang="uk-UA" sz="2400" dirty="0" smtClean="0"/>
              <a:t> епоксидні </a:t>
            </a:r>
            <a:r>
              <a:rPr lang="uk-UA" sz="2400" dirty="0"/>
              <a:t>— </a:t>
            </a:r>
            <a:r>
              <a:rPr lang="uk-UA" sz="2400" dirty="0" err="1"/>
              <a:t>мономерні</a:t>
            </a:r>
            <a:r>
              <a:rPr lang="uk-UA" sz="2400" dirty="0"/>
              <a:t>, </a:t>
            </a:r>
            <a:r>
              <a:rPr lang="uk-UA" sz="2400" dirty="0" err="1"/>
              <a:t>олігомерні</a:t>
            </a:r>
            <a:r>
              <a:rPr lang="uk-UA" sz="2400" dirty="0"/>
              <a:t> або поліефірні сполуки, у склад молекул яких входить не менше двох епоксидних або </a:t>
            </a:r>
            <a:r>
              <a:rPr lang="uk-UA" sz="2400" dirty="0" err="1"/>
              <a:t>гліцидилових</a:t>
            </a:r>
            <a:r>
              <a:rPr lang="uk-UA" sz="2400" dirty="0"/>
              <a:t> груп;</a:t>
            </a:r>
          </a:p>
          <a:p>
            <a:pPr algn="just">
              <a:buFont typeface="Wingdings 2" panose="05020102010507070707" pitchFamily="18" charset="2"/>
              <a:buChar char=""/>
            </a:pPr>
            <a:r>
              <a:rPr lang="uk-UA" sz="2400" dirty="0" smtClean="0"/>
              <a:t> кремнійорганічні</a:t>
            </a:r>
            <a:r>
              <a:rPr lang="uk-UA" sz="2400" dirty="0"/>
              <a:t>, що отримані на основі кремнійорганічних олігомерів, що містять гідроксильні і ефірні </a:t>
            </a:r>
            <a:r>
              <a:rPr lang="uk-UA" sz="2400" dirty="0" smtClean="0"/>
              <a:t>групи;</a:t>
            </a:r>
            <a:endParaRPr lang="uk-UA" sz="2400" dirty="0"/>
          </a:p>
          <a:p>
            <a:pPr algn="just">
              <a:buFont typeface="Wingdings 2" panose="05020102010507070707" pitchFamily="18" charset="2"/>
              <a:buChar char=""/>
            </a:pPr>
            <a:r>
              <a:rPr lang="uk-UA" sz="2400" dirty="0" smtClean="0"/>
              <a:t> поліуретанові</a:t>
            </a:r>
            <a:r>
              <a:rPr lang="uk-UA" sz="2400" dirty="0"/>
              <a:t>, що отримуються на основі поліуретанових полімерів, котрі містять в основному ланцюгу макромолекул уретанові </a:t>
            </a:r>
            <a:r>
              <a:rPr lang="uk-UA" sz="2400" dirty="0" smtClean="0"/>
              <a:t>групи;</a:t>
            </a:r>
            <a:endParaRPr lang="uk-UA" sz="2400" dirty="0"/>
          </a:p>
          <a:p>
            <a:pPr algn="just">
              <a:buFont typeface="Wingdings 2" panose="05020102010507070707" pitchFamily="18" charset="2"/>
              <a:buChar char=""/>
            </a:pPr>
            <a:r>
              <a:rPr lang="uk-UA" sz="2400" dirty="0" smtClean="0"/>
              <a:t> </a:t>
            </a:r>
            <a:r>
              <a:rPr lang="uk-UA" sz="2400" dirty="0" err="1" smtClean="0"/>
              <a:t>алкидні</a:t>
            </a:r>
            <a:r>
              <a:rPr lang="uk-UA" sz="2400" dirty="0"/>
              <a:t>, котрі базуються на </a:t>
            </a:r>
            <a:r>
              <a:rPr lang="uk-UA" sz="2400" dirty="0" err="1"/>
              <a:t>алкидних</a:t>
            </a:r>
            <a:r>
              <a:rPr lang="uk-UA" sz="2400" dirty="0"/>
              <a:t> смолах (гліфталевій, </a:t>
            </a:r>
            <a:r>
              <a:rPr lang="uk-UA" sz="2400" dirty="0" err="1"/>
              <a:t>пентафталевій</a:t>
            </a:r>
            <a:r>
              <a:rPr lang="uk-UA" sz="2400" dirty="0"/>
              <a:t>, </a:t>
            </a:r>
            <a:r>
              <a:rPr lang="uk-UA" sz="2400" dirty="0" err="1"/>
              <a:t>етриіталевій</a:t>
            </a:r>
            <a:r>
              <a:rPr lang="uk-UA" sz="2400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380686858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err="1" smtClean="0"/>
              <a:t>Приклади</a:t>
            </a:r>
            <a:endParaRPr lang="uk-U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r>
              <a:rPr lang="uk-UA" sz="4000" dirty="0" smtClean="0"/>
              <a:t>	Одні з найвідоміших реактопластів – фенол-формальдегідні смоли, що утворюються в результаті реакції фенолу з формальдегідом. Готові вироби з цих матеріалів усім нам добре відомі та широко використовуються в побуті (від ґудзиків до корпусів телевізорів та сантехнічних труб). Також використовуються в електроніці.</a:t>
            </a:r>
            <a:endParaRPr lang="uk-UA" sz="4000" dirty="0"/>
          </a:p>
        </p:txBody>
      </p:sp>
    </p:spTree>
    <p:extLst>
      <p:ext uri="{BB962C8B-B14F-4D97-AF65-F5344CB8AC3E}">
        <p14:creationId xmlns:p14="http://schemas.microsoft.com/office/powerpoint/2010/main" val="186712352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384" y="27204"/>
            <a:ext cx="4351338" cy="4351338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76950" y="27204"/>
            <a:ext cx="6115050" cy="477202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1958" y="2309864"/>
            <a:ext cx="6638307" cy="49787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614289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uk-UA" dirty="0" smtClean="0"/>
              <a:t>ДЯКУЮ ЗА УВАГУ!</a:t>
            </a:r>
            <a:endParaRPr lang="uk-UA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5520998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pth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TC104033923[[fn=Depth]]</Template>
  <TotalTime>51</TotalTime>
  <Words>121</Words>
  <Application>Microsoft Office PowerPoint</Application>
  <PresentationFormat>Widescreen</PresentationFormat>
  <Paragraphs>19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Corbel</vt:lpstr>
      <vt:lpstr>Wingdings 2</vt:lpstr>
      <vt:lpstr>Depth</vt:lpstr>
      <vt:lpstr>Реактопласти</vt:lpstr>
      <vt:lpstr>Вступ</vt:lpstr>
      <vt:lpstr>Домішки</vt:lpstr>
      <vt:lpstr>Різноманітність</vt:lpstr>
      <vt:lpstr>Різновидності</vt:lpstr>
      <vt:lpstr>Приклади</vt:lpstr>
      <vt:lpstr>PowerPoint Presentation</vt:lpstr>
      <vt:lpstr>ДЯКУЮ ЗА УВАГУ!</vt:lpstr>
    </vt:vector>
  </TitlesOfParts>
  <Company>Home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Реактопласти</dc:title>
  <dc:creator>Roman</dc:creator>
  <cp:lastModifiedBy>Roman</cp:lastModifiedBy>
  <cp:revision>14</cp:revision>
  <dcterms:created xsi:type="dcterms:W3CDTF">2014-05-04T20:00:44Z</dcterms:created>
  <dcterms:modified xsi:type="dcterms:W3CDTF">2014-05-05T06:58:53Z</dcterms:modified>
</cp:coreProperties>
</file>