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4" r:id="rId3"/>
    <p:sldMasterId id="21474839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6661D-DDC3-4534-815A-8EF19B596E1A}" type="datetimeFigureOut">
              <a:rPr lang="ru-RU" smtClean="0"/>
              <a:t>03.09.2012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4B9B-9D0B-4F74-8B40-E0DB33B88B9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08912" cy="6192688"/>
          </a:xfrm>
        </p:spPr>
        <p:txBody>
          <a:bodyPr/>
          <a:lstStyle/>
          <a:p>
            <a:pPr algn="ctr"/>
            <a:r>
              <a:rPr lang="ru-RU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Презентація</a:t>
            </a: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тему «</a:t>
            </a:r>
            <a:r>
              <a:rPr lang="ru-RU" sz="8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Основи</a:t>
            </a:r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</a:p>
          <a:p>
            <a:pPr algn="l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anya\Desktop\хімі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390775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ya\Desktop\хімія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247900" cy="2038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План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1)Що таке основи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2)Склад основ і їх класифікація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3)Хімічні властивості</a:t>
            </a:r>
          </a:p>
          <a:p>
            <a:pPr marL="0" indent="0">
              <a:buNone/>
            </a:pPr>
            <a:r>
              <a:rPr lang="uk-UA" sz="4800" dirty="0" smtClean="0">
                <a:solidFill>
                  <a:srgbClr val="FFFF00"/>
                </a:solidFill>
              </a:rPr>
              <a:t>4)Добування і застосування</a:t>
            </a:r>
          </a:p>
          <a:p>
            <a:pPr marL="0" indent="0">
              <a:buNone/>
            </a:pPr>
            <a:endParaRPr lang="ru-RU" sz="4800" dirty="0"/>
          </a:p>
        </p:txBody>
      </p:sp>
      <p:pic>
        <p:nvPicPr>
          <p:cNvPr id="2050" name="Picture 2" descr="C:\Users\Sanya\Desktop\хімія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3863"/>
            <a:ext cx="2314575" cy="1971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848872" cy="5760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6000" b="1" dirty="0" err="1">
                <a:ln w="31550" cmpd="sng">
                  <a:solidFill>
                    <a:srgbClr val="DB8631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</a:t>
            </a:r>
            <a:r>
              <a:rPr lang="en-US" sz="6000" b="1" dirty="0">
                <a:ln w="31550" cmpd="sng">
                  <a:solidFill>
                    <a:srgbClr val="DB8631">
                      <a:lumMod val="7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(OH)2</a:t>
            </a:r>
            <a:endParaRPr lang="uk-UA" sz="6000" b="1" dirty="0">
              <a:ln w="31550" cmpd="sng">
                <a:solidFill>
                  <a:srgbClr val="DB8631">
                    <a:lumMod val="7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3200" dirty="0" smtClean="0"/>
          </a:p>
          <a:p>
            <a:pPr marL="0" indent="0" algn="ctr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Основами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називають складні речовини, в яких атоми металів сполучені з однією або кількома гідроксильними групами.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Sanya\Desktop\хімія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6268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3568" y="620688"/>
            <a:ext cx="7416824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endParaRPr lang="ru-RU" sz="4000" b="1" dirty="0"/>
          </a:p>
        </p:txBody>
      </p:sp>
      <p:pic>
        <p:nvPicPr>
          <p:cNvPr id="4100" name="Picture 4" descr="C:\Users\Sanya\Desktop\хімія\BKfhO7Y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992888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Хімічні властивості основ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1)Оксид </a:t>
            </a:r>
            <a:r>
              <a:rPr lang="uk-UA" sz="3600" dirty="0" err="1" smtClean="0">
                <a:solidFill>
                  <a:srgbClr val="FFFF00"/>
                </a:solidFill>
              </a:rPr>
              <a:t>неметалу+</a:t>
            </a:r>
            <a:r>
              <a:rPr lang="ru-RU" sz="3600" dirty="0" smtClean="0">
                <a:solidFill>
                  <a:srgbClr val="FFFF00"/>
                </a:solidFill>
              </a:rPr>
              <a:t>луг=с</a:t>
            </a:r>
            <a:r>
              <a:rPr lang="uk-UA" sz="3600" dirty="0" err="1" smtClean="0">
                <a:solidFill>
                  <a:srgbClr val="FFFF00"/>
                </a:solidFill>
              </a:rPr>
              <a:t>іль+вода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2)</a:t>
            </a:r>
            <a:r>
              <a:rPr lang="uk-UA" sz="3600" dirty="0" err="1" smtClean="0">
                <a:solidFill>
                  <a:srgbClr val="FFFF00"/>
                </a:solidFill>
              </a:rPr>
              <a:t>Луг+кислота=сіль+вода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3)</a:t>
            </a:r>
            <a:r>
              <a:rPr lang="uk-UA" sz="3600" dirty="0" err="1" smtClean="0">
                <a:solidFill>
                  <a:srgbClr val="FFFF00"/>
                </a:solidFill>
              </a:rPr>
              <a:t>Луг+сіль</a:t>
            </a:r>
            <a:r>
              <a:rPr lang="uk-UA" sz="3600" dirty="0" smtClean="0">
                <a:solidFill>
                  <a:srgbClr val="FFFF00"/>
                </a:solidFill>
              </a:rPr>
              <a:t>(р)</a:t>
            </a:r>
            <a:r>
              <a:rPr lang="uk-UA" sz="3600" dirty="0" err="1" smtClean="0">
                <a:solidFill>
                  <a:srgbClr val="FFFF00"/>
                </a:solidFill>
              </a:rPr>
              <a:t>=основа</a:t>
            </a:r>
            <a:r>
              <a:rPr lang="uk-UA" sz="3600" dirty="0" smtClean="0">
                <a:solidFill>
                  <a:srgbClr val="FFFF00"/>
                </a:solidFill>
              </a:rPr>
              <a:t>(н)</a:t>
            </a:r>
            <a:r>
              <a:rPr lang="uk-UA" sz="3600" dirty="0" err="1" smtClean="0">
                <a:solidFill>
                  <a:srgbClr val="FFFF00"/>
                </a:solidFill>
              </a:rPr>
              <a:t>+сіль</a:t>
            </a:r>
            <a:r>
              <a:rPr lang="uk-UA" sz="3600" dirty="0" smtClean="0">
                <a:solidFill>
                  <a:srgbClr val="FFFF00"/>
                </a:solidFill>
              </a:rPr>
              <a:t> нова</a:t>
            </a:r>
          </a:p>
          <a:p>
            <a:pPr marL="0" indent="0"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4)Основа(н)</a:t>
            </a:r>
            <a:r>
              <a:rPr lang="uk-UA" sz="3600" dirty="0" err="1" smtClean="0">
                <a:solidFill>
                  <a:srgbClr val="FFFF00"/>
                </a:solidFill>
              </a:rPr>
              <a:t>+кислота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  <a:r>
              <a:rPr lang="uk-UA" sz="3600" dirty="0" err="1" smtClean="0">
                <a:solidFill>
                  <a:srgbClr val="FFFF00"/>
                </a:solidFill>
              </a:rPr>
              <a:t>сильна=сіль+вода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sz="3600" dirty="0" smtClean="0">
                <a:solidFill>
                  <a:srgbClr val="FFFF00"/>
                </a:solidFill>
              </a:rPr>
              <a:t>5)Основа(н)</a:t>
            </a:r>
            <a:r>
              <a:rPr lang="uk-UA" sz="3600" dirty="0" err="1" smtClean="0">
                <a:solidFill>
                  <a:srgbClr val="FFFF00"/>
                </a:solidFill>
              </a:rPr>
              <a:t>=оксид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  <a:r>
              <a:rPr lang="uk-UA" sz="3600" dirty="0" err="1" smtClean="0">
                <a:solidFill>
                  <a:srgbClr val="FFFF00"/>
                </a:solidFill>
              </a:rPr>
              <a:t>металу+вода</a:t>
            </a:r>
            <a:endParaRPr lang="uk-UA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uk-UA" sz="4000" dirty="0"/>
          </a:p>
          <a:p>
            <a:pPr marL="0" indent="0">
              <a:buNone/>
            </a:pPr>
            <a:endParaRPr lang="uk-UA" sz="4000" dirty="0" smtClean="0"/>
          </a:p>
          <a:p>
            <a:pPr marL="0" indent="0" algn="ctr">
              <a:buNone/>
            </a:pPr>
            <a:endParaRPr lang="uk-UA" sz="4000" dirty="0"/>
          </a:p>
          <a:p>
            <a:pPr marL="0" indent="0" algn="ctr">
              <a:buNone/>
            </a:pPr>
            <a:endParaRPr lang="uk-UA" sz="4000" dirty="0" smtClean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123" name="Picture 3" descr="C:\Users\Sanya\Desktop\хімія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869160"/>
            <a:ext cx="2514600" cy="164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43608" y="548680"/>
            <a:ext cx="7200800" cy="56886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uk-UA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Добування основ</a:t>
            </a:r>
          </a:p>
          <a:p>
            <a:pPr marL="742950" indent="-742950">
              <a:buAutoNum type="arabicParenR"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Оксид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неметалу+вода=луг</a:t>
            </a:r>
            <a:endParaRPr lang="uk-U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>
              <a:buAutoNum type="arabicParenR"/>
            </a:pPr>
            <a:r>
              <a:rPr lang="uk-U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Метал+вода=луг+водень</a:t>
            </a:r>
            <a:endParaRPr lang="uk-U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742950" indent="-742950">
              <a:buAutoNum type="arabicParenR"/>
            </a:pPr>
            <a:r>
              <a:rPr lang="uk-U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Луг+сіль</a:t>
            </a: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(р)</a:t>
            </a:r>
            <a:r>
              <a:rPr lang="uk-U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=основа</a:t>
            </a: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(н)</a:t>
            </a:r>
            <a:r>
              <a:rPr lang="uk-UA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+сіль</a:t>
            </a: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нова</a:t>
            </a:r>
          </a:p>
          <a:p>
            <a:pPr marL="0" indent="0">
              <a:buNone/>
            </a:pPr>
            <a:endParaRPr lang="uk-UA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Sanya\Desktop\хімія\med_5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62102"/>
            <a:ext cx="2404864" cy="240486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nya\Desktop\хімія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2664296" cy="15839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anya\Desktop\хімія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5" y="4509120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1268760"/>
            <a:ext cx="7560840" cy="5038328"/>
          </a:xfrm>
        </p:spPr>
        <p:txBody>
          <a:bodyPr numCol="2"/>
          <a:lstStyle/>
          <a:p>
            <a:pPr algn="ctr"/>
            <a:r>
              <a:rPr lang="ru-RU" sz="2000" b="1" dirty="0" err="1">
                <a:solidFill>
                  <a:srgbClr val="FFFF00"/>
                </a:solidFill>
                <a:latin typeface="Franklin Gothic Medium" pitchFamily="34" charset="0"/>
              </a:rPr>
              <a:t>NaOH</a:t>
            </a:r>
            <a:r>
              <a:rPr lang="ru-RU" sz="2000" b="1" dirty="0">
                <a:solidFill>
                  <a:srgbClr val="FFFF00"/>
                </a:solidFill>
                <a:latin typeface="Franklin Gothic Medium" pitchFamily="34" charset="0"/>
              </a:rPr>
              <a:t> 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  (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натрій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гідроксид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) - 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використовується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у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виробництві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  твердого мила. </a:t>
            </a:r>
          </a:p>
          <a:p>
            <a:pPr marL="0" indent="0">
              <a:buNone/>
            </a:pPr>
            <a:endParaRPr lang="uk-UA" sz="2000" b="1" dirty="0" smtClean="0">
              <a:solidFill>
                <a:srgbClr val="FFFF00"/>
              </a:solidFill>
              <a:latin typeface="Franklin Gothic Medium" pitchFamily="34" charset="0"/>
            </a:endParaRPr>
          </a:p>
          <a:p>
            <a:pPr marL="0" indent="0">
              <a:buNone/>
            </a:pPr>
            <a:endParaRPr lang="uk-UA" sz="2000" b="1" dirty="0">
              <a:solidFill>
                <a:srgbClr val="FFFF00"/>
              </a:solidFill>
              <a:latin typeface="Franklin Gothic Medium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FFFF00"/>
              </a:solidFill>
              <a:latin typeface="Franklin Gothic Medium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KOH 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  (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калій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гідроксид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) –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 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використовується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 у 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виробництві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Franklin Gothic Medium" pitchFamily="34" charset="0"/>
              </a:rPr>
              <a:t>рідкого</a:t>
            </a:r>
            <a:r>
              <a:rPr lang="ru-RU" sz="2000" b="1" dirty="0" smtClean="0">
                <a:solidFill>
                  <a:srgbClr val="FFFF00"/>
                </a:solidFill>
                <a:latin typeface="Franklin Gothic Medium" pitchFamily="34" charset="0"/>
              </a:rPr>
              <a:t> мила.</a:t>
            </a:r>
            <a:r>
              <a:rPr lang="ru-RU" sz="2000" b="1" dirty="0" smtClean="0">
                <a:latin typeface="Franklin Gothic Medium" pitchFamily="34" charset="0"/>
              </a:rPr>
              <a:t/>
            </a:r>
            <a:br>
              <a:rPr lang="ru-RU" sz="2000" b="1" dirty="0" smtClean="0">
                <a:latin typeface="Franklin Gothic Medium" pitchFamily="34" charset="0"/>
              </a:rPr>
            </a:br>
            <a:endParaRPr lang="ru-RU" sz="2000" b="1" dirty="0" smtClean="0"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792088"/>
          </a:xfrm>
        </p:spPr>
        <p:txBody>
          <a:bodyPr>
            <a:normAutofit/>
          </a:bodyPr>
          <a:lstStyle/>
          <a:p>
            <a:pPr algn="ctr"/>
            <a:r>
              <a:rPr lang="uk-UA" sz="3600" b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Застосування основ</a:t>
            </a:r>
            <a:endParaRPr lang="ru-RU" sz="3600" b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7" descr="x7771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3721"/>
            <a:ext cx="2159521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g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663899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153</TotalTime>
  <Words>100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Поток</vt:lpstr>
      <vt:lpstr>Tradeshow</vt:lpstr>
      <vt:lpstr>Кнопка</vt:lpstr>
      <vt:lpstr>1_Tradeshow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Застосування основ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Sanya</dc:creator>
  <cp:lastModifiedBy>Sanya</cp:lastModifiedBy>
  <cp:revision>12</cp:revision>
  <cp:lastPrinted>2012-09-03T16:30:44Z</cp:lastPrinted>
  <dcterms:created xsi:type="dcterms:W3CDTF">2012-09-03T14:02:21Z</dcterms:created>
  <dcterms:modified xsi:type="dcterms:W3CDTF">2012-09-03T16:36:06Z</dcterms:modified>
</cp:coreProperties>
</file>