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6" r:id="rId1"/>
  </p:sldMasterIdLst>
  <p:sldIdLst>
    <p:sldId id="260" r:id="rId2"/>
    <p:sldId id="270" r:id="rId3"/>
    <p:sldId id="257" r:id="rId4"/>
    <p:sldId id="258" r:id="rId5"/>
    <p:sldId id="259" r:id="rId6"/>
    <p:sldId id="261" r:id="rId7"/>
    <p:sldId id="263" r:id="rId8"/>
    <p:sldId id="275" r:id="rId9"/>
    <p:sldId id="271" r:id="rId10"/>
    <p:sldId id="269" r:id="rId11"/>
    <p:sldId id="272" r:id="rId12"/>
    <p:sldId id="268" r:id="rId13"/>
    <p:sldId id="267" r:id="rId14"/>
    <p:sldId id="266" r:id="rId15"/>
    <p:sldId id="264" r:id="rId16"/>
    <p:sldId id="274" r:id="rId17"/>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591" autoAdjust="0"/>
    <p:restoredTop sz="94667" autoAdjust="0"/>
  </p:normalViewPr>
  <p:slideViewPr>
    <p:cSldViewPr>
      <p:cViewPr varScale="1">
        <p:scale>
          <a:sx n="104" d="100"/>
          <a:sy n="104" d="100"/>
        </p:scale>
        <p:origin x="-174" y="-8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7" name="Прямая соединительная линия 6"/>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Заголовок 28"/>
          <p:cNvSpPr>
            <a:spLocks noGrp="1"/>
          </p:cNvSpPr>
          <p:nvPr>
            <p:ph type="ctrTitle"/>
          </p:nvPr>
        </p:nvSpPr>
        <p:spPr>
          <a:xfrm>
            <a:off x="381000" y="4853411"/>
            <a:ext cx="8458200" cy="1222375"/>
          </a:xfrm>
        </p:spPr>
        <p:txBody>
          <a:bodyPr anchor="t"/>
          <a:lstStyle/>
          <a:p>
            <a:r>
              <a:rPr kumimoji="0" lang="ru-RU" smtClean="0"/>
              <a:t>Образец заголовка</a:t>
            </a:r>
            <a:endParaRPr kumimoji="0" lang="en-US"/>
          </a:p>
        </p:txBody>
      </p:sp>
      <p:sp>
        <p:nvSpPr>
          <p:cNvPr id="9" name="Подзаголовок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16" name="Дата 15"/>
          <p:cNvSpPr>
            <a:spLocks noGrp="1"/>
          </p:cNvSpPr>
          <p:nvPr>
            <p:ph type="dt" sz="half" idx="10"/>
          </p:nvPr>
        </p:nvSpPr>
        <p:spPr/>
        <p:txBody>
          <a:bodyPr/>
          <a:lstStyle/>
          <a:p>
            <a:fld id="{E1BC4E1C-4F1A-4BA5-9413-3B90942F4C90}" type="datetimeFigureOut">
              <a:rPr lang="ru-RU" smtClean="0"/>
              <a:pPr/>
              <a:t>04.03.2010</a:t>
            </a:fld>
            <a:endParaRPr lang="ru-RU"/>
          </a:p>
        </p:txBody>
      </p:sp>
      <p:sp>
        <p:nvSpPr>
          <p:cNvPr id="2" name="Нижний колонтитул 1"/>
          <p:cNvSpPr>
            <a:spLocks noGrp="1"/>
          </p:cNvSpPr>
          <p:nvPr>
            <p:ph type="ftr" sz="quarter" idx="11"/>
          </p:nvPr>
        </p:nvSpPr>
        <p:spPr/>
        <p:txBody>
          <a:bodyPr/>
          <a:lstStyle/>
          <a:p>
            <a:endParaRPr lang="ru-RU"/>
          </a:p>
        </p:txBody>
      </p:sp>
      <p:sp>
        <p:nvSpPr>
          <p:cNvPr id="15" name="Номер слайда 14"/>
          <p:cNvSpPr>
            <a:spLocks noGrp="1"/>
          </p:cNvSpPr>
          <p:nvPr>
            <p:ph type="sldNum" sz="quarter" idx="12"/>
          </p:nvPr>
        </p:nvSpPr>
        <p:spPr>
          <a:xfrm>
            <a:off x="8229600" y="6473952"/>
            <a:ext cx="758952" cy="246888"/>
          </a:xfrm>
        </p:spPr>
        <p:txBody>
          <a:bodyPr/>
          <a:lstStyle/>
          <a:p>
            <a:fld id="{715174B8-08A5-472A-8EB7-D75244B50931}" type="slidenum">
              <a:rPr lang="ru-RU" smtClean="0"/>
              <a:pPr/>
              <a:t>‹#›</a:t>
            </a:fld>
            <a:endParaRPr lang="ru-RU"/>
          </a:p>
        </p:txBody>
      </p:sp>
    </p:spTree>
  </p:cSld>
  <p:clrMapOvr>
    <a:masterClrMapping/>
  </p:clrMapOvr>
  <p:transition>
    <p:wheel spokes="8"/>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E1BC4E1C-4F1A-4BA5-9413-3B90942F4C90}" type="datetimeFigureOut">
              <a:rPr lang="ru-RU" smtClean="0"/>
              <a:pPr/>
              <a:t>04.03.2010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15174B8-08A5-472A-8EB7-D75244B50931}" type="slidenum">
              <a:rPr lang="ru-RU" smtClean="0"/>
              <a:pPr/>
              <a:t>‹#›</a:t>
            </a:fld>
            <a:endParaRPr lang="ru-RU"/>
          </a:p>
        </p:txBody>
      </p:sp>
    </p:spTree>
  </p:cSld>
  <p:clrMapOvr>
    <a:masterClrMapping/>
  </p:clrMapOvr>
  <p:transition>
    <p:wheel spokes="8"/>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858000" y="549276"/>
            <a:ext cx="1828800" cy="5851525"/>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549276"/>
            <a:ext cx="6248400" cy="5851525"/>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E1BC4E1C-4F1A-4BA5-9413-3B90942F4C90}" type="datetimeFigureOut">
              <a:rPr lang="ru-RU" smtClean="0"/>
              <a:pPr/>
              <a:t>04.03.2010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15174B8-08A5-472A-8EB7-D75244B50931}" type="slidenum">
              <a:rPr lang="ru-RU" smtClean="0"/>
              <a:pPr/>
              <a:t>‹#›</a:t>
            </a:fld>
            <a:endParaRPr lang="ru-RU"/>
          </a:p>
        </p:txBody>
      </p:sp>
    </p:spTree>
  </p:cSld>
  <p:clrMapOvr>
    <a:masterClrMapping/>
  </p:clrMapOvr>
  <p:transition>
    <p:wheel spokes="8"/>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2" name="Заголовок 21"/>
          <p:cNvSpPr>
            <a:spLocks noGrp="1"/>
          </p:cNvSpPr>
          <p:nvPr>
            <p:ph type="title"/>
          </p:nvPr>
        </p:nvSpPr>
        <p:spPr/>
        <p:txBody>
          <a:bodyPr/>
          <a:lstStyle/>
          <a:p>
            <a:r>
              <a:rPr kumimoji="0" lang="ru-RU" smtClean="0"/>
              <a:t>Образец заголовка</a:t>
            </a:r>
            <a:endParaRPr kumimoji="0" lang="en-US"/>
          </a:p>
        </p:txBody>
      </p:sp>
      <p:sp>
        <p:nvSpPr>
          <p:cNvPr id="27" name="Содержимое 26"/>
          <p:cNvSpPr>
            <a:spLocks noGrp="1"/>
          </p:cNvSpPr>
          <p:nvPr>
            <p:ph idx="1"/>
          </p:nvPr>
        </p:nvSpPr>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5" name="Дата 24"/>
          <p:cNvSpPr>
            <a:spLocks noGrp="1"/>
          </p:cNvSpPr>
          <p:nvPr>
            <p:ph type="dt" sz="half" idx="10"/>
          </p:nvPr>
        </p:nvSpPr>
        <p:spPr/>
        <p:txBody>
          <a:bodyPr/>
          <a:lstStyle/>
          <a:p>
            <a:fld id="{E1BC4E1C-4F1A-4BA5-9413-3B90942F4C90}" type="datetimeFigureOut">
              <a:rPr lang="ru-RU" smtClean="0"/>
              <a:pPr/>
              <a:t>04.03.2010</a:t>
            </a:fld>
            <a:endParaRPr lang="ru-RU"/>
          </a:p>
        </p:txBody>
      </p:sp>
      <p:sp>
        <p:nvSpPr>
          <p:cNvPr id="19" name="Нижний колонтитул 18"/>
          <p:cNvSpPr>
            <a:spLocks noGrp="1"/>
          </p:cNvSpPr>
          <p:nvPr>
            <p:ph type="ftr" sz="quarter" idx="11"/>
          </p:nvPr>
        </p:nvSpPr>
        <p:spPr>
          <a:xfrm>
            <a:off x="3581400" y="76200"/>
            <a:ext cx="2895600" cy="288925"/>
          </a:xfrm>
        </p:spPr>
        <p:txBody>
          <a:bodyPr/>
          <a:lstStyle/>
          <a:p>
            <a:endParaRPr lang="ru-RU"/>
          </a:p>
        </p:txBody>
      </p:sp>
      <p:sp>
        <p:nvSpPr>
          <p:cNvPr id="16" name="Номер слайда 15"/>
          <p:cNvSpPr>
            <a:spLocks noGrp="1"/>
          </p:cNvSpPr>
          <p:nvPr>
            <p:ph type="sldNum" sz="quarter" idx="12"/>
          </p:nvPr>
        </p:nvSpPr>
        <p:spPr>
          <a:xfrm>
            <a:off x="8229600" y="6473952"/>
            <a:ext cx="758952" cy="246888"/>
          </a:xfrm>
        </p:spPr>
        <p:txBody>
          <a:bodyPr/>
          <a:lstStyle/>
          <a:p>
            <a:fld id="{715174B8-08A5-472A-8EB7-D75244B50931}" type="slidenum">
              <a:rPr lang="ru-RU" smtClean="0"/>
              <a:pPr/>
              <a:t>‹#›</a:t>
            </a:fld>
            <a:endParaRPr lang="ru-RU"/>
          </a:p>
        </p:txBody>
      </p:sp>
    </p:spTree>
  </p:cSld>
  <p:clrMapOvr>
    <a:masterClrMapping/>
  </p:clrMapOvr>
  <p:transition>
    <p:wheel spokes="8"/>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Ref idx="1003">
        <a:schemeClr val="bg2"/>
      </p:bgRef>
    </p:bg>
    <p:spTree>
      <p:nvGrpSpPr>
        <p:cNvPr id="1" name=""/>
        <p:cNvGrpSpPr/>
        <p:nvPr/>
      </p:nvGrpSpPr>
      <p:grpSpPr>
        <a:xfrm>
          <a:off x="0" y="0"/>
          <a:ext cx="0" cy="0"/>
          <a:chOff x="0" y="0"/>
          <a:chExt cx="0" cy="0"/>
        </a:xfrm>
      </p:grpSpPr>
      <p:sp>
        <p:nvSpPr>
          <p:cNvPr id="7" name="Прямая соединительная линия 6"/>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Текст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19" name="Дата 18"/>
          <p:cNvSpPr>
            <a:spLocks noGrp="1"/>
          </p:cNvSpPr>
          <p:nvPr>
            <p:ph type="dt" sz="half" idx="10"/>
          </p:nvPr>
        </p:nvSpPr>
        <p:spPr/>
        <p:txBody>
          <a:bodyPr/>
          <a:lstStyle/>
          <a:p>
            <a:fld id="{E1BC4E1C-4F1A-4BA5-9413-3B90942F4C90}" type="datetimeFigureOut">
              <a:rPr lang="ru-RU" smtClean="0"/>
              <a:pPr/>
              <a:t>04.03.2010</a:t>
            </a:fld>
            <a:endParaRPr lang="ru-RU"/>
          </a:p>
        </p:txBody>
      </p:sp>
      <p:sp>
        <p:nvSpPr>
          <p:cNvPr id="11" name="Нижний колонтитул 10"/>
          <p:cNvSpPr>
            <a:spLocks noGrp="1"/>
          </p:cNvSpPr>
          <p:nvPr>
            <p:ph type="ftr" sz="quarter" idx="11"/>
          </p:nvPr>
        </p:nvSpPr>
        <p:spPr/>
        <p:txBody>
          <a:bodyPr/>
          <a:lstStyle/>
          <a:p>
            <a:endParaRPr lang="ru-RU"/>
          </a:p>
        </p:txBody>
      </p:sp>
      <p:sp>
        <p:nvSpPr>
          <p:cNvPr id="16" name="Номер слайда 15"/>
          <p:cNvSpPr>
            <a:spLocks noGrp="1"/>
          </p:cNvSpPr>
          <p:nvPr>
            <p:ph type="sldNum" sz="quarter" idx="12"/>
          </p:nvPr>
        </p:nvSpPr>
        <p:spPr/>
        <p:txBody>
          <a:bodyPr/>
          <a:lstStyle/>
          <a:p>
            <a:fld id="{715174B8-08A5-472A-8EB7-D75244B50931}" type="slidenum">
              <a:rPr lang="ru-RU" smtClean="0"/>
              <a:pPr/>
              <a:t>‹#›</a:t>
            </a:fld>
            <a:endParaRPr lang="ru-RU"/>
          </a:p>
        </p:txBody>
      </p:sp>
      <p:sp>
        <p:nvSpPr>
          <p:cNvPr id="8" name="Заголовок 7"/>
          <p:cNvSpPr>
            <a:spLocks noGrp="1"/>
          </p:cNvSpPr>
          <p:nvPr>
            <p:ph type="title"/>
          </p:nvPr>
        </p:nvSpPr>
        <p:spPr>
          <a:xfrm>
            <a:off x="180475" y="2947085"/>
            <a:ext cx="8686800" cy="1184825"/>
          </a:xfrm>
        </p:spPr>
        <p:txBody>
          <a:bodyPr rtlCol="0" anchor="t"/>
          <a:lstStyle>
            <a:lvl1pPr algn="r">
              <a:defRPr/>
            </a:lvl1pPr>
          </a:lstStyle>
          <a:p>
            <a:r>
              <a:rPr kumimoji="0" lang="ru-RU" smtClean="0"/>
              <a:t>Образец заголовка</a:t>
            </a:r>
            <a:endParaRPr kumimoji="0" lang="en-US"/>
          </a:p>
        </p:txBody>
      </p:sp>
    </p:spTree>
  </p:cSld>
  <p:clrMapOvr>
    <a:overrideClrMapping bg1="dk1" tx1="lt1" bg2="dk2" tx2="lt2" accent1="accent1" accent2="accent2" accent3="accent3" accent4="accent4" accent5="accent5" accent6="accent6" hlink="hlink" folHlink="folHlink"/>
  </p:clrMapOvr>
  <p:transition>
    <p:wheel spokes="8"/>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0" name="Заголовок 19"/>
          <p:cNvSpPr>
            <a:spLocks noGrp="1"/>
          </p:cNvSpPr>
          <p:nvPr>
            <p:ph type="title"/>
          </p:nvPr>
        </p:nvSpPr>
        <p:spPr>
          <a:xfrm>
            <a:off x="301752" y="457200"/>
            <a:ext cx="8686800" cy="841248"/>
          </a:xfrm>
        </p:spPr>
        <p:txBody>
          <a:bodyPr/>
          <a:lstStyle/>
          <a:p>
            <a:r>
              <a:rPr kumimoji="0" lang="ru-RU" smtClean="0"/>
              <a:t>Образец заголовка</a:t>
            </a:r>
            <a:endParaRPr kumimoji="0" lang="en-US"/>
          </a:p>
        </p:txBody>
      </p:sp>
      <p:sp>
        <p:nvSpPr>
          <p:cNvPr id="14" name="Содержимое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3" name="Содержимое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1" name="Дата 20"/>
          <p:cNvSpPr>
            <a:spLocks noGrp="1"/>
          </p:cNvSpPr>
          <p:nvPr>
            <p:ph type="dt" sz="half" idx="10"/>
          </p:nvPr>
        </p:nvSpPr>
        <p:spPr/>
        <p:txBody>
          <a:bodyPr/>
          <a:lstStyle/>
          <a:p>
            <a:fld id="{E1BC4E1C-4F1A-4BA5-9413-3B90942F4C90}" type="datetimeFigureOut">
              <a:rPr lang="ru-RU" smtClean="0"/>
              <a:pPr/>
              <a:t>04.03.2010</a:t>
            </a:fld>
            <a:endParaRPr lang="ru-RU"/>
          </a:p>
        </p:txBody>
      </p:sp>
      <p:sp>
        <p:nvSpPr>
          <p:cNvPr id="10" name="Нижний колонтитул 9"/>
          <p:cNvSpPr>
            <a:spLocks noGrp="1"/>
          </p:cNvSpPr>
          <p:nvPr>
            <p:ph type="ftr" sz="quarter" idx="11"/>
          </p:nvPr>
        </p:nvSpPr>
        <p:spPr/>
        <p:txBody>
          <a:bodyPr/>
          <a:lstStyle/>
          <a:p>
            <a:endParaRPr lang="ru-RU"/>
          </a:p>
        </p:txBody>
      </p:sp>
      <p:sp>
        <p:nvSpPr>
          <p:cNvPr id="31" name="Номер слайда 30"/>
          <p:cNvSpPr>
            <a:spLocks noGrp="1"/>
          </p:cNvSpPr>
          <p:nvPr>
            <p:ph type="sldNum" sz="quarter" idx="12"/>
          </p:nvPr>
        </p:nvSpPr>
        <p:spPr/>
        <p:txBody>
          <a:bodyPr/>
          <a:lstStyle/>
          <a:p>
            <a:fld id="{715174B8-08A5-472A-8EB7-D75244B50931}" type="slidenum">
              <a:rPr lang="ru-RU" smtClean="0"/>
              <a:pPr/>
              <a:t>‹#›</a:t>
            </a:fld>
            <a:endParaRPr lang="ru-RU"/>
          </a:p>
        </p:txBody>
      </p:sp>
    </p:spTree>
  </p:cSld>
  <p:clrMapOvr>
    <a:masterClrMapping/>
  </p:clrMapOvr>
  <p:transition>
    <p:wheel spokes="8"/>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Сравнение">
    <p:spTree>
      <p:nvGrpSpPr>
        <p:cNvPr id="1" name=""/>
        <p:cNvGrpSpPr/>
        <p:nvPr/>
      </p:nvGrpSpPr>
      <p:grpSpPr>
        <a:xfrm>
          <a:off x="0" y="0"/>
          <a:ext cx="0" cy="0"/>
          <a:chOff x="0" y="0"/>
          <a:chExt cx="0" cy="0"/>
        </a:xfrm>
      </p:grpSpPr>
      <p:sp>
        <p:nvSpPr>
          <p:cNvPr id="29" name="Заголовок 28"/>
          <p:cNvSpPr>
            <a:spLocks noGrp="1"/>
          </p:cNvSpPr>
          <p:nvPr>
            <p:ph type="title"/>
          </p:nvPr>
        </p:nvSpPr>
        <p:spPr>
          <a:xfrm>
            <a:off x="304800" y="5410200"/>
            <a:ext cx="8610600" cy="882650"/>
          </a:xfrm>
        </p:spPr>
        <p:txBody>
          <a:bodyPr anchor="ctr"/>
          <a:lstStyle>
            <a:lvl1pPr>
              <a:defRPr/>
            </a:lvl1pPr>
          </a:lstStyle>
          <a:p>
            <a:r>
              <a:rPr kumimoji="0" lang="ru-RU" smtClean="0"/>
              <a:t>Образец заголовка</a:t>
            </a:r>
            <a:endParaRPr kumimoji="0" lang="en-US"/>
          </a:p>
        </p:txBody>
      </p:sp>
      <p:sp>
        <p:nvSpPr>
          <p:cNvPr id="13" name="Текст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25" name="Текст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4" name="Содержимое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8" name="Содержимое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0" name="Дата 9"/>
          <p:cNvSpPr>
            <a:spLocks noGrp="1"/>
          </p:cNvSpPr>
          <p:nvPr>
            <p:ph type="dt" sz="half" idx="10"/>
          </p:nvPr>
        </p:nvSpPr>
        <p:spPr/>
        <p:txBody>
          <a:bodyPr/>
          <a:lstStyle/>
          <a:p>
            <a:fld id="{E1BC4E1C-4F1A-4BA5-9413-3B90942F4C90}" type="datetimeFigureOut">
              <a:rPr lang="ru-RU" smtClean="0"/>
              <a:pPr/>
              <a:t>04.03.2010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a:xfrm>
            <a:off x="8229600" y="6477000"/>
            <a:ext cx="762000" cy="246888"/>
          </a:xfrm>
        </p:spPr>
        <p:txBody>
          <a:bodyPr/>
          <a:lstStyle/>
          <a:p>
            <a:fld id="{715174B8-08A5-472A-8EB7-D75244B50931}" type="slidenum">
              <a:rPr lang="ru-RU" smtClean="0"/>
              <a:pPr/>
              <a:t>‹#›</a:t>
            </a:fld>
            <a:endParaRPr lang="ru-RU"/>
          </a:p>
        </p:txBody>
      </p:sp>
      <p:sp>
        <p:nvSpPr>
          <p:cNvPr id="11" name="Прямая соединительная линия 10"/>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transition>
    <p:wheel spokes="8"/>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30" name="Заголовок 29"/>
          <p:cNvSpPr>
            <a:spLocks noGrp="1"/>
          </p:cNvSpPr>
          <p:nvPr>
            <p:ph type="title"/>
          </p:nvPr>
        </p:nvSpPr>
        <p:spPr>
          <a:xfrm>
            <a:off x="301752" y="457200"/>
            <a:ext cx="8686800" cy="841248"/>
          </a:xfrm>
        </p:spPr>
        <p:txBody>
          <a:bodyPr/>
          <a:lstStyle/>
          <a:p>
            <a:r>
              <a:rPr kumimoji="0" lang="ru-RU" smtClean="0"/>
              <a:t>Образец заголовка</a:t>
            </a:r>
            <a:endParaRPr kumimoji="0" lang="en-US"/>
          </a:p>
        </p:txBody>
      </p:sp>
      <p:sp>
        <p:nvSpPr>
          <p:cNvPr id="12" name="Дата 11"/>
          <p:cNvSpPr>
            <a:spLocks noGrp="1"/>
          </p:cNvSpPr>
          <p:nvPr>
            <p:ph type="dt" sz="half" idx="10"/>
          </p:nvPr>
        </p:nvSpPr>
        <p:spPr/>
        <p:txBody>
          <a:bodyPr/>
          <a:lstStyle/>
          <a:p>
            <a:fld id="{E1BC4E1C-4F1A-4BA5-9413-3B90942F4C90}" type="datetimeFigureOut">
              <a:rPr lang="ru-RU" smtClean="0"/>
              <a:pPr/>
              <a:t>04.03.2010</a:t>
            </a:fld>
            <a:endParaRPr lang="ru-RU"/>
          </a:p>
        </p:txBody>
      </p:sp>
      <p:sp>
        <p:nvSpPr>
          <p:cNvPr id="21" name="Нижний колонтитул 20"/>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15174B8-08A5-472A-8EB7-D75244B50931}" type="slidenum">
              <a:rPr lang="ru-RU" smtClean="0"/>
              <a:pPr/>
              <a:t>‹#›</a:t>
            </a:fld>
            <a:endParaRPr lang="ru-RU"/>
          </a:p>
        </p:txBody>
      </p:sp>
    </p:spTree>
  </p:cSld>
  <p:clrMapOvr>
    <a:masterClrMapping/>
  </p:clrMapOvr>
  <p:transition>
    <p:wheel spokes="8"/>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3" name="Дата 2"/>
          <p:cNvSpPr>
            <a:spLocks noGrp="1"/>
          </p:cNvSpPr>
          <p:nvPr>
            <p:ph type="dt" sz="half" idx="10"/>
          </p:nvPr>
        </p:nvSpPr>
        <p:spPr/>
        <p:txBody>
          <a:bodyPr/>
          <a:lstStyle/>
          <a:p>
            <a:fld id="{E1BC4E1C-4F1A-4BA5-9413-3B90942F4C90}" type="datetimeFigureOut">
              <a:rPr lang="ru-RU" smtClean="0"/>
              <a:pPr/>
              <a:t>04.03.2010</a:t>
            </a:fld>
            <a:endParaRPr lang="ru-RU"/>
          </a:p>
        </p:txBody>
      </p:sp>
      <p:sp>
        <p:nvSpPr>
          <p:cNvPr id="24" name="Нижний колонтитул 23"/>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15174B8-08A5-472A-8EB7-D75244B50931}" type="slidenum">
              <a:rPr lang="ru-RU" smtClean="0"/>
              <a:pPr/>
              <a:t>‹#›</a:t>
            </a:fld>
            <a:endParaRPr lang="ru-RU"/>
          </a:p>
        </p:txBody>
      </p:sp>
    </p:spTree>
  </p:cSld>
  <p:clrMapOvr>
    <a:masterClrMapping/>
  </p:clrMapOvr>
  <p:transition>
    <p:wheel spokes="8"/>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8" name="Прямая соединительная линия 7"/>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Заголовок 11"/>
          <p:cNvSpPr>
            <a:spLocks noGrp="1"/>
          </p:cNvSpPr>
          <p:nvPr>
            <p:ph type="title"/>
          </p:nvPr>
        </p:nvSpPr>
        <p:spPr>
          <a:xfrm>
            <a:off x="457200" y="5486400"/>
            <a:ext cx="8458200" cy="520700"/>
          </a:xfrm>
        </p:spPr>
        <p:txBody>
          <a:bodyPr anchor="ctr"/>
          <a:lstStyle>
            <a:lvl1pPr algn="l">
              <a:buNone/>
              <a:defRPr sz="2000" b="1"/>
            </a:lvl1pPr>
          </a:lstStyle>
          <a:p>
            <a:r>
              <a:rPr kumimoji="0" lang="ru-RU" smtClean="0"/>
              <a:t>Образец заголовка</a:t>
            </a:r>
            <a:endParaRPr kumimoji="0" lang="en-US"/>
          </a:p>
        </p:txBody>
      </p:sp>
      <p:sp>
        <p:nvSpPr>
          <p:cNvPr id="26" name="Текст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ru-RU" smtClean="0"/>
              <a:t>Образец текста</a:t>
            </a:r>
          </a:p>
        </p:txBody>
      </p:sp>
      <p:sp>
        <p:nvSpPr>
          <p:cNvPr id="14" name="Содержимое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5" name="Дата 24"/>
          <p:cNvSpPr>
            <a:spLocks noGrp="1"/>
          </p:cNvSpPr>
          <p:nvPr>
            <p:ph type="dt" sz="half" idx="10"/>
          </p:nvPr>
        </p:nvSpPr>
        <p:spPr/>
        <p:txBody>
          <a:bodyPr/>
          <a:lstStyle/>
          <a:p>
            <a:fld id="{E1BC4E1C-4F1A-4BA5-9413-3B90942F4C90}" type="datetimeFigureOut">
              <a:rPr lang="ru-RU" smtClean="0"/>
              <a:pPr/>
              <a:t>04.03.2010</a:t>
            </a:fld>
            <a:endParaRPr lang="ru-RU"/>
          </a:p>
        </p:txBody>
      </p:sp>
      <p:sp>
        <p:nvSpPr>
          <p:cNvPr id="29" name="Нижний колонтитул 28"/>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15174B8-08A5-472A-8EB7-D75244B50931}" type="slidenum">
              <a:rPr lang="ru-RU" smtClean="0"/>
              <a:pPr/>
              <a:t>‹#›</a:t>
            </a:fld>
            <a:endParaRPr lang="ru-RU"/>
          </a:p>
        </p:txBody>
      </p:sp>
    </p:spTree>
  </p:cSld>
  <p:clrMapOvr>
    <a:masterClrMapping/>
  </p:clrMapOvr>
  <p:transition>
    <p:wheel spokes="8"/>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13" name="Рисунок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ru-RU" smtClean="0"/>
              <a:t>Вставка рисунка</a:t>
            </a:r>
            <a:endParaRPr kumimoji="0" lang="en-US" dirty="0"/>
          </a:p>
        </p:txBody>
      </p:sp>
      <p:sp>
        <p:nvSpPr>
          <p:cNvPr id="7" name="Дата 6"/>
          <p:cNvSpPr>
            <a:spLocks noGrp="1"/>
          </p:cNvSpPr>
          <p:nvPr>
            <p:ph type="dt" sz="half" idx="10"/>
          </p:nvPr>
        </p:nvSpPr>
        <p:spPr/>
        <p:txBody>
          <a:bodyPr/>
          <a:lstStyle/>
          <a:p>
            <a:fld id="{E1BC4E1C-4F1A-4BA5-9413-3B90942F4C90}" type="datetimeFigureOut">
              <a:rPr lang="ru-RU" smtClean="0"/>
              <a:pPr/>
              <a:t>04.03.2010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31" name="Номер слайда 30"/>
          <p:cNvSpPr>
            <a:spLocks noGrp="1"/>
          </p:cNvSpPr>
          <p:nvPr>
            <p:ph type="sldNum" sz="quarter" idx="12"/>
          </p:nvPr>
        </p:nvSpPr>
        <p:spPr/>
        <p:txBody>
          <a:bodyPr/>
          <a:lstStyle/>
          <a:p>
            <a:fld id="{715174B8-08A5-472A-8EB7-D75244B50931}" type="slidenum">
              <a:rPr lang="ru-RU" smtClean="0"/>
              <a:pPr/>
              <a:t>‹#›</a:t>
            </a:fld>
            <a:endParaRPr lang="ru-RU"/>
          </a:p>
        </p:txBody>
      </p:sp>
      <p:sp>
        <p:nvSpPr>
          <p:cNvPr id="17" name="Заголовок 16"/>
          <p:cNvSpPr>
            <a:spLocks noGrp="1"/>
          </p:cNvSpPr>
          <p:nvPr>
            <p:ph type="title"/>
          </p:nvPr>
        </p:nvSpPr>
        <p:spPr>
          <a:xfrm>
            <a:off x="381000" y="4993760"/>
            <a:ext cx="5867400" cy="522288"/>
          </a:xfrm>
        </p:spPr>
        <p:txBody>
          <a:bodyPr anchor="ctr"/>
          <a:lstStyle>
            <a:lvl1pPr algn="l">
              <a:buNone/>
              <a:defRPr sz="2000" b="1"/>
            </a:lvl1pPr>
          </a:lstStyle>
          <a:p>
            <a:r>
              <a:rPr kumimoji="0" lang="ru-RU" smtClean="0"/>
              <a:t>Образец заголовка</a:t>
            </a:r>
            <a:endParaRPr kumimoji="0" lang="en-US"/>
          </a:p>
        </p:txBody>
      </p:sp>
      <p:sp>
        <p:nvSpPr>
          <p:cNvPr id="26" name="Текст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Tree>
  </p:cSld>
  <p:clrMapOvr>
    <a:masterClrMapping/>
  </p:clrMapOvr>
  <p:transition>
    <p:wheel spokes="8"/>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Прямая соединительная линия 6"/>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Текст 7"/>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1" name="Дата 10"/>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E1BC4E1C-4F1A-4BA5-9413-3B90942F4C90}" type="datetimeFigureOut">
              <a:rPr lang="ru-RU" smtClean="0"/>
              <a:pPr/>
              <a:t>04.03.2010</a:t>
            </a:fld>
            <a:endParaRPr lang="ru-RU"/>
          </a:p>
        </p:txBody>
      </p:sp>
      <p:sp>
        <p:nvSpPr>
          <p:cNvPr id="28" name="Нижний колонтитул 27"/>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ru-RU"/>
          </a:p>
        </p:txBody>
      </p:sp>
      <p:sp>
        <p:nvSpPr>
          <p:cNvPr id="5" name="Номер слайда 4"/>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715174B8-08A5-472A-8EB7-D75244B50931}" type="slidenum">
              <a:rPr lang="ru-RU" smtClean="0"/>
              <a:pPr/>
              <a:t>‹#›</a:t>
            </a:fld>
            <a:endParaRPr lang="ru-RU"/>
          </a:p>
        </p:txBody>
      </p:sp>
      <p:sp>
        <p:nvSpPr>
          <p:cNvPr id="10" name="Заголовок 9"/>
          <p:cNvSpPr>
            <a:spLocks noGrp="1"/>
          </p:cNvSpPr>
          <p:nvPr>
            <p:ph type="title"/>
          </p:nvPr>
        </p:nvSpPr>
        <p:spPr>
          <a:xfrm>
            <a:off x="304800" y="457200"/>
            <a:ext cx="8686800" cy="838200"/>
          </a:xfrm>
          <a:prstGeom prst="rect">
            <a:avLst/>
          </a:prstGeom>
        </p:spPr>
        <p:txBody>
          <a:bodyPr vert="horz" anchor="ctr">
            <a:normAutofit/>
          </a:bodyPr>
          <a:lstStyle/>
          <a:p>
            <a:r>
              <a:rPr kumimoji="0" lang="ru-RU" smtClean="0"/>
              <a:t>Образец заголовка</a:t>
            </a:r>
            <a:endParaRPr kumimoji="0" lang="en-US"/>
          </a:p>
        </p:txBody>
      </p:sp>
      <p:sp>
        <p:nvSpPr>
          <p:cNvPr id="9" name="Прямая соединительная линия 8"/>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Прямая соединительная линия 11"/>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87" r:id="rId1"/>
    <p:sldLayoutId id="2147483688" r:id="rId2"/>
    <p:sldLayoutId id="2147483689" r:id="rId3"/>
    <p:sldLayoutId id="2147483690" r:id="rId4"/>
    <p:sldLayoutId id="2147483691" r:id="rId5"/>
    <p:sldLayoutId id="2147483692" r:id="rId6"/>
    <p:sldLayoutId id="2147483693" r:id="rId7"/>
    <p:sldLayoutId id="2147483694" r:id="rId8"/>
    <p:sldLayoutId id="2147483695" r:id="rId9"/>
    <p:sldLayoutId id="2147483696" r:id="rId10"/>
    <p:sldLayoutId id="2147483697" r:id="rId11"/>
  </p:sldLayoutIdLst>
  <p:transition>
    <p:wheel spokes="8"/>
  </p:transition>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hyperlink" Target="http://ru.wikipedia.org/wiki/&#208;&#164;&#208;&#176;&#208;&#185;&#208;&#187;:&#208;&#157;&#208;&#181;&#208;&#177;&#208;&#181;&#209;&#129;&#208;&#189;&#208;&#176;&#209;&#143;_&#209;&#129;&#209;&#132;&#208;&#181;&#209;&#128;&#208;&#176;.png" TargetMode="External"/><Relationship Id="rId2" Type="http://schemas.openxmlformats.org/officeDocument/2006/relationships/image" Target="../media/image11.png"/><Relationship Id="rId1" Type="http://schemas.openxmlformats.org/officeDocument/2006/relationships/slideLayout" Target="../slideLayouts/slideLayout2.xml"/><Relationship Id="rId4" Type="http://schemas.openxmlformats.org/officeDocument/2006/relationships/image" Target="../media/image12.png"/></Relationships>
</file>

<file path=ppt/slides/_rels/slide11.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8.jpeg"/><Relationship Id="rId2" Type="http://schemas.openxmlformats.org/officeDocument/2006/relationships/image" Target="../media/image17.gif"/><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ru.wikipedia.org/wiki/&#208;&#164;&#208;&#176;&#208;&#185;&#208;&#187;:Celestial_sphere.svg"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hyperlink" Target="http://www.territa.ru/Novie_kniggi/115004_mini.jpg"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WordArt 3"/>
          <p:cNvSpPr>
            <a:spLocks noChangeArrowheads="1" noChangeShapeType="1" noTextEdit="1"/>
          </p:cNvSpPr>
          <p:nvPr/>
        </p:nvSpPr>
        <p:spPr bwMode="auto">
          <a:xfrm>
            <a:off x="142876" y="1643050"/>
            <a:ext cx="8858280" cy="3357586"/>
          </a:xfrm>
          <a:prstGeom prst="rect">
            <a:avLst/>
          </a:prstGeom>
        </p:spPr>
        <p:txBody>
          <a:bodyPr wrap="none" fromWordArt="1">
            <a:prstTxWarp prst="textPlain">
              <a:avLst>
                <a:gd name="adj" fmla="val 50000"/>
              </a:avLst>
            </a:prstTxWarp>
          </a:bodyPr>
          <a:lstStyle/>
          <a:p>
            <a:pPr algn="ctr" rtl="0"/>
            <a:r>
              <a:rPr lang="ru-RU" sz="3600" kern="10" spc="0" dirty="0" smtClean="0">
                <a:ln w="19050">
                  <a:solidFill>
                    <a:srgbClr val="99CCFF"/>
                  </a:solidFill>
                  <a:round/>
                  <a:headEnd/>
                  <a:tailEnd/>
                </a:ln>
                <a:solidFill>
                  <a:srgbClr val="0066CC"/>
                </a:solidFill>
                <a:effectLst>
                  <a:outerShdw dist="35921" dir="2700000" algn="ctr" rotWithShape="0">
                    <a:srgbClr val="990000"/>
                  </a:outerShdw>
                </a:effectLst>
                <a:latin typeface="Impact"/>
              </a:rPr>
              <a:t>Небесная </a:t>
            </a:r>
            <a:r>
              <a:rPr lang="ru-RU" sz="3600" kern="10" spc="0" dirty="0" smtClean="0">
                <a:ln w="19050">
                  <a:solidFill>
                    <a:srgbClr val="99CCFF"/>
                  </a:solidFill>
                  <a:round/>
                  <a:headEnd/>
                  <a:tailEnd/>
                </a:ln>
                <a:solidFill>
                  <a:srgbClr val="0066CC"/>
                </a:solidFill>
                <a:effectLst>
                  <a:outerShdw dist="35921" dir="2700000" algn="ctr" rotWithShape="0">
                    <a:srgbClr val="990000"/>
                  </a:outerShdw>
                </a:effectLst>
                <a:latin typeface="Impact"/>
              </a:rPr>
              <a:t>сфера</a:t>
            </a:r>
            <a:endParaRPr lang="ru-RU" sz="3600" kern="10" spc="0" dirty="0">
              <a:ln w="19050">
                <a:solidFill>
                  <a:srgbClr val="99CCFF"/>
                </a:solidFill>
                <a:round/>
                <a:headEnd/>
                <a:tailEnd/>
              </a:ln>
              <a:solidFill>
                <a:srgbClr val="0066CC"/>
              </a:solidFill>
              <a:effectLst>
                <a:outerShdw dist="35921" dir="2700000" algn="ctr" rotWithShape="0">
                  <a:srgbClr val="990000"/>
                </a:outerShdw>
              </a:effectLst>
              <a:latin typeface="Impact"/>
            </a:endParaRPr>
          </a:p>
        </p:txBody>
      </p:sp>
    </p:spTree>
  </p:cSld>
  <p:clrMapOvr>
    <a:masterClrMapping/>
  </p:clrMapOvr>
  <p:transition>
    <p:wheel spokes="8"/>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0" presetClass="entr" presetSubtype="0" fill="hold" nodeType="withEffect">
                                  <p:stCondLst>
                                    <p:cond delay="0"/>
                                  </p:stCondLst>
                                  <p:childTnLst>
                                    <p:set>
                                      <p:cBhvr>
                                        <p:cTn id="6" dur="1" fill="hold">
                                          <p:stCondLst>
                                            <p:cond delay="0"/>
                                          </p:stCondLst>
                                        </p:cTn>
                                        <p:tgtEl>
                                          <p:spTgt spid="1027">
                                            <p:txEl>
                                              <p:pRg st="0" end="0"/>
                                            </p:txEl>
                                          </p:spTgt>
                                        </p:tgtEl>
                                        <p:attrNameLst>
                                          <p:attrName>style.visibility</p:attrName>
                                        </p:attrNameLst>
                                      </p:cBhvr>
                                      <p:to>
                                        <p:strVal val="visible"/>
                                      </p:to>
                                    </p:set>
                                    <p:animEffect transition="in" filter="wedge">
                                      <p:cBhvr>
                                        <p:cTn id="7" dur="2000"/>
                                        <p:tgtEl>
                                          <p:spTgt spid="1027">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60" name="WordArt 4"/>
          <p:cNvSpPr>
            <a:spLocks noChangeArrowheads="1" noChangeShapeType="1" noTextEdit="1"/>
          </p:cNvSpPr>
          <p:nvPr/>
        </p:nvSpPr>
        <p:spPr bwMode="auto">
          <a:xfrm>
            <a:off x="142844" y="142852"/>
            <a:ext cx="8858312" cy="1500198"/>
          </a:xfrm>
          <a:prstGeom prst="rect">
            <a:avLst/>
          </a:prstGeom>
        </p:spPr>
        <p:txBody>
          <a:bodyPr wrap="none" fromWordArt="1">
            <a:prstTxWarp prst="textPlain">
              <a:avLst>
                <a:gd name="adj" fmla="val 49796"/>
              </a:avLst>
            </a:prstTxWarp>
          </a:bodyPr>
          <a:lstStyle/>
          <a:p>
            <a:pPr algn="ctr" rtl="0"/>
            <a:r>
              <a:rPr lang="ru-RU" sz="3600" kern="10" spc="0" dirty="0" smtClean="0">
                <a:ln w="12700">
                  <a:solidFill>
                    <a:srgbClr val="000000"/>
                  </a:solidFill>
                  <a:round/>
                  <a:headEnd/>
                  <a:tailEnd/>
                </a:ln>
                <a:solidFill>
                  <a:srgbClr val="7030A0">
                    <a:alpha val="50000"/>
                  </a:srgbClr>
                </a:solidFill>
                <a:effectLst>
                  <a:outerShdw dist="45791" dir="2021404" algn="ctr" rotWithShape="0">
                    <a:srgbClr val="9999FF"/>
                  </a:outerShdw>
                </a:effectLst>
                <a:latin typeface="Arial Black"/>
              </a:rPr>
              <a:t>Названия важнейших точек и дуг на небесной сфере</a:t>
            </a:r>
            <a:endParaRPr lang="ru-RU" sz="3600" kern="10" spc="0" dirty="0">
              <a:ln w="12700">
                <a:solidFill>
                  <a:srgbClr val="000000"/>
                </a:solidFill>
                <a:round/>
                <a:headEnd/>
                <a:tailEnd/>
              </a:ln>
              <a:solidFill>
                <a:srgbClr val="7030A0">
                  <a:alpha val="50000"/>
                </a:srgbClr>
              </a:solidFill>
              <a:effectLst>
                <a:outerShdw dist="45791" dir="2021404" algn="ctr" rotWithShape="0">
                  <a:srgbClr val="9999FF"/>
                </a:outerShdw>
              </a:effectLst>
              <a:latin typeface="Arial Black"/>
            </a:endParaRPr>
          </a:p>
        </p:txBody>
      </p:sp>
      <p:pic>
        <p:nvPicPr>
          <p:cNvPr id="19461" name="Picture 5" descr="C:\Users\Qwesta\Documents\школа\надя\Небесная сфера — Википедия.files\180px-%D0%9D%D0%B5%D0%B1%D0%B5%D1%81%D0%BD%D0%B0%D1%8F_%D1%81%D1%84%D0%B5%D1%80%D0%B0.png"/>
          <p:cNvPicPr>
            <a:picLocks noChangeAspect="1" noChangeArrowheads="1"/>
          </p:cNvPicPr>
          <p:nvPr/>
        </p:nvPicPr>
        <p:blipFill>
          <a:blip r:embed="rId2"/>
          <a:srcRect/>
          <a:stretch>
            <a:fillRect/>
          </a:stretch>
        </p:blipFill>
        <p:spPr bwMode="auto">
          <a:xfrm rot="20950992">
            <a:off x="307158" y="2160448"/>
            <a:ext cx="3571900" cy="3611588"/>
          </a:xfrm>
          <a:prstGeom prst="rect">
            <a:avLst/>
          </a:prstGeom>
          <a:noFill/>
        </p:spPr>
      </p:pic>
      <p:sp>
        <p:nvSpPr>
          <p:cNvPr id="19462" name="Rectangle 6"/>
          <p:cNvSpPr>
            <a:spLocks noChangeArrowheads="1"/>
          </p:cNvSpPr>
          <p:nvPr/>
        </p:nvSpPr>
        <p:spPr bwMode="auto">
          <a:xfrm>
            <a:off x="4286248" y="3071810"/>
            <a:ext cx="4643438" cy="203132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1800" b="0" i="0" u="none" strike="noStrike" cap="none" normalizeH="0" baseline="0" dirty="0" smtClean="0">
                <a:ln>
                  <a:noFill/>
                </a:ln>
                <a:solidFill>
                  <a:schemeClr val="tx1"/>
                </a:solidFill>
                <a:effectLst/>
                <a:latin typeface="Arial" charset="0"/>
                <a:cs typeface="Arial" charset="0"/>
                <a:hlinkClick r:id="rId3" tooltip="Увеличить"/>
              </a:rPr>
              <a:t>  </a:t>
            </a:r>
            <a:r>
              <a:rPr kumimoji="0" lang="ru-RU" sz="600" b="0" i="0" u="none" strike="noStrike" cap="none" normalizeH="0" baseline="0" dirty="0" smtClean="0">
                <a:ln>
                  <a:noFill/>
                </a:ln>
                <a:solidFill>
                  <a:schemeClr val="tx1"/>
                </a:solidFill>
                <a:effectLst/>
                <a:latin typeface="Arial" charset="0"/>
                <a:cs typeface="Arial" charset="0"/>
              </a:rPr>
              <a:t> </a:t>
            </a:r>
            <a:r>
              <a:rPr kumimoji="0" lang="ru-RU" sz="1800" b="0" i="0" u="none" strike="noStrike" cap="none" normalizeH="0" baseline="0" dirty="0" smtClean="0">
                <a:ln>
                  <a:noFill/>
                </a:ln>
                <a:solidFill>
                  <a:schemeClr val="tx1"/>
                </a:solidFill>
                <a:effectLst/>
                <a:latin typeface="Arial" charset="0"/>
                <a:cs typeface="Arial" charset="0"/>
              </a:rPr>
              <a:t> </a:t>
            </a: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800" b="0" i="0" u="none" strike="noStrike" cap="none" normalizeH="0" baseline="0" dirty="0" smtClean="0">
                <a:ln>
                  <a:noFill/>
                </a:ln>
                <a:solidFill>
                  <a:schemeClr val="tx1"/>
                </a:solidFill>
                <a:effectLst/>
                <a:latin typeface="Arial" charset="0"/>
                <a:cs typeface="Arial" charset="0"/>
              </a:rPr>
              <a:t>P,P' — полюсы мира, T,T' — точки равноденствия, E,C — точки солнцестояния, П,П' — полюса эклиптики, PP' — ось мира, ПП' — ось эклиптики, ATQT'- небесный экватор, ETCT' — эклиптика</a:t>
            </a:r>
          </a:p>
        </p:txBody>
      </p:sp>
      <p:pic>
        <p:nvPicPr>
          <p:cNvPr id="19463" name="Picture 7" descr="C:\Users\Qwesta\Documents\школа\надя\Небесная сфера — Википедия.files\magnify-clip.png">
            <a:hlinkClick r:id="rId3" tooltip="Увеличить"/>
          </p:cNvPr>
          <p:cNvPicPr>
            <a:picLocks noChangeAspect="1" noChangeArrowheads="1"/>
          </p:cNvPicPr>
          <p:nvPr/>
        </p:nvPicPr>
        <p:blipFill>
          <a:blip r:embed="rId4"/>
          <a:srcRect/>
          <a:stretch>
            <a:fillRect/>
          </a:stretch>
        </p:blipFill>
        <p:spPr bwMode="auto">
          <a:xfrm>
            <a:off x="155575" y="-549275"/>
            <a:ext cx="142875" cy="104775"/>
          </a:xfrm>
          <a:prstGeom prst="rect">
            <a:avLst/>
          </a:prstGeom>
          <a:noFill/>
        </p:spPr>
      </p:pic>
    </p:spTree>
  </p:cSld>
  <p:clrMapOvr>
    <a:masterClrMapping/>
  </p:clrMapOvr>
  <p:transition>
    <p:wheel spokes="8"/>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0" presetClass="entr" presetSubtype="0" fill="hold" nodeType="withEffect">
                                  <p:stCondLst>
                                    <p:cond delay="0"/>
                                  </p:stCondLst>
                                  <p:childTnLst>
                                    <p:set>
                                      <p:cBhvr>
                                        <p:cTn id="6" dur="1" fill="hold">
                                          <p:stCondLst>
                                            <p:cond delay="0"/>
                                          </p:stCondLst>
                                        </p:cTn>
                                        <p:tgtEl>
                                          <p:spTgt spid="19460">
                                            <p:txEl>
                                              <p:pRg st="0" end="0"/>
                                            </p:txEl>
                                          </p:spTgt>
                                        </p:tgtEl>
                                        <p:attrNameLst>
                                          <p:attrName>style.visibility</p:attrName>
                                        </p:attrNameLst>
                                      </p:cBhvr>
                                      <p:to>
                                        <p:strVal val="visible"/>
                                      </p:to>
                                    </p:set>
                                    <p:animEffect transition="in" filter="wedge">
                                      <p:cBhvr>
                                        <p:cTn id="7" dur="2000"/>
                                        <p:tgtEl>
                                          <p:spTgt spid="19460">
                                            <p:txEl>
                                              <p:pRg st="0" end="0"/>
                                            </p:txEl>
                                          </p:spTgt>
                                        </p:tgtEl>
                                      </p:cBhvr>
                                    </p:animEffect>
                                  </p:childTnLst>
                                </p:cTn>
                              </p:par>
                            </p:childTnLst>
                          </p:cTn>
                        </p:par>
                        <p:par>
                          <p:cTn id="8" fill="hold">
                            <p:stCondLst>
                              <p:cond delay="2000"/>
                            </p:stCondLst>
                            <p:childTnLst>
                              <p:par>
                                <p:cTn id="9" presetID="31" presetClass="entr" presetSubtype="0" fill="hold" nodeType="afterEffect">
                                  <p:stCondLst>
                                    <p:cond delay="0"/>
                                  </p:stCondLst>
                                  <p:iterate type="lt">
                                    <p:tmPct val="5000"/>
                                  </p:iterate>
                                  <p:childTnLst>
                                    <p:set>
                                      <p:cBhvr>
                                        <p:cTn id="10" dur="1" fill="hold">
                                          <p:stCondLst>
                                            <p:cond delay="0"/>
                                          </p:stCondLst>
                                        </p:cTn>
                                        <p:tgtEl>
                                          <p:spTgt spid="19461"/>
                                        </p:tgtEl>
                                        <p:attrNameLst>
                                          <p:attrName>style.visibility</p:attrName>
                                        </p:attrNameLst>
                                      </p:cBhvr>
                                      <p:to>
                                        <p:strVal val="visible"/>
                                      </p:to>
                                    </p:set>
                                    <p:anim calcmode="lin" valueType="num">
                                      <p:cBhvr>
                                        <p:cTn id="11" dur="1000" fill="hold"/>
                                        <p:tgtEl>
                                          <p:spTgt spid="19461"/>
                                        </p:tgtEl>
                                        <p:attrNameLst>
                                          <p:attrName>ppt_w</p:attrName>
                                        </p:attrNameLst>
                                      </p:cBhvr>
                                      <p:tavLst>
                                        <p:tav tm="0">
                                          <p:val>
                                            <p:fltVal val="0"/>
                                          </p:val>
                                        </p:tav>
                                        <p:tav tm="100000">
                                          <p:val>
                                            <p:strVal val="#ppt_w"/>
                                          </p:val>
                                        </p:tav>
                                      </p:tavLst>
                                    </p:anim>
                                    <p:anim calcmode="lin" valueType="num">
                                      <p:cBhvr>
                                        <p:cTn id="12" dur="1000" fill="hold"/>
                                        <p:tgtEl>
                                          <p:spTgt spid="19461"/>
                                        </p:tgtEl>
                                        <p:attrNameLst>
                                          <p:attrName>ppt_h</p:attrName>
                                        </p:attrNameLst>
                                      </p:cBhvr>
                                      <p:tavLst>
                                        <p:tav tm="0">
                                          <p:val>
                                            <p:fltVal val="0"/>
                                          </p:val>
                                        </p:tav>
                                        <p:tav tm="100000">
                                          <p:val>
                                            <p:strVal val="#ppt_h"/>
                                          </p:val>
                                        </p:tav>
                                      </p:tavLst>
                                    </p:anim>
                                    <p:anim calcmode="lin" valueType="num">
                                      <p:cBhvr>
                                        <p:cTn id="13" dur="1000" fill="hold"/>
                                        <p:tgtEl>
                                          <p:spTgt spid="19461"/>
                                        </p:tgtEl>
                                        <p:attrNameLst>
                                          <p:attrName>style.rotation</p:attrName>
                                        </p:attrNameLst>
                                      </p:cBhvr>
                                      <p:tavLst>
                                        <p:tav tm="0">
                                          <p:val>
                                            <p:fltVal val="90"/>
                                          </p:val>
                                        </p:tav>
                                        <p:tav tm="100000">
                                          <p:val>
                                            <p:fltVal val="0"/>
                                          </p:val>
                                        </p:tav>
                                      </p:tavLst>
                                    </p:anim>
                                    <p:animEffect transition="in" filter="fade">
                                      <p:cBhvr>
                                        <p:cTn id="14" dur="1000"/>
                                        <p:tgtEl>
                                          <p:spTgt spid="19461"/>
                                        </p:tgtEl>
                                      </p:cBhvr>
                                    </p:animEffect>
                                  </p:childTnLst>
                                </p:cTn>
                              </p:par>
                              <p:par>
                                <p:cTn id="15" presetID="20" presetClass="entr" presetSubtype="0" fill="hold" nodeType="withEffect">
                                  <p:stCondLst>
                                    <p:cond delay="0"/>
                                  </p:stCondLst>
                                  <p:childTnLst>
                                    <p:set>
                                      <p:cBhvr>
                                        <p:cTn id="16" dur="1" fill="hold">
                                          <p:stCondLst>
                                            <p:cond delay="0"/>
                                          </p:stCondLst>
                                        </p:cTn>
                                        <p:tgtEl>
                                          <p:spTgt spid="19462">
                                            <p:txEl>
                                              <p:pRg st="1" end="1"/>
                                            </p:txEl>
                                          </p:spTgt>
                                        </p:tgtEl>
                                        <p:attrNameLst>
                                          <p:attrName>style.visibility</p:attrName>
                                        </p:attrNameLst>
                                      </p:cBhvr>
                                      <p:to>
                                        <p:strVal val="visible"/>
                                      </p:to>
                                    </p:set>
                                    <p:animEffect transition="in" filter="wedge">
                                      <p:cBhvr>
                                        <p:cTn id="17" dur="2000"/>
                                        <p:tgtEl>
                                          <p:spTgt spid="19462">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В ЭКВАТОРИАЛЬНОЙ СИСТЕМЕ положение звезды связано с небесным экватором (пересечение плоскости земного экватора с небесной сферой), северным и южным полюсами мира (точки пересечения земной оси с небесной сферой) и эклиптикой (видимый путь Солнца, пересекающего небесный экватор в марте в точке весеннего равноденствия, *&lt;*Object89*&gt;*). Положение звезды Х указывается ее прямым восхождением a (угловое расстояние вдоль небесного экватора от точки весеннего равноденствия до направления на звезду) и склонением d (угловое расстояние от небесного экватора вдоль большого круга, проходящего через полюсы мира)."/>
          <p:cNvPicPr>
            <a:picLocks noChangeAspect="1" noChangeArrowheads="1"/>
          </p:cNvPicPr>
          <p:nvPr/>
        </p:nvPicPr>
        <p:blipFill>
          <a:blip r:embed="rId2"/>
          <a:srcRect/>
          <a:stretch>
            <a:fillRect/>
          </a:stretch>
        </p:blipFill>
        <p:spPr bwMode="auto">
          <a:xfrm rot="21256518">
            <a:off x="1244097" y="430847"/>
            <a:ext cx="6342585" cy="6012771"/>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cSld>
  <p:clrMapOvr>
    <a:masterClrMapping/>
  </p:clrMapOvr>
  <p:transition>
    <p:wheel spokes="8"/>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7" presetClass="entr" presetSubtype="4" fill="hold" nodeType="withEffect">
                                  <p:stCondLst>
                                    <p:cond delay="0"/>
                                  </p:stCondLst>
                                  <p:childTnLst>
                                    <p:set>
                                      <p:cBhvr>
                                        <p:cTn id="6" dur="1" fill="hold">
                                          <p:stCondLst>
                                            <p:cond delay="0"/>
                                          </p:stCondLst>
                                        </p:cTn>
                                        <p:tgtEl>
                                          <p:spTgt spid="1026"/>
                                        </p:tgtEl>
                                        <p:attrNameLst>
                                          <p:attrName>style.visibility</p:attrName>
                                        </p:attrNameLst>
                                      </p:cBhvr>
                                      <p:to>
                                        <p:strVal val="visible"/>
                                      </p:to>
                                    </p:set>
                                    <p:anim calcmode="lin" valueType="num">
                                      <p:cBhvr additive="base">
                                        <p:cTn id="7" dur="2000" fill="hold"/>
                                        <p:tgtEl>
                                          <p:spTgt spid="1026"/>
                                        </p:tgtEl>
                                        <p:attrNameLst>
                                          <p:attrName>ppt_x</p:attrName>
                                        </p:attrNameLst>
                                      </p:cBhvr>
                                      <p:tavLst>
                                        <p:tav tm="0">
                                          <p:val>
                                            <p:strVal val="#ppt_x"/>
                                          </p:val>
                                        </p:tav>
                                        <p:tav tm="100000">
                                          <p:val>
                                            <p:strVal val="#ppt_x"/>
                                          </p:val>
                                        </p:tav>
                                      </p:tavLst>
                                    </p:anim>
                                    <p:anim calcmode="lin" valueType="num">
                                      <p:cBhvr additive="base">
                                        <p:cTn id="8" dur="2000" fill="hold"/>
                                        <p:tgtEl>
                                          <p:spTgt spid="102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285728"/>
            <a:ext cx="9144000" cy="785818"/>
          </a:xfrm>
        </p:spPr>
        <p:txBody>
          <a:bodyPr anchor="t" anchorCtr="0">
            <a:normAutofit fontScale="90000"/>
          </a:bodyPr>
          <a:lstStyle/>
          <a:p>
            <a:pPr algn="ctr"/>
            <a:r>
              <a:rPr lang="ru-RU" sz="2700" b="1" dirty="0" smtClean="0"/>
              <a:t>Отвесная линия и связанные с ней (производные) понятия</a:t>
            </a:r>
            <a:r>
              <a:rPr lang="ru-RU" b="1" dirty="0" smtClean="0"/>
              <a:t/>
            </a:r>
            <a:br>
              <a:rPr lang="ru-RU" b="1" dirty="0" smtClean="0"/>
            </a:br>
            <a:endParaRPr lang="ru-RU" dirty="0"/>
          </a:p>
        </p:txBody>
      </p:sp>
      <p:sp>
        <p:nvSpPr>
          <p:cNvPr id="3" name="Содержимое 2"/>
          <p:cNvSpPr>
            <a:spLocks noGrp="1"/>
          </p:cNvSpPr>
          <p:nvPr>
            <p:ph idx="1"/>
          </p:nvPr>
        </p:nvSpPr>
        <p:spPr>
          <a:xfrm>
            <a:off x="0" y="1071546"/>
            <a:ext cx="9144000" cy="5786454"/>
          </a:xfrm>
        </p:spPr>
        <p:txBody>
          <a:bodyPr>
            <a:normAutofit/>
          </a:bodyPr>
          <a:lstStyle/>
          <a:p>
            <a:pPr>
              <a:buFont typeface="Wingdings" pitchFamily="2" charset="2"/>
              <a:buChar char="Ø"/>
            </a:pPr>
            <a:r>
              <a:rPr lang="ru-RU" sz="2000" b="1" dirty="0" smtClean="0"/>
              <a:t>Отвесная линия</a:t>
            </a:r>
          </a:p>
          <a:p>
            <a:pPr algn="ctr">
              <a:buNone/>
            </a:pPr>
            <a:r>
              <a:rPr lang="ru-RU" sz="2000" b="1" dirty="0" err="1" smtClean="0"/>
              <a:t>Отве́сная</a:t>
            </a:r>
            <a:r>
              <a:rPr lang="ru-RU" sz="2000" b="1" dirty="0" smtClean="0"/>
              <a:t> </a:t>
            </a:r>
            <a:r>
              <a:rPr lang="ru-RU" sz="2000" b="1" dirty="0" err="1" smtClean="0"/>
              <a:t>ли́ния</a:t>
            </a:r>
            <a:r>
              <a:rPr lang="ru-RU" sz="2000" dirty="0" smtClean="0"/>
              <a:t> (или </a:t>
            </a:r>
            <a:r>
              <a:rPr lang="ru-RU" sz="2000" b="1" dirty="0" err="1" smtClean="0"/>
              <a:t>вертика́льная</a:t>
            </a:r>
            <a:r>
              <a:rPr lang="ru-RU" sz="2000" b="1" dirty="0" smtClean="0"/>
              <a:t> </a:t>
            </a:r>
            <a:r>
              <a:rPr lang="ru-RU" sz="2000" b="1" dirty="0" err="1" smtClean="0"/>
              <a:t>ли́ния</a:t>
            </a:r>
            <a:r>
              <a:rPr lang="ru-RU" sz="2000" dirty="0" smtClean="0"/>
              <a:t>) — прямая, проходящая через центр небесной сферы и совпадающая с направлением нити отвеса в месте наблюдения. Для наблюдателя, находящегося на поверхности Земли, отвесная линия проходит через центр Земли и точку наблюдения.</a:t>
            </a:r>
          </a:p>
          <a:p>
            <a:pPr>
              <a:buFont typeface="Wingdings" pitchFamily="2" charset="2"/>
              <a:buChar char="Ø"/>
            </a:pPr>
            <a:r>
              <a:rPr lang="ru-RU" sz="2000" b="1" dirty="0" smtClean="0"/>
              <a:t>Зенит и надир</a:t>
            </a:r>
          </a:p>
          <a:p>
            <a:pPr algn="ctr">
              <a:buNone/>
            </a:pPr>
            <a:r>
              <a:rPr lang="ru-RU" sz="2000" dirty="0" smtClean="0"/>
              <a:t>Отвесная линия пересекается с поверхностью небесной сферы в двух точках — </a:t>
            </a:r>
            <a:r>
              <a:rPr lang="ru-RU" sz="2000" b="1" dirty="0" err="1" smtClean="0"/>
              <a:t>зени́те</a:t>
            </a:r>
            <a:r>
              <a:rPr lang="ru-RU" sz="2000" dirty="0" smtClean="0"/>
              <a:t>, над головой наблюдателя, и </a:t>
            </a:r>
            <a:r>
              <a:rPr lang="ru-RU" sz="2000" b="1" dirty="0" err="1" smtClean="0"/>
              <a:t>нади́ре</a:t>
            </a:r>
            <a:r>
              <a:rPr lang="ru-RU" sz="2000" dirty="0" smtClean="0"/>
              <a:t> — диаметрально противоположной точке.</a:t>
            </a:r>
          </a:p>
          <a:p>
            <a:pPr>
              <a:buNone/>
            </a:pPr>
            <a:endParaRPr lang="ru-RU" dirty="0"/>
          </a:p>
        </p:txBody>
      </p:sp>
      <p:pic>
        <p:nvPicPr>
          <p:cNvPr id="4" name="Picture 2" descr="E:\iнекоторые линии и точки н.с.jpg"/>
          <p:cNvPicPr>
            <a:picLocks noChangeAspect="1" noChangeArrowheads="1"/>
          </p:cNvPicPr>
          <p:nvPr/>
        </p:nvPicPr>
        <p:blipFill>
          <a:blip r:embed="rId2"/>
          <a:srcRect/>
          <a:stretch>
            <a:fillRect/>
          </a:stretch>
        </p:blipFill>
        <p:spPr bwMode="auto">
          <a:xfrm>
            <a:off x="857224" y="4071941"/>
            <a:ext cx="3500462" cy="2613190"/>
          </a:xfrm>
          <a:prstGeom prst="rect">
            <a:avLst/>
          </a:prstGeom>
          <a:noFill/>
        </p:spPr>
      </p:pic>
    </p:spTree>
  </p:cSld>
  <p:clrMapOvr>
    <a:masterClrMapping/>
  </p:clrMapOvr>
  <p:transition>
    <p:wheel spokes="8"/>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7" presetClass="entr" presetSubtype="4"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0" fill="hold"/>
                                        <p:tgtEl>
                                          <p:spTgt spid="2"/>
                                        </p:tgtEl>
                                        <p:attrNameLst>
                                          <p:attrName>ppt_x</p:attrName>
                                        </p:attrNameLst>
                                      </p:cBhvr>
                                      <p:tavLst>
                                        <p:tav tm="0">
                                          <p:val>
                                            <p:strVal val="#ppt_x"/>
                                          </p:val>
                                        </p:tav>
                                        <p:tav tm="100000">
                                          <p:val>
                                            <p:strVal val="#ppt_x"/>
                                          </p:val>
                                        </p:tav>
                                      </p:tavLst>
                                    </p:anim>
                                    <p:anim calcmode="lin" valueType="num">
                                      <p:cBhvr additive="base">
                                        <p:cTn id="8" dur="5000" fill="hold"/>
                                        <p:tgtEl>
                                          <p:spTgt spid="2"/>
                                        </p:tgtEl>
                                        <p:attrNameLst>
                                          <p:attrName>ppt_y</p:attrName>
                                        </p:attrNameLst>
                                      </p:cBhvr>
                                      <p:tavLst>
                                        <p:tav tm="0">
                                          <p:val>
                                            <p:strVal val="1+#ppt_h/2"/>
                                          </p:val>
                                        </p:tav>
                                        <p:tav tm="100000">
                                          <p:val>
                                            <p:strVal val="#ppt_y"/>
                                          </p:val>
                                        </p:tav>
                                      </p:tavLst>
                                    </p:anim>
                                  </p:childTnLst>
                                </p:cTn>
                              </p:par>
                            </p:childTnLst>
                          </p:cTn>
                        </p:par>
                        <p:par>
                          <p:cTn id="9" fill="hold">
                            <p:stCondLst>
                              <p:cond delay="5000"/>
                            </p:stCondLst>
                            <p:childTnLst>
                              <p:par>
                                <p:cTn id="10" presetID="20" presetClass="entr" presetSubtype="0" fill="hold" nodeType="after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wedge">
                                      <p:cBhvr>
                                        <p:cTn id="12" dur="2000"/>
                                        <p:tgtEl>
                                          <p:spTgt spid="3">
                                            <p:txEl>
                                              <p:pRg st="0" end="0"/>
                                            </p:txEl>
                                          </p:spTgt>
                                        </p:tgtEl>
                                      </p:cBhvr>
                                    </p:animEffect>
                                  </p:childTnLst>
                                </p:cTn>
                              </p:par>
                              <p:par>
                                <p:cTn id="13" presetID="20" presetClass="entr" presetSubtype="0" fill="hold" nodeType="with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Effect transition="in" filter="wedge">
                                      <p:cBhvr>
                                        <p:cTn id="15" dur="2000"/>
                                        <p:tgtEl>
                                          <p:spTgt spid="3">
                                            <p:txEl>
                                              <p:pRg st="1" end="1"/>
                                            </p:txEl>
                                          </p:spTgt>
                                        </p:tgtEl>
                                      </p:cBhvr>
                                    </p:animEffect>
                                  </p:childTnLst>
                                </p:cTn>
                              </p:par>
                              <p:par>
                                <p:cTn id="16" presetID="20" presetClass="entr" presetSubtype="0" fill="hold" nodeType="withEffect">
                                  <p:stCondLst>
                                    <p:cond delay="0"/>
                                  </p:stCondLst>
                                  <p:childTnLst>
                                    <p:set>
                                      <p:cBhvr>
                                        <p:cTn id="17" dur="1" fill="hold">
                                          <p:stCondLst>
                                            <p:cond delay="0"/>
                                          </p:stCondLst>
                                        </p:cTn>
                                        <p:tgtEl>
                                          <p:spTgt spid="3">
                                            <p:txEl>
                                              <p:pRg st="2" end="2"/>
                                            </p:txEl>
                                          </p:spTgt>
                                        </p:tgtEl>
                                        <p:attrNameLst>
                                          <p:attrName>style.visibility</p:attrName>
                                        </p:attrNameLst>
                                      </p:cBhvr>
                                      <p:to>
                                        <p:strVal val="visible"/>
                                      </p:to>
                                    </p:set>
                                    <p:animEffect transition="in" filter="wedge">
                                      <p:cBhvr>
                                        <p:cTn id="18" dur="2000"/>
                                        <p:tgtEl>
                                          <p:spTgt spid="3">
                                            <p:txEl>
                                              <p:pRg st="2" end="2"/>
                                            </p:txEl>
                                          </p:spTgt>
                                        </p:tgtEl>
                                      </p:cBhvr>
                                    </p:animEffect>
                                  </p:childTnLst>
                                </p:cTn>
                              </p:par>
                              <p:par>
                                <p:cTn id="19" presetID="20" presetClass="entr" presetSubtype="0" fill="hold" nodeType="with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wedge">
                                      <p:cBhvr>
                                        <p:cTn id="21" dur="2000"/>
                                        <p:tgtEl>
                                          <p:spTgt spid="3">
                                            <p:txEl>
                                              <p:pRg st="3" end="3"/>
                                            </p:txEl>
                                          </p:spTgt>
                                        </p:tgtEl>
                                      </p:cBhvr>
                                    </p:animEffect>
                                  </p:childTnLst>
                                </p:cTn>
                              </p:par>
                              <p:par>
                                <p:cTn id="22" presetID="16" presetClass="entr" presetSubtype="26" fill="hold" nodeType="withEffect">
                                  <p:stCondLst>
                                    <p:cond delay="0"/>
                                  </p:stCondLst>
                                  <p:childTnLst>
                                    <p:set>
                                      <p:cBhvr>
                                        <p:cTn id="23" dur="1" fill="hold">
                                          <p:stCondLst>
                                            <p:cond delay="0"/>
                                          </p:stCondLst>
                                        </p:cTn>
                                        <p:tgtEl>
                                          <p:spTgt spid="4"/>
                                        </p:tgtEl>
                                        <p:attrNameLst>
                                          <p:attrName>style.visibility</p:attrName>
                                        </p:attrNameLst>
                                      </p:cBhvr>
                                      <p:to>
                                        <p:strVal val="visible"/>
                                      </p:to>
                                    </p:set>
                                    <p:animEffect transition="in" filter="barn(inHorizontal)">
                                      <p:cBhvr>
                                        <p:cTn id="24"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214290"/>
            <a:ext cx="9144000" cy="838200"/>
          </a:xfrm>
        </p:spPr>
        <p:txBody>
          <a:bodyPr>
            <a:normAutofit fontScale="90000"/>
          </a:bodyPr>
          <a:lstStyle/>
          <a:p>
            <a:pPr algn="ctr"/>
            <a:r>
              <a:rPr lang="ru-RU" b="1" dirty="0" smtClean="0"/>
              <a:t>Вращение небесной сферы и связанные (производные) понятия</a:t>
            </a:r>
            <a:endParaRPr lang="ru-RU" dirty="0"/>
          </a:p>
        </p:txBody>
      </p:sp>
      <p:sp>
        <p:nvSpPr>
          <p:cNvPr id="3" name="Содержимое 2"/>
          <p:cNvSpPr>
            <a:spLocks noGrp="1"/>
          </p:cNvSpPr>
          <p:nvPr>
            <p:ph idx="1"/>
          </p:nvPr>
        </p:nvSpPr>
        <p:spPr>
          <a:xfrm>
            <a:off x="3000364" y="1142984"/>
            <a:ext cx="6143636" cy="5572164"/>
          </a:xfrm>
        </p:spPr>
        <p:txBody>
          <a:bodyPr>
            <a:normAutofit/>
          </a:bodyPr>
          <a:lstStyle/>
          <a:p>
            <a:pPr>
              <a:buFont typeface="Wingdings" pitchFamily="2" charset="2"/>
              <a:buChar char="v"/>
            </a:pPr>
            <a:r>
              <a:rPr lang="ru-RU" sz="1600" b="1" dirty="0" smtClean="0"/>
              <a:t>Ось мира</a:t>
            </a:r>
          </a:p>
          <a:p>
            <a:pPr algn="ctr">
              <a:buNone/>
            </a:pPr>
            <a:r>
              <a:rPr lang="ru-RU" sz="1600" dirty="0" smtClean="0"/>
              <a:t>P,P' — полюсы мира, T,T' — точки равноденствия, E,C — точки солнцестояния, П,П' — полюса эклиптики, PP' — ось мира, ПП' — ось эклиптики, ATQT'- небесный экватор, ETCT' — эклиптика</a:t>
            </a:r>
          </a:p>
          <a:p>
            <a:pPr algn="ctr">
              <a:buNone/>
            </a:pPr>
            <a:r>
              <a:rPr lang="ru-RU" sz="1600" b="1" dirty="0" smtClean="0"/>
              <a:t>Ось </a:t>
            </a:r>
            <a:r>
              <a:rPr lang="ru-RU" sz="1600" b="1" dirty="0" err="1" smtClean="0"/>
              <a:t>ми́ра</a:t>
            </a:r>
            <a:r>
              <a:rPr lang="ru-RU" sz="1600" dirty="0" smtClean="0"/>
              <a:t> — воображаемая линия, пересекающая небесную сферу в северном и южном полюсах (вокруг неё происходит вращение небесной сферы).</a:t>
            </a:r>
          </a:p>
          <a:p>
            <a:pPr>
              <a:buFont typeface="Wingdings" pitchFamily="2" charset="2"/>
              <a:buChar char="v"/>
            </a:pPr>
            <a:r>
              <a:rPr lang="ru-RU" sz="1600" b="1" dirty="0" smtClean="0"/>
              <a:t>Полюсы мира</a:t>
            </a:r>
          </a:p>
          <a:p>
            <a:pPr algn="ctr">
              <a:buNone/>
            </a:pPr>
            <a:r>
              <a:rPr lang="ru-RU" sz="1600" dirty="0" smtClean="0"/>
              <a:t>Ось мира пересекается с поверхностью небесной сферы в двух точках — </a:t>
            </a:r>
            <a:r>
              <a:rPr lang="ru-RU" sz="1600" b="1" dirty="0" err="1" smtClean="0"/>
              <a:t>се́верном</a:t>
            </a:r>
            <a:r>
              <a:rPr lang="ru-RU" sz="1600" b="1" dirty="0" smtClean="0"/>
              <a:t> </a:t>
            </a:r>
            <a:r>
              <a:rPr lang="ru-RU" sz="1600" b="1" dirty="0" err="1" smtClean="0"/>
              <a:t>по́люсе</a:t>
            </a:r>
            <a:r>
              <a:rPr lang="ru-RU" sz="1600" b="1" dirty="0" smtClean="0"/>
              <a:t> </a:t>
            </a:r>
            <a:r>
              <a:rPr lang="ru-RU" sz="1600" b="1" dirty="0" err="1" smtClean="0"/>
              <a:t>ми́ра</a:t>
            </a:r>
            <a:r>
              <a:rPr lang="ru-RU" sz="1600" dirty="0" smtClean="0"/>
              <a:t> и </a:t>
            </a:r>
            <a:r>
              <a:rPr lang="ru-RU" sz="1600" b="1" dirty="0" err="1" smtClean="0"/>
              <a:t>ю́жном</a:t>
            </a:r>
            <a:r>
              <a:rPr lang="ru-RU" sz="1600" b="1" dirty="0" smtClean="0"/>
              <a:t> </a:t>
            </a:r>
            <a:r>
              <a:rPr lang="ru-RU" sz="1600" b="1" dirty="0" err="1" smtClean="0"/>
              <a:t>по́люсе</a:t>
            </a:r>
            <a:r>
              <a:rPr lang="ru-RU" sz="1600" b="1" dirty="0" smtClean="0"/>
              <a:t> </a:t>
            </a:r>
            <a:r>
              <a:rPr lang="ru-RU" sz="1600" b="1" dirty="0" err="1" smtClean="0"/>
              <a:t>ми́ра</a:t>
            </a:r>
            <a:r>
              <a:rPr lang="ru-RU" sz="1600" dirty="0" smtClean="0"/>
              <a:t>. Северным полюсом называется тот, со стороны которого вращение небесной сферы происходит по часовой стрелке, если смотреть на сферу </a:t>
            </a:r>
            <a:r>
              <a:rPr lang="ru-RU" sz="1600" i="1" dirty="0" smtClean="0"/>
              <a:t>извне</a:t>
            </a:r>
            <a:r>
              <a:rPr lang="ru-RU" sz="1600" dirty="0" smtClean="0"/>
              <a:t>.</a:t>
            </a:r>
          </a:p>
          <a:p>
            <a:pPr>
              <a:buFont typeface="Wingdings" pitchFamily="2" charset="2"/>
              <a:buChar char="v"/>
            </a:pPr>
            <a:r>
              <a:rPr lang="ru-RU" sz="1600" b="1" dirty="0" smtClean="0"/>
              <a:t>Небесный экватор</a:t>
            </a:r>
          </a:p>
          <a:p>
            <a:pPr algn="ctr">
              <a:buNone/>
            </a:pPr>
            <a:r>
              <a:rPr lang="ru-RU" sz="1600" b="1" dirty="0" err="1" smtClean="0"/>
              <a:t>Небе́сный</a:t>
            </a:r>
            <a:r>
              <a:rPr lang="ru-RU" sz="1600" b="1" dirty="0" smtClean="0"/>
              <a:t> </a:t>
            </a:r>
            <a:r>
              <a:rPr lang="ru-RU" sz="1600" b="1" dirty="0" err="1" smtClean="0"/>
              <a:t>эква́тор</a:t>
            </a:r>
            <a:r>
              <a:rPr lang="ru-RU" sz="1600" dirty="0" smtClean="0"/>
              <a:t> — большой круг небесной сферы, плоскость которого перпендикулярна оси мира. Небесный экватор делит поверхность небесной сферы на два полушария: </a:t>
            </a:r>
            <a:r>
              <a:rPr lang="ru-RU" sz="1600" b="1" dirty="0" err="1" smtClean="0"/>
              <a:t>се́верное</a:t>
            </a:r>
            <a:r>
              <a:rPr lang="ru-RU" sz="1600" b="1" dirty="0" smtClean="0"/>
              <a:t> </a:t>
            </a:r>
            <a:r>
              <a:rPr lang="ru-RU" sz="1600" b="1" dirty="0" err="1" smtClean="0"/>
              <a:t>полуша́рие</a:t>
            </a:r>
            <a:r>
              <a:rPr lang="ru-RU" sz="1600" dirty="0" smtClean="0"/>
              <a:t>, с вершиной в северном полюсе мира, и </a:t>
            </a:r>
            <a:r>
              <a:rPr lang="ru-RU" sz="1600" b="1" dirty="0" err="1" smtClean="0"/>
              <a:t>ю́жное</a:t>
            </a:r>
            <a:r>
              <a:rPr lang="ru-RU" sz="1600" b="1" dirty="0" smtClean="0"/>
              <a:t> </a:t>
            </a:r>
            <a:r>
              <a:rPr lang="ru-RU" sz="1600" b="1" dirty="0" err="1" smtClean="0"/>
              <a:t>полуша́рие</a:t>
            </a:r>
            <a:r>
              <a:rPr lang="ru-RU" sz="1600" dirty="0" smtClean="0"/>
              <a:t>, с вершиной в южном полюсе мира.</a:t>
            </a:r>
          </a:p>
          <a:p>
            <a:pPr>
              <a:buNone/>
            </a:pPr>
            <a:endParaRPr lang="ru-RU" dirty="0"/>
          </a:p>
        </p:txBody>
      </p:sp>
      <p:pic>
        <p:nvPicPr>
          <p:cNvPr id="6146" name="Picture 2" descr="E:\i245.jpg"/>
          <p:cNvPicPr>
            <a:picLocks noChangeAspect="1" noChangeArrowheads="1"/>
          </p:cNvPicPr>
          <p:nvPr/>
        </p:nvPicPr>
        <p:blipFill>
          <a:blip r:embed="rId2"/>
          <a:srcRect/>
          <a:stretch>
            <a:fillRect/>
          </a:stretch>
        </p:blipFill>
        <p:spPr bwMode="auto">
          <a:xfrm>
            <a:off x="285720" y="2571744"/>
            <a:ext cx="2786082" cy="3362341"/>
          </a:xfrm>
          <a:prstGeom prst="rect">
            <a:avLst/>
          </a:prstGeom>
          <a:ln>
            <a:noFill/>
          </a:ln>
          <a:effectLst>
            <a:reflection blurRad="12700" stA="30000" endPos="30000" dist="5000" dir="5400000" sy="-100000" algn="bl" rotWithShape="0"/>
          </a:effectLst>
          <a:scene3d>
            <a:camera prst="perspectiveContrastingLeftFacing">
              <a:rot lat="300000" lon="19800000" rev="0"/>
            </a:camera>
            <a:lightRig rig="threePt" dir="t">
              <a:rot lat="0" lon="0" rev="2700000"/>
            </a:lightRig>
          </a:scene3d>
          <a:sp3d>
            <a:bevelT w="63500" h="50800"/>
          </a:sp3d>
        </p:spPr>
      </p:pic>
    </p:spTree>
  </p:cSld>
  <p:clrMapOvr>
    <a:masterClrMapping/>
  </p:clrMapOvr>
  <p:transition>
    <p:wheel spokes="8"/>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2000"/>
                                        <p:tgtEl>
                                          <p:spTgt spid="2"/>
                                        </p:tgtEl>
                                      </p:cBhvr>
                                    </p:animEffect>
                                  </p:childTnLst>
                                </p:cTn>
                              </p:par>
                            </p:childTnLst>
                          </p:cTn>
                        </p:par>
                        <p:par>
                          <p:cTn id="8" fill="hold">
                            <p:stCondLst>
                              <p:cond delay="2000"/>
                            </p:stCondLst>
                            <p:childTnLst>
                              <p:par>
                                <p:cTn id="9" presetID="20" presetClass="entr" presetSubtype="0" fill="hold"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Effect transition="in" filter="wedge">
                                      <p:cBhvr>
                                        <p:cTn id="11" dur="2000"/>
                                        <p:tgtEl>
                                          <p:spTgt spid="3">
                                            <p:txEl>
                                              <p:pRg st="0" end="0"/>
                                            </p:txEl>
                                          </p:spTgt>
                                        </p:tgtEl>
                                      </p:cBhvr>
                                    </p:animEffect>
                                  </p:childTnLst>
                                </p:cTn>
                              </p:par>
                              <p:par>
                                <p:cTn id="12" presetID="20" presetClass="entr" presetSubtype="0" fill="hold" nodeType="with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wedge">
                                      <p:cBhvr>
                                        <p:cTn id="14" dur="2000"/>
                                        <p:tgtEl>
                                          <p:spTgt spid="3">
                                            <p:txEl>
                                              <p:pRg st="1" end="1"/>
                                            </p:txEl>
                                          </p:spTgt>
                                        </p:tgtEl>
                                      </p:cBhvr>
                                    </p:animEffect>
                                  </p:childTnLst>
                                </p:cTn>
                              </p:par>
                              <p:par>
                                <p:cTn id="15" presetID="20" presetClass="entr" presetSubtype="0" fill="hold" nodeType="with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edge">
                                      <p:cBhvr>
                                        <p:cTn id="17" dur="2000"/>
                                        <p:tgtEl>
                                          <p:spTgt spid="3">
                                            <p:txEl>
                                              <p:pRg st="2" end="2"/>
                                            </p:txEl>
                                          </p:spTgt>
                                        </p:tgtEl>
                                      </p:cBhvr>
                                    </p:animEffect>
                                  </p:childTnLst>
                                </p:cTn>
                              </p:par>
                              <p:par>
                                <p:cTn id="18" presetID="20" presetClass="entr" presetSubtype="0" fill="hold" nodeType="withEffect">
                                  <p:stCondLst>
                                    <p:cond delay="0"/>
                                  </p:stCondLst>
                                  <p:childTnLst>
                                    <p:set>
                                      <p:cBhvr>
                                        <p:cTn id="19" dur="1" fill="hold">
                                          <p:stCondLst>
                                            <p:cond delay="0"/>
                                          </p:stCondLst>
                                        </p:cTn>
                                        <p:tgtEl>
                                          <p:spTgt spid="3">
                                            <p:txEl>
                                              <p:pRg st="3" end="3"/>
                                            </p:txEl>
                                          </p:spTgt>
                                        </p:tgtEl>
                                        <p:attrNameLst>
                                          <p:attrName>style.visibility</p:attrName>
                                        </p:attrNameLst>
                                      </p:cBhvr>
                                      <p:to>
                                        <p:strVal val="visible"/>
                                      </p:to>
                                    </p:set>
                                    <p:animEffect transition="in" filter="wedge">
                                      <p:cBhvr>
                                        <p:cTn id="20" dur="2000"/>
                                        <p:tgtEl>
                                          <p:spTgt spid="3">
                                            <p:txEl>
                                              <p:pRg st="3" end="3"/>
                                            </p:txEl>
                                          </p:spTgt>
                                        </p:tgtEl>
                                      </p:cBhvr>
                                    </p:animEffect>
                                  </p:childTnLst>
                                </p:cTn>
                              </p:par>
                              <p:par>
                                <p:cTn id="21" presetID="20" presetClass="entr" presetSubtype="0" fill="hold" nodeType="with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wedge">
                                      <p:cBhvr>
                                        <p:cTn id="23" dur="2000"/>
                                        <p:tgtEl>
                                          <p:spTgt spid="3">
                                            <p:txEl>
                                              <p:pRg st="4" end="4"/>
                                            </p:txEl>
                                          </p:spTgt>
                                        </p:tgtEl>
                                      </p:cBhvr>
                                    </p:animEffect>
                                  </p:childTnLst>
                                </p:cTn>
                              </p:par>
                              <p:par>
                                <p:cTn id="24" presetID="20" presetClass="entr" presetSubtype="0" fill="hold" nodeType="withEffect">
                                  <p:stCondLst>
                                    <p:cond delay="0"/>
                                  </p:stCondLst>
                                  <p:childTnLst>
                                    <p:set>
                                      <p:cBhvr>
                                        <p:cTn id="25" dur="1" fill="hold">
                                          <p:stCondLst>
                                            <p:cond delay="0"/>
                                          </p:stCondLst>
                                        </p:cTn>
                                        <p:tgtEl>
                                          <p:spTgt spid="3">
                                            <p:txEl>
                                              <p:pRg st="5" end="5"/>
                                            </p:txEl>
                                          </p:spTgt>
                                        </p:tgtEl>
                                        <p:attrNameLst>
                                          <p:attrName>style.visibility</p:attrName>
                                        </p:attrNameLst>
                                      </p:cBhvr>
                                      <p:to>
                                        <p:strVal val="visible"/>
                                      </p:to>
                                    </p:set>
                                    <p:animEffect transition="in" filter="wedge">
                                      <p:cBhvr>
                                        <p:cTn id="26" dur="2000"/>
                                        <p:tgtEl>
                                          <p:spTgt spid="3">
                                            <p:txEl>
                                              <p:pRg st="5" end="5"/>
                                            </p:txEl>
                                          </p:spTgt>
                                        </p:tgtEl>
                                      </p:cBhvr>
                                    </p:animEffect>
                                  </p:childTnLst>
                                </p:cTn>
                              </p:par>
                              <p:par>
                                <p:cTn id="27" presetID="20" presetClass="entr" presetSubtype="0" fill="hold" nodeType="withEffect">
                                  <p:stCondLst>
                                    <p:cond delay="0"/>
                                  </p:stCondLst>
                                  <p:childTnLst>
                                    <p:set>
                                      <p:cBhvr>
                                        <p:cTn id="28" dur="1" fill="hold">
                                          <p:stCondLst>
                                            <p:cond delay="0"/>
                                          </p:stCondLst>
                                        </p:cTn>
                                        <p:tgtEl>
                                          <p:spTgt spid="3">
                                            <p:txEl>
                                              <p:pRg st="6" end="6"/>
                                            </p:txEl>
                                          </p:spTgt>
                                        </p:tgtEl>
                                        <p:attrNameLst>
                                          <p:attrName>style.visibility</p:attrName>
                                        </p:attrNameLst>
                                      </p:cBhvr>
                                      <p:to>
                                        <p:strVal val="visible"/>
                                      </p:to>
                                    </p:set>
                                    <p:animEffect transition="in" filter="wedge">
                                      <p:cBhvr>
                                        <p:cTn id="29" dur="2000"/>
                                        <p:tgtEl>
                                          <p:spTgt spid="3">
                                            <p:txEl>
                                              <p:pRg st="6" end="6"/>
                                            </p:txEl>
                                          </p:spTgt>
                                        </p:tgtEl>
                                      </p:cBhvr>
                                    </p:animEffect>
                                  </p:childTnLst>
                                </p:cTn>
                              </p:par>
                            </p:childTnLst>
                          </p:cTn>
                        </p:par>
                        <p:par>
                          <p:cTn id="30" fill="hold">
                            <p:stCondLst>
                              <p:cond delay="4000"/>
                            </p:stCondLst>
                            <p:childTnLst>
                              <p:par>
                                <p:cTn id="31" presetID="8" presetClass="entr" presetSubtype="16" fill="hold" nodeType="afterEffect">
                                  <p:stCondLst>
                                    <p:cond delay="0"/>
                                  </p:stCondLst>
                                  <p:childTnLst>
                                    <p:set>
                                      <p:cBhvr>
                                        <p:cTn id="32" dur="1" fill="hold">
                                          <p:stCondLst>
                                            <p:cond delay="0"/>
                                          </p:stCondLst>
                                        </p:cTn>
                                        <p:tgtEl>
                                          <p:spTgt spid="6146"/>
                                        </p:tgtEl>
                                        <p:attrNameLst>
                                          <p:attrName>style.visibility</p:attrName>
                                        </p:attrNameLst>
                                      </p:cBhvr>
                                      <p:to>
                                        <p:strVal val="visible"/>
                                      </p:to>
                                    </p:set>
                                    <p:animEffect transition="in" filter="diamond(in)">
                                      <p:cBhvr>
                                        <p:cTn id="33" dur="2000"/>
                                        <p:tgtEl>
                                          <p:spTgt spid="614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0" y="0"/>
            <a:ext cx="9144000" cy="5143512"/>
          </a:xfrm>
        </p:spPr>
        <p:txBody>
          <a:bodyPr>
            <a:normAutofit/>
          </a:bodyPr>
          <a:lstStyle/>
          <a:p>
            <a:pPr>
              <a:buNone/>
            </a:pPr>
            <a:r>
              <a:rPr lang="ru-RU" sz="2000" b="1" dirty="0" smtClean="0"/>
              <a:t>Ось эклиптики</a:t>
            </a:r>
          </a:p>
          <a:p>
            <a:pPr algn="ctr">
              <a:buNone/>
            </a:pPr>
            <a:r>
              <a:rPr lang="ru-RU" sz="1600" b="1" dirty="0" smtClean="0"/>
              <a:t>Ось </a:t>
            </a:r>
            <a:r>
              <a:rPr lang="ru-RU" sz="1600" b="1" dirty="0" err="1" smtClean="0"/>
              <a:t>экли́птики</a:t>
            </a:r>
            <a:r>
              <a:rPr lang="ru-RU" sz="1600" dirty="0" smtClean="0"/>
              <a:t> — диаметр небесной сферы, перпендикулярный плоскости эклиптики.</a:t>
            </a:r>
          </a:p>
          <a:p>
            <a:pPr>
              <a:buNone/>
            </a:pPr>
            <a:r>
              <a:rPr lang="ru-RU" sz="2000" b="1" dirty="0" smtClean="0"/>
              <a:t>Полюсы эклиптики</a:t>
            </a:r>
          </a:p>
          <a:p>
            <a:pPr algn="ctr">
              <a:buNone/>
            </a:pPr>
            <a:r>
              <a:rPr lang="ru-RU" sz="1600" dirty="0" smtClean="0"/>
              <a:t>Ось эклиптики пересекается с поверхностью небесной сферы в двух точках — </a:t>
            </a:r>
            <a:r>
              <a:rPr lang="ru-RU" sz="1600" b="1" dirty="0" err="1" smtClean="0"/>
              <a:t>се́верном</a:t>
            </a:r>
            <a:r>
              <a:rPr lang="ru-RU" sz="1600" b="1" dirty="0" smtClean="0"/>
              <a:t> </a:t>
            </a:r>
            <a:r>
              <a:rPr lang="ru-RU" sz="1600" b="1" dirty="0" err="1" smtClean="0"/>
              <a:t>по́люсе</a:t>
            </a:r>
            <a:r>
              <a:rPr lang="ru-RU" sz="1600" b="1" dirty="0" smtClean="0"/>
              <a:t> </a:t>
            </a:r>
            <a:r>
              <a:rPr lang="ru-RU" sz="1600" b="1" dirty="0" err="1" smtClean="0"/>
              <a:t>экли́птики</a:t>
            </a:r>
            <a:r>
              <a:rPr lang="ru-RU" sz="1600" dirty="0" smtClean="0"/>
              <a:t>, лежащем в северном полушарии, и </a:t>
            </a:r>
            <a:r>
              <a:rPr lang="ru-RU" sz="1600" b="1" dirty="0" err="1" smtClean="0"/>
              <a:t>ю́жном</a:t>
            </a:r>
            <a:r>
              <a:rPr lang="ru-RU" sz="1600" b="1" dirty="0" smtClean="0"/>
              <a:t> </a:t>
            </a:r>
            <a:r>
              <a:rPr lang="ru-RU" sz="1600" b="1" dirty="0" err="1" smtClean="0"/>
              <a:t>по́люсе</a:t>
            </a:r>
            <a:r>
              <a:rPr lang="ru-RU" sz="1600" b="1" dirty="0" smtClean="0"/>
              <a:t> </a:t>
            </a:r>
            <a:r>
              <a:rPr lang="ru-RU" sz="1600" b="1" dirty="0" err="1" smtClean="0"/>
              <a:t>экли́птики</a:t>
            </a:r>
            <a:r>
              <a:rPr lang="ru-RU" sz="1600" dirty="0" smtClean="0"/>
              <a:t>, лежащем в южном полушарии.</a:t>
            </a:r>
          </a:p>
          <a:p>
            <a:pPr algn="ctr">
              <a:buNone/>
            </a:pPr>
            <a:endParaRPr lang="en-US" sz="1600" dirty="0" smtClean="0"/>
          </a:p>
          <a:p>
            <a:pPr algn="ctr">
              <a:buNone/>
            </a:pPr>
            <a:endParaRPr lang="ru-RU" sz="1600" dirty="0" smtClean="0"/>
          </a:p>
          <a:p>
            <a:pPr algn="ctr">
              <a:buNone/>
            </a:pPr>
            <a:r>
              <a:rPr lang="ru-RU" sz="1800" b="1" dirty="0" smtClean="0"/>
              <a:t>Галактические полюсы и галактический экватор</a:t>
            </a:r>
          </a:p>
          <a:p>
            <a:pPr algn="ctr">
              <a:buNone/>
            </a:pPr>
            <a:r>
              <a:rPr lang="ru-RU" sz="1600" dirty="0" smtClean="0"/>
              <a:t>Точка небесной сферы с  экваториальными</a:t>
            </a:r>
          </a:p>
          <a:p>
            <a:pPr algn="ctr">
              <a:buNone/>
            </a:pPr>
            <a:r>
              <a:rPr lang="ru-RU" sz="1600" dirty="0" err="1" smtClean="0"/>
              <a:t>α </a:t>
            </a:r>
            <a:r>
              <a:rPr lang="ru-RU" sz="1600" dirty="0" smtClean="0"/>
              <a:t>= 192,85948° </a:t>
            </a:r>
            <a:r>
              <a:rPr lang="ru-RU" sz="1600" dirty="0" err="1" smtClean="0"/>
              <a:t>β </a:t>
            </a:r>
            <a:r>
              <a:rPr lang="ru-RU" sz="1600" dirty="0" smtClean="0"/>
              <a:t>= 27,12825°</a:t>
            </a:r>
          </a:p>
          <a:p>
            <a:pPr algn="ctr">
              <a:buNone/>
            </a:pPr>
            <a:r>
              <a:rPr lang="ru-RU" sz="1600" dirty="0" smtClean="0"/>
              <a:t>или</a:t>
            </a:r>
          </a:p>
          <a:p>
            <a:pPr algn="ctr">
              <a:buNone/>
            </a:pPr>
            <a:r>
              <a:rPr lang="ru-RU" sz="1600" dirty="0" smtClean="0"/>
              <a:t>R.A.=12h51m26s Dec.=+27°07’42"</a:t>
            </a:r>
          </a:p>
          <a:p>
            <a:pPr algn="ctr">
              <a:buNone/>
            </a:pPr>
            <a:r>
              <a:rPr lang="ru-RU" sz="1600" dirty="0" smtClean="0"/>
              <a:t>называется </a:t>
            </a:r>
            <a:r>
              <a:rPr lang="ru-RU" sz="1600" b="1" dirty="0" err="1" smtClean="0"/>
              <a:t>се́верным</a:t>
            </a:r>
            <a:r>
              <a:rPr lang="ru-RU" sz="1600" b="1" dirty="0" smtClean="0"/>
              <a:t> </a:t>
            </a:r>
            <a:r>
              <a:rPr lang="ru-RU" sz="1600" b="1" dirty="0" err="1" smtClean="0"/>
              <a:t>галакти́ческим</a:t>
            </a:r>
            <a:r>
              <a:rPr lang="ru-RU" sz="1600" b="1" dirty="0" smtClean="0"/>
              <a:t> </a:t>
            </a:r>
            <a:r>
              <a:rPr lang="ru-RU" sz="1600" b="1" dirty="0" err="1" smtClean="0"/>
              <a:t>по́люсом</a:t>
            </a:r>
            <a:r>
              <a:rPr lang="ru-RU" sz="1600" dirty="0" smtClean="0"/>
              <a:t>, а диаметрально противоположная ей точка — </a:t>
            </a:r>
            <a:r>
              <a:rPr lang="ru-RU" sz="1600" b="1" dirty="0" err="1" smtClean="0"/>
              <a:t>ю́жным</a:t>
            </a:r>
            <a:r>
              <a:rPr lang="ru-RU" sz="1600" b="1" dirty="0" smtClean="0"/>
              <a:t> </a:t>
            </a:r>
            <a:r>
              <a:rPr lang="ru-RU" sz="1600" b="1" dirty="0" err="1" smtClean="0"/>
              <a:t>галакти́ческим</a:t>
            </a:r>
            <a:r>
              <a:rPr lang="ru-RU" sz="1600" b="1" dirty="0" smtClean="0"/>
              <a:t> </a:t>
            </a:r>
            <a:r>
              <a:rPr lang="ru-RU" sz="1600" b="1" dirty="0" err="1" smtClean="0"/>
              <a:t>по́люсом</a:t>
            </a:r>
            <a:r>
              <a:rPr lang="ru-RU" sz="1600" dirty="0" smtClean="0"/>
              <a:t>.</a:t>
            </a:r>
          </a:p>
          <a:p>
            <a:pPr algn="ctr">
              <a:buNone/>
            </a:pPr>
            <a:r>
              <a:rPr lang="ru-RU" sz="1600" dirty="0" smtClean="0"/>
              <a:t>Большой круг небесной сферы, плоскость которого перпендикулярна линии, соединяющей галактические полюсы, называется </a:t>
            </a:r>
            <a:r>
              <a:rPr lang="ru-RU" sz="1600" b="1" dirty="0" err="1" smtClean="0"/>
              <a:t>галакти́ческим</a:t>
            </a:r>
            <a:r>
              <a:rPr lang="ru-RU" sz="1600" b="1" dirty="0" smtClean="0"/>
              <a:t> </a:t>
            </a:r>
            <a:r>
              <a:rPr lang="ru-RU" sz="1600" b="1" dirty="0" err="1" smtClean="0"/>
              <a:t>эква́тором</a:t>
            </a:r>
            <a:r>
              <a:rPr lang="ru-RU" sz="1600" dirty="0" smtClean="0"/>
              <a:t>.</a:t>
            </a:r>
          </a:p>
          <a:p>
            <a:pPr algn="ctr">
              <a:buNone/>
            </a:pPr>
            <a:endParaRPr lang="ru-RU" sz="1600" dirty="0" smtClean="0"/>
          </a:p>
          <a:p>
            <a:pPr>
              <a:buNone/>
            </a:pPr>
            <a:endParaRPr lang="ru-RU" sz="2800" dirty="0"/>
          </a:p>
        </p:txBody>
      </p:sp>
      <p:pic>
        <p:nvPicPr>
          <p:cNvPr id="5124" name="Picture 4" descr="E:\i.jpg"/>
          <p:cNvPicPr>
            <a:picLocks noChangeAspect="1" noChangeArrowheads="1"/>
          </p:cNvPicPr>
          <p:nvPr/>
        </p:nvPicPr>
        <p:blipFill>
          <a:blip r:embed="rId2"/>
          <a:srcRect/>
          <a:stretch>
            <a:fillRect/>
          </a:stretch>
        </p:blipFill>
        <p:spPr bwMode="auto">
          <a:xfrm>
            <a:off x="0" y="1571612"/>
            <a:ext cx="2143140" cy="2143140"/>
          </a:xfrm>
          <a:prstGeom prst="rect">
            <a:avLst/>
          </a:prstGeom>
          <a:ln>
            <a:noFill/>
          </a:ln>
          <a:effectLst>
            <a:reflection blurRad="12700" stA="30000" endPos="30000" dist="5000" dir="5400000" sy="-100000" algn="bl" rotWithShape="0"/>
          </a:effectLst>
          <a:scene3d>
            <a:camera prst="perspectiveContrastingLeftFacing">
              <a:rot lat="300000" lon="19800000" rev="0"/>
            </a:camera>
            <a:lightRig rig="threePt" dir="t">
              <a:rot lat="0" lon="0" rev="2700000"/>
            </a:lightRig>
          </a:scene3d>
          <a:sp3d>
            <a:bevelT w="63500" h="50800"/>
          </a:sp3d>
        </p:spPr>
      </p:pic>
    </p:spTree>
  </p:cSld>
  <p:clrMapOvr>
    <a:masterClrMapping/>
  </p:clrMapOvr>
  <p:transition>
    <p:wheel spokes="8"/>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diamond(in)">
                                      <p:cBhvr>
                                        <p:cTn id="7" dur="2000"/>
                                        <p:tgtEl>
                                          <p:spTgt spid="3">
                                            <p:txEl>
                                              <p:pRg st="0" end="0"/>
                                            </p:txEl>
                                          </p:spTgt>
                                        </p:tgtEl>
                                      </p:cBhvr>
                                    </p:animEffect>
                                  </p:childTnLst>
                                </p:cTn>
                              </p:par>
                            </p:childTnLst>
                          </p:cTn>
                        </p:par>
                        <p:par>
                          <p:cTn id="8" fill="hold">
                            <p:stCondLst>
                              <p:cond delay="2000"/>
                            </p:stCondLst>
                            <p:childTnLst>
                              <p:par>
                                <p:cTn id="9" presetID="8" presetClass="entr" presetSubtype="16" fill="hold" nodeType="after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diamond(in)">
                                      <p:cBhvr>
                                        <p:cTn id="11" dur="2000"/>
                                        <p:tgtEl>
                                          <p:spTgt spid="3">
                                            <p:txEl>
                                              <p:pRg st="1" end="1"/>
                                            </p:txEl>
                                          </p:spTgt>
                                        </p:tgtEl>
                                      </p:cBhvr>
                                    </p:animEffect>
                                  </p:childTnLst>
                                </p:cTn>
                              </p:par>
                              <p:par>
                                <p:cTn id="12" presetID="8" presetClass="entr" presetSubtype="16" fill="hold" nodeType="with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diamond(in)">
                                      <p:cBhvr>
                                        <p:cTn id="14" dur="2000"/>
                                        <p:tgtEl>
                                          <p:spTgt spid="3">
                                            <p:txEl>
                                              <p:pRg st="2" end="2"/>
                                            </p:txEl>
                                          </p:spTgt>
                                        </p:tgtEl>
                                      </p:cBhvr>
                                    </p:animEffect>
                                  </p:childTnLst>
                                </p:cTn>
                              </p:par>
                              <p:par>
                                <p:cTn id="15" presetID="8" presetClass="entr" presetSubtype="16" fill="hold"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diamond(in)">
                                      <p:cBhvr>
                                        <p:cTn id="17" dur="2000"/>
                                        <p:tgtEl>
                                          <p:spTgt spid="3">
                                            <p:txEl>
                                              <p:pRg st="3" end="3"/>
                                            </p:txEl>
                                          </p:spTgt>
                                        </p:tgtEl>
                                      </p:cBhvr>
                                    </p:animEffect>
                                  </p:childTnLst>
                                </p:cTn>
                              </p:par>
                              <p:par>
                                <p:cTn id="18" presetID="8" presetClass="entr" presetSubtype="16" fill="hold" nodeType="withEffect">
                                  <p:stCondLst>
                                    <p:cond delay="0"/>
                                  </p:stCondLst>
                                  <p:childTnLst>
                                    <p:set>
                                      <p:cBhvr>
                                        <p:cTn id="19" dur="1" fill="hold">
                                          <p:stCondLst>
                                            <p:cond delay="0"/>
                                          </p:stCondLst>
                                        </p:cTn>
                                        <p:tgtEl>
                                          <p:spTgt spid="3">
                                            <p:txEl>
                                              <p:pRg st="6" end="6"/>
                                            </p:txEl>
                                          </p:spTgt>
                                        </p:tgtEl>
                                        <p:attrNameLst>
                                          <p:attrName>style.visibility</p:attrName>
                                        </p:attrNameLst>
                                      </p:cBhvr>
                                      <p:to>
                                        <p:strVal val="visible"/>
                                      </p:to>
                                    </p:set>
                                    <p:animEffect transition="in" filter="diamond(in)">
                                      <p:cBhvr>
                                        <p:cTn id="20" dur="2000"/>
                                        <p:tgtEl>
                                          <p:spTgt spid="3">
                                            <p:txEl>
                                              <p:pRg st="6" end="6"/>
                                            </p:txEl>
                                          </p:spTgt>
                                        </p:tgtEl>
                                      </p:cBhvr>
                                    </p:animEffect>
                                  </p:childTnLst>
                                </p:cTn>
                              </p:par>
                              <p:par>
                                <p:cTn id="21" presetID="8" presetClass="entr" presetSubtype="16" fill="hold" nodeType="with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animEffect transition="in" filter="diamond(in)">
                                      <p:cBhvr>
                                        <p:cTn id="23" dur="2000"/>
                                        <p:tgtEl>
                                          <p:spTgt spid="3">
                                            <p:txEl>
                                              <p:pRg st="7" end="7"/>
                                            </p:txEl>
                                          </p:spTgt>
                                        </p:tgtEl>
                                      </p:cBhvr>
                                    </p:animEffect>
                                  </p:childTnLst>
                                </p:cTn>
                              </p:par>
                              <p:par>
                                <p:cTn id="24" presetID="8" presetClass="entr" presetSubtype="16" fill="hold" nodeType="withEffect">
                                  <p:stCondLst>
                                    <p:cond delay="0"/>
                                  </p:stCondLst>
                                  <p:childTnLst>
                                    <p:set>
                                      <p:cBhvr>
                                        <p:cTn id="25" dur="1" fill="hold">
                                          <p:stCondLst>
                                            <p:cond delay="0"/>
                                          </p:stCondLst>
                                        </p:cTn>
                                        <p:tgtEl>
                                          <p:spTgt spid="3">
                                            <p:txEl>
                                              <p:pRg st="8" end="8"/>
                                            </p:txEl>
                                          </p:spTgt>
                                        </p:tgtEl>
                                        <p:attrNameLst>
                                          <p:attrName>style.visibility</p:attrName>
                                        </p:attrNameLst>
                                      </p:cBhvr>
                                      <p:to>
                                        <p:strVal val="visible"/>
                                      </p:to>
                                    </p:set>
                                    <p:animEffect transition="in" filter="diamond(in)">
                                      <p:cBhvr>
                                        <p:cTn id="26" dur="2000"/>
                                        <p:tgtEl>
                                          <p:spTgt spid="3">
                                            <p:txEl>
                                              <p:pRg st="8" end="8"/>
                                            </p:txEl>
                                          </p:spTgt>
                                        </p:tgtEl>
                                      </p:cBhvr>
                                    </p:animEffect>
                                  </p:childTnLst>
                                </p:cTn>
                              </p:par>
                              <p:par>
                                <p:cTn id="27" presetID="8" presetClass="entr" presetSubtype="16" fill="hold" nodeType="withEffect">
                                  <p:stCondLst>
                                    <p:cond delay="0"/>
                                  </p:stCondLst>
                                  <p:childTnLst>
                                    <p:set>
                                      <p:cBhvr>
                                        <p:cTn id="28" dur="1" fill="hold">
                                          <p:stCondLst>
                                            <p:cond delay="0"/>
                                          </p:stCondLst>
                                        </p:cTn>
                                        <p:tgtEl>
                                          <p:spTgt spid="3">
                                            <p:txEl>
                                              <p:pRg st="9" end="9"/>
                                            </p:txEl>
                                          </p:spTgt>
                                        </p:tgtEl>
                                        <p:attrNameLst>
                                          <p:attrName>style.visibility</p:attrName>
                                        </p:attrNameLst>
                                      </p:cBhvr>
                                      <p:to>
                                        <p:strVal val="visible"/>
                                      </p:to>
                                    </p:set>
                                    <p:animEffect transition="in" filter="diamond(in)">
                                      <p:cBhvr>
                                        <p:cTn id="29" dur="2000"/>
                                        <p:tgtEl>
                                          <p:spTgt spid="3">
                                            <p:txEl>
                                              <p:pRg st="9" end="9"/>
                                            </p:txEl>
                                          </p:spTgt>
                                        </p:tgtEl>
                                      </p:cBhvr>
                                    </p:animEffect>
                                  </p:childTnLst>
                                </p:cTn>
                              </p:par>
                              <p:par>
                                <p:cTn id="30" presetID="8" presetClass="entr" presetSubtype="16" fill="hold" nodeType="withEffect">
                                  <p:stCondLst>
                                    <p:cond delay="0"/>
                                  </p:stCondLst>
                                  <p:childTnLst>
                                    <p:set>
                                      <p:cBhvr>
                                        <p:cTn id="31" dur="1" fill="hold">
                                          <p:stCondLst>
                                            <p:cond delay="0"/>
                                          </p:stCondLst>
                                        </p:cTn>
                                        <p:tgtEl>
                                          <p:spTgt spid="3">
                                            <p:txEl>
                                              <p:pRg st="10" end="10"/>
                                            </p:txEl>
                                          </p:spTgt>
                                        </p:tgtEl>
                                        <p:attrNameLst>
                                          <p:attrName>style.visibility</p:attrName>
                                        </p:attrNameLst>
                                      </p:cBhvr>
                                      <p:to>
                                        <p:strVal val="visible"/>
                                      </p:to>
                                    </p:set>
                                    <p:animEffect transition="in" filter="diamond(in)">
                                      <p:cBhvr>
                                        <p:cTn id="32" dur="2000"/>
                                        <p:tgtEl>
                                          <p:spTgt spid="3">
                                            <p:txEl>
                                              <p:pRg st="10" end="10"/>
                                            </p:txEl>
                                          </p:spTgt>
                                        </p:tgtEl>
                                      </p:cBhvr>
                                    </p:animEffect>
                                  </p:childTnLst>
                                </p:cTn>
                              </p:par>
                              <p:par>
                                <p:cTn id="33" presetID="8" presetClass="entr" presetSubtype="16" fill="hold" nodeType="withEffect">
                                  <p:stCondLst>
                                    <p:cond delay="0"/>
                                  </p:stCondLst>
                                  <p:childTnLst>
                                    <p:set>
                                      <p:cBhvr>
                                        <p:cTn id="34" dur="1" fill="hold">
                                          <p:stCondLst>
                                            <p:cond delay="0"/>
                                          </p:stCondLst>
                                        </p:cTn>
                                        <p:tgtEl>
                                          <p:spTgt spid="3">
                                            <p:txEl>
                                              <p:pRg st="11" end="11"/>
                                            </p:txEl>
                                          </p:spTgt>
                                        </p:tgtEl>
                                        <p:attrNameLst>
                                          <p:attrName>style.visibility</p:attrName>
                                        </p:attrNameLst>
                                      </p:cBhvr>
                                      <p:to>
                                        <p:strVal val="visible"/>
                                      </p:to>
                                    </p:set>
                                    <p:animEffect transition="in" filter="diamond(in)">
                                      <p:cBhvr>
                                        <p:cTn id="35" dur="2000"/>
                                        <p:tgtEl>
                                          <p:spTgt spid="3">
                                            <p:txEl>
                                              <p:pRg st="11" end="11"/>
                                            </p:txEl>
                                          </p:spTgt>
                                        </p:tgtEl>
                                      </p:cBhvr>
                                    </p:animEffect>
                                  </p:childTnLst>
                                </p:cTn>
                              </p:par>
                              <p:par>
                                <p:cTn id="36" presetID="8" presetClass="entr" presetSubtype="16" fill="hold" nodeType="withEffect">
                                  <p:stCondLst>
                                    <p:cond delay="0"/>
                                  </p:stCondLst>
                                  <p:childTnLst>
                                    <p:set>
                                      <p:cBhvr>
                                        <p:cTn id="37" dur="1" fill="hold">
                                          <p:stCondLst>
                                            <p:cond delay="0"/>
                                          </p:stCondLst>
                                        </p:cTn>
                                        <p:tgtEl>
                                          <p:spTgt spid="3">
                                            <p:txEl>
                                              <p:pRg st="12" end="12"/>
                                            </p:txEl>
                                          </p:spTgt>
                                        </p:tgtEl>
                                        <p:attrNameLst>
                                          <p:attrName>style.visibility</p:attrName>
                                        </p:attrNameLst>
                                      </p:cBhvr>
                                      <p:to>
                                        <p:strVal val="visible"/>
                                      </p:to>
                                    </p:set>
                                    <p:animEffect transition="in" filter="diamond(in)">
                                      <p:cBhvr>
                                        <p:cTn id="38" dur="2000"/>
                                        <p:tgtEl>
                                          <p:spTgt spid="3">
                                            <p:txEl>
                                              <p:pRg st="12" end="12"/>
                                            </p:txEl>
                                          </p:spTgt>
                                        </p:tgtEl>
                                      </p:cBhvr>
                                    </p:animEffect>
                                  </p:childTnLst>
                                </p:cTn>
                              </p:par>
                              <p:par>
                                <p:cTn id="39" presetID="31" presetClass="entr" presetSubtype="0" fill="hold" nodeType="withEffect">
                                  <p:stCondLst>
                                    <p:cond delay="0"/>
                                  </p:stCondLst>
                                  <p:iterate type="lt">
                                    <p:tmPct val="5000"/>
                                  </p:iterate>
                                  <p:childTnLst>
                                    <p:set>
                                      <p:cBhvr>
                                        <p:cTn id="40" dur="1" fill="hold">
                                          <p:stCondLst>
                                            <p:cond delay="0"/>
                                          </p:stCondLst>
                                        </p:cTn>
                                        <p:tgtEl>
                                          <p:spTgt spid="5124"/>
                                        </p:tgtEl>
                                        <p:attrNameLst>
                                          <p:attrName>style.visibility</p:attrName>
                                        </p:attrNameLst>
                                      </p:cBhvr>
                                      <p:to>
                                        <p:strVal val="visible"/>
                                      </p:to>
                                    </p:set>
                                    <p:anim calcmode="lin" valueType="num">
                                      <p:cBhvr>
                                        <p:cTn id="41" dur="1000" fill="hold"/>
                                        <p:tgtEl>
                                          <p:spTgt spid="5124"/>
                                        </p:tgtEl>
                                        <p:attrNameLst>
                                          <p:attrName>ppt_w</p:attrName>
                                        </p:attrNameLst>
                                      </p:cBhvr>
                                      <p:tavLst>
                                        <p:tav tm="0">
                                          <p:val>
                                            <p:fltVal val="0"/>
                                          </p:val>
                                        </p:tav>
                                        <p:tav tm="100000">
                                          <p:val>
                                            <p:strVal val="#ppt_w"/>
                                          </p:val>
                                        </p:tav>
                                      </p:tavLst>
                                    </p:anim>
                                    <p:anim calcmode="lin" valueType="num">
                                      <p:cBhvr>
                                        <p:cTn id="42" dur="1000" fill="hold"/>
                                        <p:tgtEl>
                                          <p:spTgt spid="5124"/>
                                        </p:tgtEl>
                                        <p:attrNameLst>
                                          <p:attrName>ppt_h</p:attrName>
                                        </p:attrNameLst>
                                      </p:cBhvr>
                                      <p:tavLst>
                                        <p:tav tm="0">
                                          <p:val>
                                            <p:fltVal val="0"/>
                                          </p:val>
                                        </p:tav>
                                        <p:tav tm="100000">
                                          <p:val>
                                            <p:strVal val="#ppt_h"/>
                                          </p:val>
                                        </p:tav>
                                      </p:tavLst>
                                    </p:anim>
                                    <p:anim calcmode="lin" valueType="num">
                                      <p:cBhvr>
                                        <p:cTn id="43" dur="1000" fill="hold"/>
                                        <p:tgtEl>
                                          <p:spTgt spid="5124"/>
                                        </p:tgtEl>
                                        <p:attrNameLst>
                                          <p:attrName>style.rotation</p:attrName>
                                        </p:attrNameLst>
                                      </p:cBhvr>
                                      <p:tavLst>
                                        <p:tav tm="0">
                                          <p:val>
                                            <p:fltVal val="90"/>
                                          </p:val>
                                        </p:tav>
                                        <p:tav tm="100000">
                                          <p:val>
                                            <p:fltVal val="0"/>
                                          </p:val>
                                        </p:tav>
                                      </p:tavLst>
                                    </p:anim>
                                    <p:animEffect transition="in" filter="fade">
                                      <p:cBhvr>
                                        <p:cTn id="44" dur="1000"/>
                                        <p:tgtEl>
                                          <p:spTgt spid="51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214290"/>
            <a:ext cx="9144000" cy="838200"/>
          </a:xfrm>
        </p:spPr>
        <p:txBody>
          <a:bodyPr>
            <a:noAutofit/>
          </a:bodyPr>
          <a:lstStyle/>
          <a:p>
            <a:pPr algn="ctr"/>
            <a:r>
              <a:rPr lang="ru-RU" sz="2400" b="1" dirty="0" smtClean="0"/>
              <a:t>Термины, рождаемые в пересечениях понятий «Отвесная линия» и «Вращение небесной сферы»</a:t>
            </a:r>
            <a:endParaRPr lang="ru-RU" sz="2400" dirty="0"/>
          </a:p>
        </p:txBody>
      </p:sp>
      <p:sp>
        <p:nvSpPr>
          <p:cNvPr id="3" name="Содержимое 2"/>
          <p:cNvSpPr>
            <a:spLocks noGrp="1"/>
          </p:cNvSpPr>
          <p:nvPr>
            <p:ph idx="1"/>
          </p:nvPr>
        </p:nvSpPr>
        <p:spPr>
          <a:xfrm>
            <a:off x="3000364" y="1071546"/>
            <a:ext cx="6143636" cy="5786454"/>
          </a:xfrm>
        </p:spPr>
        <p:txBody>
          <a:bodyPr>
            <a:normAutofit fontScale="40000" lnSpcReduction="20000"/>
          </a:bodyPr>
          <a:lstStyle/>
          <a:p>
            <a:pPr>
              <a:buBlip>
                <a:blip r:embed="rId2"/>
              </a:buBlip>
            </a:pPr>
            <a:r>
              <a:rPr lang="ru-RU" sz="4500" b="1" dirty="0" smtClean="0"/>
              <a:t>Точки востока и запада</a:t>
            </a:r>
          </a:p>
          <a:p>
            <a:pPr algn="ctr">
              <a:buNone/>
            </a:pPr>
            <a:r>
              <a:rPr lang="ru-RU" sz="4500" dirty="0" smtClean="0"/>
              <a:t>Небесный экватор пересекается с математическим горизонтом в двух точках: </a:t>
            </a:r>
            <a:r>
              <a:rPr lang="ru-RU" sz="4500" b="1" dirty="0" err="1" smtClean="0"/>
              <a:t>то́чке</a:t>
            </a:r>
            <a:r>
              <a:rPr lang="ru-RU" sz="4500" b="1" dirty="0" smtClean="0"/>
              <a:t> </a:t>
            </a:r>
            <a:r>
              <a:rPr lang="ru-RU" sz="4500" b="1" dirty="0" err="1" smtClean="0"/>
              <a:t>восто́ка</a:t>
            </a:r>
            <a:r>
              <a:rPr lang="ru-RU" sz="4500" dirty="0" smtClean="0"/>
              <a:t> и </a:t>
            </a:r>
            <a:r>
              <a:rPr lang="ru-RU" sz="4500" b="1" dirty="0" err="1" smtClean="0"/>
              <a:t>то́чке</a:t>
            </a:r>
            <a:r>
              <a:rPr lang="ru-RU" sz="4500" b="1" dirty="0" smtClean="0"/>
              <a:t> </a:t>
            </a:r>
            <a:r>
              <a:rPr lang="ru-RU" sz="4500" b="1" dirty="0" err="1" smtClean="0"/>
              <a:t>за́пада</a:t>
            </a:r>
            <a:r>
              <a:rPr lang="ru-RU" sz="4500" dirty="0" smtClean="0"/>
              <a:t>. Точкой востока называется та, в которой точки вращающейся небесной сферы пересекают математический горизонт, переходя из невидимой полусферы в видимую.</a:t>
            </a:r>
          </a:p>
          <a:p>
            <a:pPr>
              <a:buBlip>
                <a:blip r:embed="rId2"/>
              </a:buBlip>
            </a:pPr>
            <a:r>
              <a:rPr lang="ru-RU" sz="4500" b="1" dirty="0" smtClean="0"/>
              <a:t>Небесный меридиан</a:t>
            </a:r>
          </a:p>
          <a:p>
            <a:pPr algn="ctr">
              <a:buNone/>
            </a:pPr>
            <a:r>
              <a:rPr lang="ru-RU" sz="4500" b="1" dirty="0" err="1" smtClean="0"/>
              <a:t>Небе́сный</a:t>
            </a:r>
            <a:r>
              <a:rPr lang="ru-RU" sz="4500" b="1" dirty="0" smtClean="0"/>
              <a:t> </a:t>
            </a:r>
            <a:r>
              <a:rPr lang="ru-RU" sz="4500" b="1" dirty="0" err="1" smtClean="0"/>
              <a:t>меридиа́н</a:t>
            </a:r>
            <a:r>
              <a:rPr lang="ru-RU" sz="4500" dirty="0" smtClean="0"/>
              <a:t> — большой круг небесной сферы, плоскость которого проходит через отвесную линию и ось мира. Небесный меридиан делит поверхность небесной сферы на два полушария — </a:t>
            </a:r>
            <a:r>
              <a:rPr lang="ru-RU" sz="4500" b="1" dirty="0" err="1" smtClean="0"/>
              <a:t>восто́чное</a:t>
            </a:r>
            <a:r>
              <a:rPr lang="ru-RU" sz="4500" b="1" dirty="0" smtClean="0"/>
              <a:t> </a:t>
            </a:r>
            <a:r>
              <a:rPr lang="ru-RU" sz="4500" b="1" dirty="0" err="1" smtClean="0"/>
              <a:t>полуша́рие</a:t>
            </a:r>
            <a:r>
              <a:rPr lang="ru-RU" sz="4500" dirty="0" smtClean="0"/>
              <a:t>, с вершиной в точке востока, и </a:t>
            </a:r>
            <a:r>
              <a:rPr lang="ru-RU" sz="4500" b="1" dirty="0" err="1" smtClean="0"/>
              <a:t>за́падное</a:t>
            </a:r>
            <a:r>
              <a:rPr lang="ru-RU" sz="4500" b="1" dirty="0" smtClean="0"/>
              <a:t> </a:t>
            </a:r>
            <a:r>
              <a:rPr lang="ru-RU" sz="4500" b="1" dirty="0" err="1" smtClean="0"/>
              <a:t>полуша́рие</a:t>
            </a:r>
            <a:r>
              <a:rPr lang="ru-RU" sz="4500" dirty="0" smtClean="0"/>
              <a:t>, с вершиной в точке запада.</a:t>
            </a:r>
          </a:p>
          <a:p>
            <a:pPr>
              <a:buBlip>
                <a:blip r:embed="rId2"/>
              </a:buBlip>
            </a:pPr>
            <a:r>
              <a:rPr lang="ru-RU" sz="4500" b="1" dirty="0" smtClean="0"/>
              <a:t>Полуденная линия</a:t>
            </a:r>
          </a:p>
          <a:p>
            <a:pPr algn="ctr">
              <a:buNone/>
            </a:pPr>
            <a:r>
              <a:rPr lang="ru-RU" sz="4500" b="1" dirty="0" err="1" smtClean="0"/>
              <a:t>Полу́денная</a:t>
            </a:r>
            <a:r>
              <a:rPr lang="ru-RU" sz="4500" b="1" dirty="0" smtClean="0"/>
              <a:t> </a:t>
            </a:r>
            <a:r>
              <a:rPr lang="ru-RU" sz="4500" b="1" dirty="0" err="1" smtClean="0"/>
              <a:t>ли́ния</a:t>
            </a:r>
            <a:r>
              <a:rPr lang="ru-RU" sz="4500" dirty="0" smtClean="0"/>
              <a:t> — линия пересечения плоскости небесного меридиана и плоскости математического горизонта.</a:t>
            </a:r>
          </a:p>
          <a:p>
            <a:pPr>
              <a:buBlip>
                <a:blip r:embed="rId2"/>
              </a:buBlip>
            </a:pPr>
            <a:r>
              <a:rPr lang="ru-RU" sz="4500" b="1" dirty="0" smtClean="0"/>
              <a:t> Точки севера и юга</a:t>
            </a:r>
          </a:p>
          <a:p>
            <a:pPr algn="ctr">
              <a:buNone/>
            </a:pPr>
            <a:r>
              <a:rPr lang="ru-RU" sz="4500" dirty="0" smtClean="0"/>
              <a:t>Небесный меридиан пересекается с математическим горизонтом в двух точках: </a:t>
            </a:r>
            <a:r>
              <a:rPr lang="ru-RU" sz="4500" b="1" dirty="0" err="1" smtClean="0"/>
              <a:t>то́чке</a:t>
            </a:r>
            <a:r>
              <a:rPr lang="ru-RU" sz="4500" b="1" dirty="0" smtClean="0"/>
              <a:t> </a:t>
            </a:r>
            <a:r>
              <a:rPr lang="ru-RU" sz="4500" b="1" dirty="0" err="1" smtClean="0"/>
              <a:t>се́вера</a:t>
            </a:r>
            <a:r>
              <a:rPr lang="ru-RU" sz="4500" dirty="0" smtClean="0"/>
              <a:t> и </a:t>
            </a:r>
            <a:r>
              <a:rPr lang="ru-RU" sz="4500" b="1" dirty="0" err="1" smtClean="0"/>
              <a:t>то́чке</a:t>
            </a:r>
            <a:r>
              <a:rPr lang="ru-RU" sz="4500" b="1" dirty="0" smtClean="0"/>
              <a:t> </a:t>
            </a:r>
            <a:r>
              <a:rPr lang="ru-RU" sz="4500" b="1" dirty="0" err="1" smtClean="0"/>
              <a:t>ю́га</a:t>
            </a:r>
            <a:r>
              <a:rPr lang="ru-RU" sz="4500" dirty="0" smtClean="0"/>
              <a:t>. Точкой севера называется та, которая ближе к северному полюсу мира.</a:t>
            </a:r>
          </a:p>
          <a:p>
            <a:pPr>
              <a:buNone/>
            </a:pPr>
            <a:endParaRPr lang="ru-RU" dirty="0"/>
          </a:p>
        </p:txBody>
      </p:sp>
      <p:pic>
        <p:nvPicPr>
          <p:cNvPr id="7170" name="Picture 2" descr="E:\надя\Яндекс_Картинки.files\i(3).jpg"/>
          <p:cNvPicPr>
            <a:picLocks noChangeAspect="1" noChangeArrowheads="1"/>
          </p:cNvPicPr>
          <p:nvPr/>
        </p:nvPicPr>
        <p:blipFill>
          <a:blip r:embed="rId3"/>
          <a:srcRect/>
          <a:stretch>
            <a:fillRect/>
          </a:stretch>
        </p:blipFill>
        <p:spPr bwMode="auto">
          <a:xfrm>
            <a:off x="144945" y="1928801"/>
            <a:ext cx="3069733" cy="3088719"/>
          </a:xfrm>
          <a:prstGeom prst="rect">
            <a:avLst/>
          </a:prstGeom>
          <a:ln>
            <a:noFill/>
          </a:ln>
          <a:effectLst>
            <a:reflection blurRad="12700" stA="30000" endPos="30000" dist="5000" dir="5400000" sy="-100000" algn="bl" rotWithShape="0"/>
          </a:effectLst>
          <a:scene3d>
            <a:camera prst="perspectiveContrastingLeftFacing">
              <a:rot lat="300000" lon="19800000" rev="0"/>
            </a:camera>
            <a:lightRig rig="threePt" dir="t">
              <a:rot lat="0" lon="0" rev="2700000"/>
            </a:lightRig>
          </a:scene3d>
          <a:sp3d>
            <a:bevelT w="63500" h="50800"/>
          </a:sp3d>
        </p:spPr>
      </p:pic>
    </p:spTree>
  </p:cSld>
  <p:clrMapOvr>
    <a:masterClrMapping/>
  </p:clrMapOvr>
  <p:transition>
    <p:wheel spokes="8"/>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0"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edge">
                                      <p:cBhvr>
                                        <p:cTn id="7" dur="2000"/>
                                        <p:tgtEl>
                                          <p:spTgt spid="2"/>
                                        </p:tgtEl>
                                      </p:cBhvr>
                                    </p:animEffect>
                                  </p:childTnLst>
                                </p:cTn>
                              </p:par>
                            </p:childTnLst>
                          </p:cTn>
                        </p:par>
                        <p:par>
                          <p:cTn id="8" fill="hold">
                            <p:stCondLst>
                              <p:cond delay="2000"/>
                            </p:stCondLst>
                            <p:childTnLst>
                              <p:par>
                                <p:cTn id="9" presetID="8" presetClass="entr" presetSubtype="16" fill="hold"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Effect transition="in" filter="diamond(in)">
                                      <p:cBhvr>
                                        <p:cTn id="11" dur="2000"/>
                                        <p:tgtEl>
                                          <p:spTgt spid="3">
                                            <p:txEl>
                                              <p:pRg st="0" end="0"/>
                                            </p:txEl>
                                          </p:spTgt>
                                        </p:tgtEl>
                                      </p:cBhvr>
                                    </p:animEffect>
                                  </p:childTnLst>
                                </p:cTn>
                              </p:par>
                              <p:par>
                                <p:cTn id="12" presetID="8" presetClass="entr" presetSubtype="16" fill="hold" nodeType="with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diamond(in)">
                                      <p:cBhvr>
                                        <p:cTn id="14" dur="2000"/>
                                        <p:tgtEl>
                                          <p:spTgt spid="3">
                                            <p:txEl>
                                              <p:pRg st="1" end="1"/>
                                            </p:txEl>
                                          </p:spTgt>
                                        </p:tgtEl>
                                      </p:cBhvr>
                                    </p:animEffect>
                                  </p:childTnLst>
                                </p:cTn>
                              </p:par>
                              <p:par>
                                <p:cTn id="15" presetID="8" presetClass="entr" presetSubtype="16" fill="hold" nodeType="with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diamond(in)">
                                      <p:cBhvr>
                                        <p:cTn id="17" dur="2000"/>
                                        <p:tgtEl>
                                          <p:spTgt spid="3">
                                            <p:txEl>
                                              <p:pRg st="2" end="2"/>
                                            </p:txEl>
                                          </p:spTgt>
                                        </p:tgtEl>
                                      </p:cBhvr>
                                    </p:animEffect>
                                  </p:childTnLst>
                                </p:cTn>
                              </p:par>
                              <p:par>
                                <p:cTn id="18" presetID="8" presetClass="entr" presetSubtype="16" fill="hold" nodeType="withEffect">
                                  <p:stCondLst>
                                    <p:cond delay="0"/>
                                  </p:stCondLst>
                                  <p:childTnLst>
                                    <p:set>
                                      <p:cBhvr>
                                        <p:cTn id="19" dur="1" fill="hold">
                                          <p:stCondLst>
                                            <p:cond delay="0"/>
                                          </p:stCondLst>
                                        </p:cTn>
                                        <p:tgtEl>
                                          <p:spTgt spid="3">
                                            <p:txEl>
                                              <p:pRg st="3" end="3"/>
                                            </p:txEl>
                                          </p:spTgt>
                                        </p:tgtEl>
                                        <p:attrNameLst>
                                          <p:attrName>style.visibility</p:attrName>
                                        </p:attrNameLst>
                                      </p:cBhvr>
                                      <p:to>
                                        <p:strVal val="visible"/>
                                      </p:to>
                                    </p:set>
                                    <p:animEffect transition="in" filter="diamond(in)">
                                      <p:cBhvr>
                                        <p:cTn id="20" dur="2000"/>
                                        <p:tgtEl>
                                          <p:spTgt spid="3">
                                            <p:txEl>
                                              <p:pRg st="3" end="3"/>
                                            </p:txEl>
                                          </p:spTgt>
                                        </p:tgtEl>
                                      </p:cBhvr>
                                    </p:animEffect>
                                  </p:childTnLst>
                                </p:cTn>
                              </p:par>
                              <p:par>
                                <p:cTn id="21" presetID="8" presetClass="entr" presetSubtype="16" fill="hold" nodeType="with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diamond(in)">
                                      <p:cBhvr>
                                        <p:cTn id="23" dur="2000"/>
                                        <p:tgtEl>
                                          <p:spTgt spid="3">
                                            <p:txEl>
                                              <p:pRg st="4" end="4"/>
                                            </p:txEl>
                                          </p:spTgt>
                                        </p:tgtEl>
                                      </p:cBhvr>
                                    </p:animEffect>
                                  </p:childTnLst>
                                </p:cTn>
                              </p:par>
                              <p:par>
                                <p:cTn id="24" presetID="8" presetClass="entr" presetSubtype="16" fill="hold" nodeType="withEffect">
                                  <p:stCondLst>
                                    <p:cond delay="0"/>
                                  </p:stCondLst>
                                  <p:childTnLst>
                                    <p:set>
                                      <p:cBhvr>
                                        <p:cTn id="25" dur="1" fill="hold">
                                          <p:stCondLst>
                                            <p:cond delay="0"/>
                                          </p:stCondLst>
                                        </p:cTn>
                                        <p:tgtEl>
                                          <p:spTgt spid="3">
                                            <p:txEl>
                                              <p:pRg st="5" end="5"/>
                                            </p:txEl>
                                          </p:spTgt>
                                        </p:tgtEl>
                                        <p:attrNameLst>
                                          <p:attrName>style.visibility</p:attrName>
                                        </p:attrNameLst>
                                      </p:cBhvr>
                                      <p:to>
                                        <p:strVal val="visible"/>
                                      </p:to>
                                    </p:set>
                                    <p:animEffect transition="in" filter="diamond(in)">
                                      <p:cBhvr>
                                        <p:cTn id="26" dur="2000"/>
                                        <p:tgtEl>
                                          <p:spTgt spid="3">
                                            <p:txEl>
                                              <p:pRg st="5" end="5"/>
                                            </p:txEl>
                                          </p:spTgt>
                                        </p:tgtEl>
                                      </p:cBhvr>
                                    </p:animEffect>
                                  </p:childTnLst>
                                </p:cTn>
                              </p:par>
                              <p:par>
                                <p:cTn id="27" presetID="8" presetClass="entr" presetSubtype="16" fill="hold" nodeType="withEffect">
                                  <p:stCondLst>
                                    <p:cond delay="0"/>
                                  </p:stCondLst>
                                  <p:childTnLst>
                                    <p:set>
                                      <p:cBhvr>
                                        <p:cTn id="28" dur="1" fill="hold">
                                          <p:stCondLst>
                                            <p:cond delay="0"/>
                                          </p:stCondLst>
                                        </p:cTn>
                                        <p:tgtEl>
                                          <p:spTgt spid="3">
                                            <p:txEl>
                                              <p:pRg st="6" end="6"/>
                                            </p:txEl>
                                          </p:spTgt>
                                        </p:tgtEl>
                                        <p:attrNameLst>
                                          <p:attrName>style.visibility</p:attrName>
                                        </p:attrNameLst>
                                      </p:cBhvr>
                                      <p:to>
                                        <p:strVal val="visible"/>
                                      </p:to>
                                    </p:set>
                                    <p:animEffect transition="in" filter="diamond(in)">
                                      <p:cBhvr>
                                        <p:cTn id="29" dur="2000"/>
                                        <p:tgtEl>
                                          <p:spTgt spid="3">
                                            <p:txEl>
                                              <p:pRg st="6" end="6"/>
                                            </p:txEl>
                                          </p:spTgt>
                                        </p:tgtEl>
                                      </p:cBhvr>
                                    </p:animEffect>
                                  </p:childTnLst>
                                </p:cTn>
                              </p:par>
                              <p:par>
                                <p:cTn id="30" presetID="8" presetClass="entr" presetSubtype="16" fill="hold" nodeType="withEffect">
                                  <p:stCondLst>
                                    <p:cond delay="0"/>
                                  </p:stCondLst>
                                  <p:childTnLst>
                                    <p:set>
                                      <p:cBhvr>
                                        <p:cTn id="31" dur="1" fill="hold">
                                          <p:stCondLst>
                                            <p:cond delay="0"/>
                                          </p:stCondLst>
                                        </p:cTn>
                                        <p:tgtEl>
                                          <p:spTgt spid="3">
                                            <p:txEl>
                                              <p:pRg st="7" end="7"/>
                                            </p:txEl>
                                          </p:spTgt>
                                        </p:tgtEl>
                                        <p:attrNameLst>
                                          <p:attrName>style.visibility</p:attrName>
                                        </p:attrNameLst>
                                      </p:cBhvr>
                                      <p:to>
                                        <p:strVal val="visible"/>
                                      </p:to>
                                    </p:set>
                                    <p:animEffect transition="in" filter="diamond(in)">
                                      <p:cBhvr>
                                        <p:cTn id="32" dur="2000"/>
                                        <p:tgtEl>
                                          <p:spTgt spid="3">
                                            <p:txEl>
                                              <p:pRg st="7" end="7"/>
                                            </p:txEl>
                                          </p:spTgt>
                                        </p:tgtEl>
                                      </p:cBhvr>
                                    </p:animEffect>
                                  </p:childTnLst>
                                </p:cTn>
                              </p:par>
                            </p:childTnLst>
                          </p:cTn>
                        </p:par>
                        <p:par>
                          <p:cTn id="33" fill="hold">
                            <p:stCondLst>
                              <p:cond delay="4000"/>
                            </p:stCondLst>
                            <p:childTnLst>
                              <p:par>
                                <p:cTn id="34" presetID="31" presetClass="entr" presetSubtype="0" fill="hold" nodeType="afterEffect">
                                  <p:stCondLst>
                                    <p:cond delay="0"/>
                                  </p:stCondLst>
                                  <p:iterate type="lt">
                                    <p:tmPct val="5000"/>
                                  </p:iterate>
                                  <p:childTnLst>
                                    <p:set>
                                      <p:cBhvr>
                                        <p:cTn id="35" dur="1" fill="hold">
                                          <p:stCondLst>
                                            <p:cond delay="0"/>
                                          </p:stCondLst>
                                        </p:cTn>
                                        <p:tgtEl>
                                          <p:spTgt spid="7170"/>
                                        </p:tgtEl>
                                        <p:attrNameLst>
                                          <p:attrName>style.visibility</p:attrName>
                                        </p:attrNameLst>
                                      </p:cBhvr>
                                      <p:to>
                                        <p:strVal val="visible"/>
                                      </p:to>
                                    </p:set>
                                    <p:anim calcmode="lin" valueType="num">
                                      <p:cBhvr>
                                        <p:cTn id="36" dur="1000" fill="hold"/>
                                        <p:tgtEl>
                                          <p:spTgt spid="7170"/>
                                        </p:tgtEl>
                                        <p:attrNameLst>
                                          <p:attrName>ppt_w</p:attrName>
                                        </p:attrNameLst>
                                      </p:cBhvr>
                                      <p:tavLst>
                                        <p:tav tm="0">
                                          <p:val>
                                            <p:fltVal val="0"/>
                                          </p:val>
                                        </p:tav>
                                        <p:tav tm="100000">
                                          <p:val>
                                            <p:strVal val="#ppt_w"/>
                                          </p:val>
                                        </p:tav>
                                      </p:tavLst>
                                    </p:anim>
                                    <p:anim calcmode="lin" valueType="num">
                                      <p:cBhvr>
                                        <p:cTn id="37" dur="1000" fill="hold"/>
                                        <p:tgtEl>
                                          <p:spTgt spid="7170"/>
                                        </p:tgtEl>
                                        <p:attrNameLst>
                                          <p:attrName>ppt_h</p:attrName>
                                        </p:attrNameLst>
                                      </p:cBhvr>
                                      <p:tavLst>
                                        <p:tav tm="0">
                                          <p:val>
                                            <p:fltVal val="0"/>
                                          </p:val>
                                        </p:tav>
                                        <p:tav tm="100000">
                                          <p:val>
                                            <p:strVal val="#ppt_h"/>
                                          </p:val>
                                        </p:tav>
                                      </p:tavLst>
                                    </p:anim>
                                    <p:anim calcmode="lin" valueType="num">
                                      <p:cBhvr>
                                        <p:cTn id="38" dur="1000" fill="hold"/>
                                        <p:tgtEl>
                                          <p:spTgt spid="7170"/>
                                        </p:tgtEl>
                                        <p:attrNameLst>
                                          <p:attrName>style.rotation</p:attrName>
                                        </p:attrNameLst>
                                      </p:cBhvr>
                                      <p:tavLst>
                                        <p:tav tm="0">
                                          <p:val>
                                            <p:fltVal val="90"/>
                                          </p:val>
                                        </p:tav>
                                        <p:tav tm="100000">
                                          <p:val>
                                            <p:fltVal val="0"/>
                                          </p:val>
                                        </p:tav>
                                      </p:tavLst>
                                    </p:anim>
                                    <p:animEffect transition="in" filter="fade">
                                      <p:cBhvr>
                                        <p:cTn id="39" dur="1000"/>
                                        <p:tgtEl>
                                          <p:spTgt spid="717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WordArt 2"/>
          <p:cNvSpPr>
            <a:spLocks noChangeArrowheads="1" noChangeShapeType="1" noTextEdit="1"/>
          </p:cNvSpPr>
          <p:nvPr/>
        </p:nvSpPr>
        <p:spPr bwMode="auto">
          <a:xfrm>
            <a:off x="0" y="142900"/>
            <a:ext cx="9144000" cy="6500810"/>
          </a:xfrm>
          <a:prstGeom prst="rect">
            <a:avLst/>
          </a:prstGeom>
        </p:spPr>
        <p:txBody>
          <a:bodyPr wrap="none" fromWordArt="1">
            <a:prstTxWarp prst="textPlain">
              <a:avLst>
                <a:gd name="adj" fmla="val 50000"/>
              </a:avLst>
            </a:prstTxWarp>
            <a:scene3d>
              <a:camera prst="legacyPerspectiveTopLeft"/>
              <a:lightRig rig="legacyNormal3" dir="r"/>
            </a:scene3d>
            <a:sp3d extrusionH="201600" prstMaterial="legacyMetal">
              <a:extrusionClr>
                <a:srgbClr val="FFFFFF"/>
              </a:extrusionClr>
            </a:sp3d>
          </a:bodyPr>
          <a:lstStyle/>
          <a:p>
            <a:pPr algn="ctr" rtl="0"/>
            <a:r>
              <a:rPr lang="ru-RU" sz="3600" kern="10" spc="0" dirty="0" smtClean="0">
                <a:ln w="9525">
                  <a:round/>
                  <a:headEnd/>
                  <a:tailEnd/>
                </a:ln>
                <a:gradFill rotWithShape="0">
                  <a:gsLst>
                    <a:gs pos="0">
                      <a:srgbClr val="CBCBCB"/>
                    </a:gs>
                    <a:gs pos="13000">
                      <a:srgbClr val="5F5F5F"/>
                    </a:gs>
                    <a:gs pos="21001">
                      <a:srgbClr val="5F5F5F"/>
                    </a:gs>
                    <a:gs pos="63000">
                      <a:srgbClr val="FFFFFF"/>
                    </a:gs>
                    <a:gs pos="67000">
                      <a:srgbClr val="B2B2B2"/>
                    </a:gs>
                    <a:gs pos="69000">
                      <a:srgbClr val="292929"/>
                    </a:gs>
                    <a:gs pos="82001">
                      <a:srgbClr val="777777"/>
                    </a:gs>
                    <a:gs pos="100000">
                      <a:srgbClr val="EAEAEA"/>
                    </a:gs>
                  </a:gsLst>
                  <a:lin ang="5400000" scaled="1"/>
                </a:gradFill>
                <a:effectLst/>
                <a:latin typeface="Times New Roman"/>
                <a:cs typeface="Times New Roman"/>
              </a:rPr>
              <a:t>Выполнила:</a:t>
            </a:r>
          </a:p>
          <a:p>
            <a:pPr algn="ctr" rtl="0"/>
            <a:r>
              <a:rPr lang="ru-RU" sz="3600" kern="10" spc="0" dirty="0" err="1" smtClean="0">
                <a:ln w="9525">
                  <a:round/>
                  <a:headEnd/>
                  <a:tailEnd/>
                </a:ln>
                <a:gradFill rotWithShape="0">
                  <a:gsLst>
                    <a:gs pos="0">
                      <a:srgbClr val="CBCBCB"/>
                    </a:gs>
                    <a:gs pos="13000">
                      <a:srgbClr val="5F5F5F"/>
                    </a:gs>
                    <a:gs pos="21001">
                      <a:srgbClr val="5F5F5F"/>
                    </a:gs>
                    <a:gs pos="63000">
                      <a:srgbClr val="FFFFFF"/>
                    </a:gs>
                    <a:gs pos="67000">
                      <a:srgbClr val="B2B2B2"/>
                    </a:gs>
                    <a:gs pos="69000">
                      <a:srgbClr val="292929"/>
                    </a:gs>
                    <a:gs pos="82001">
                      <a:srgbClr val="777777"/>
                    </a:gs>
                    <a:gs pos="100000">
                      <a:srgbClr val="EAEAEA"/>
                    </a:gs>
                  </a:gsLst>
                  <a:lin ang="5400000" scaled="1"/>
                </a:gradFill>
                <a:effectLst/>
                <a:latin typeface="Times New Roman"/>
                <a:cs typeface="Times New Roman"/>
              </a:rPr>
              <a:t>Шрамко</a:t>
            </a:r>
            <a:r>
              <a:rPr lang="ru-RU" sz="3600" kern="10" spc="0" dirty="0" smtClean="0">
                <a:ln w="9525">
                  <a:round/>
                  <a:headEnd/>
                  <a:tailEnd/>
                </a:ln>
                <a:gradFill rotWithShape="0">
                  <a:gsLst>
                    <a:gs pos="0">
                      <a:srgbClr val="CBCBCB"/>
                    </a:gs>
                    <a:gs pos="13000">
                      <a:srgbClr val="5F5F5F"/>
                    </a:gs>
                    <a:gs pos="21001">
                      <a:srgbClr val="5F5F5F"/>
                    </a:gs>
                    <a:gs pos="63000">
                      <a:srgbClr val="FFFFFF"/>
                    </a:gs>
                    <a:gs pos="67000">
                      <a:srgbClr val="B2B2B2"/>
                    </a:gs>
                    <a:gs pos="69000">
                      <a:srgbClr val="292929"/>
                    </a:gs>
                    <a:gs pos="82001">
                      <a:srgbClr val="777777"/>
                    </a:gs>
                    <a:gs pos="100000">
                      <a:srgbClr val="EAEAEA"/>
                    </a:gs>
                  </a:gsLst>
                  <a:lin ang="5400000" scaled="1"/>
                </a:gradFill>
                <a:effectLst/>
                <a:latin typeface="Times New Roman"/>
                <a:cs typeface="Times New Roman"/>
              </a:rPr>
              <a:t> Надя</a:t>
            </a:r>
          </a:p>
          <a:p>
            <a:pPr algn="ctr" rtl="0"/>
            <a:r>
              <a:rPr lang="ru-RU" sz="3600" kern="10" spc="0" dirty="0" smtClean="0">
                <a:ln w="9525">
                  <a:round/>
                  <a:headEnd/>
                  <a:tailEnd/>
                </a:ln>
                <a:gradFill rotWithShape="0">
                  <a:gsLst>
                    <a:gs pos="0">
                      <a:srgbClr val="CBCBCB"/>
                    </a:gs>
                    <a:gs pos="13000">
                      <a:srgbClr val="5F5F5F"/>
                    </a:gs>
                    <a:gs pos="21001">
                      <a:srgbClr val="5F5F5F"/>
                    </a:gs>
                    <a:gs pos="63000">
                      <a:srgbClr val="FFFFFF"/>
                    </a:gs>
                    <a:gs pos="67000">
                      <a:srgbClr val="B2B2B2"/>
                    </a:gs>
                    <a:gs pos="69000">
                      <a:srgbClr val="292929"/>
                    </a:gs>
                    <a:gs pos="82001">
                      <a:srgbClr val="777777"/>
                    </a:gs>
                    <a:gs pos="100000">
                      <a:srgbClr val="EAEAEA"/>
                    </a:gs>
                  </a:gsLst>
                  <a:lin ang="5400000" scaled="1"/>
                </a:gradFill>
                <a:effectLst/>
                <a:latin typeface="Times New Roman"/>
                <a:cs typeface="Times New Roman"/>
              </a:rPr>
              <a:t>Ученица 10 класса</a:t>
            </a:r>
          </a:p>
          <a:p>
            <a:pPr algn="ctr" rtl="0"/>
            <a:r>
              <a:rPr lang="ru-RU" sz="3600" kern="10" spc="0" dirty="0" smtClean="0">
                <a:ln w="9525">
                  <a:round/>
                  <a:headEnd/>
                  <a:tailEnd/>
                </a:ln>
                <a:gradFill rotWithShape="0">
                  <a:gsLst>
                    <a:gs pos="0">
                      <a:srgbClr val="CBCBCB"/>
                    </a:gs>
                    <a:gs pos="13000">
                      <a:srgbClr val="5F5F5F"/>
                    </a:gs>
                    <a:gs pos="21001">
                      <a:srgbClr val="5F5F5F"/>
                    </a:gs>
                    <a:gs pos="63000">
                      <a:srgbClr val="FFFFFF"/>
                    </a:gs>
                    <a:gs pos="67000">
                      <a:srgbClr val="B2B2B2"/>
                    </a:gs>
                    <a:gs pos="69000">
                      <a:srgbClr val="292929"/>
                    </a:gs>
                    <a:gs pos="82001">
                      <a:srgbClr val="777777"/>
                    </a:gs>
                    <a:gs pos="100000">
                      <a:srgbClr val="EAEAEA"/>
                    </a:gs>
                  </a:gsLst>
                  <a:lin ang="5400000" scaled="1"/>
                </a:gradFill>
                <a:effectLst/>
                <a:latin typeface="Times New Roman"/>
                <a:cs typeface="Times New Roman"/>
              </a:rPr>
              <a:t>Январь 2010год.</a:t>
            </a:r>
            <a:endParaRPr lang="ru-RU" sz="3600" kern="10" spc="0" dirty="0">
              <a:ln w="9525">
                <a:round/>
                <a:headEnd/>
                <a:tailEnd/>
              </a:ln>
              <a:gradFill rotWithShape="0">
                <a:gsLst>
                  <a:gs pos="0">
                    <a:srgbClr val="CBCBCB"/>
                  </a:gs>
                  <a:gs pos="13000">
                    <a:srgbClr val="5F5F5F"/>
                  </a:gs>
                  <a:gs pos="21001">
                    <a:srgbClr val="5F5F5F"/>
                  </a:gs>
                  <a:gs pos="63000">
                    <a:srgbClr val="FFFFFF"/>
                  </a:gs>
                  <a:gs pos="67000">
                    <a:srgbClr val="B2B2B2"/>
                  </a:gs>
                  <a:gs pos="69000">
                    <a:srgbClr val="292929"/>
                  </a:gs>
                  <a:gs pos="82001">
                    <a:srgbClr val="777777"/>
                  </a:gs>
                  <a:gs pos="100000">
                    <a:srgbClr val="EAEAEA"/>
                  </a:gs>
                </a:gsLst>
                <a:lin ang="5400000" scaled="1"/>
              </a:gradFill>
              <a:effectLst/>
              <a:latin typeface="Times New Roman"/>
              <a:cs typeface="Times New Roman"/>
            </a:endParaRPr>
          </a:p>
        </p:txBody>
      </p:sp>
    </p:spTree>
  </p:cSld>
  <p:clrMapOvr>
    <a:masterClrMapping/>
  </p:clrMapOvr>
  <p:transition>
    <p:wheel spokes="8"/>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0" presetClass="entr" presetSubtype="0" fill="hold" nodeType="withEffect">
                                  <p:stCondLst>
                                    <p:cond delay="0"/>
                                  </p:stCondLst>
                                  <p:childTnLst>
                                    <p:set>
                                      <p:cBhvr>
                                        <p:cTn id="6" dur="1" fill="hold">
                                          <p:stCondLst>
                                            <p:cond delay="0"/>
                                          </p:stCondLst>
                                        </p:cTn>
                                        <p:tgtEl>
                                          <p:spTgt spid="30722">
                                            <p:txEl>
                                              <p:pRg st="0" end="0"/>
                                            </p:txEl>
                                          </p:spTgt>
                                        </p:tgtEl>
                                        <p:attrNameLst>
                                          <p:attrName>style.visibility</p:attrName>
                                        </p:attrNameLst>
                                      </p:cBhvr>
                                      <p:to>
                                        <p:strVal val="visible"/>
                                      </p:to>
                                    </p:set>
                                    <p:animEffect transition="in" filter="wedge">
                                      <p:cBhvr>
                                        <p:cTn id="7" dur="2000"/>
                                        <p:tgtEl>
                                          <p:spTgt spid="30722">
                                            <p:txEl>
                                              <p:pRg st="0" end="0"/>
                                            </p:txEl>
                                          </p:spTgt>
                                        </p:tgtEl>
                                      </p:cBhvr>
                                    </p:animEffect>
                                  </p:childTnLst>
                                </p:cTn>
                              </p:par>
                              <p:par>
                                <p:cTn id="8" presetID="20" presetClass="entr" presetSubtype="0" fill="hold" nodeType="withEffect">
                                  <p:stCondLst>
                                    <p:cond delay="0"/>
                                  </p:stCondLst>
                                  <p:childTnLst>
                                    <p:set>
                                      <p:cBhvr>
                                        <p:cTn id="9" dur="1" fill="hold">
                                          <p:stCondLst>
                                            <p:cond delay="0"/>
                                          </p:stCondLst>
                                        </p:cTn>
                                        <p:tgtEl>
                                          <p:spTgt spid="30722">
                                            <p:txEl>
                                              <p:pRg st="1" end="1"/>
                                            </p:txEl>
                                          </p:spTgt>
                                        </p:tgtEl>
                                        <p:attrNameLst>
                                          <p:attrName>style.visibility</p:attrName>
                                        </p:attrNameLst>
                                      </p:cBhvr>
                                      <p:to>
                                        <p:strVal val="visible"/>
                                      </p:to>
                                    </p:set>
                                    <p:animEffect transition="in" filter="wedge">
                                      <p:cBhvr>
                                        <p:cTn id="10" dur="2000"/>
                                        <p:tgtEl>
                                          <p:spTgt spid="30722">
                                            <p:txEl>
                                              <p:pRg st="1" end="1"/>
                                            </p:txEl>
                                          </p:spTgt>
                                        </p:tgtEl>
                                      </p:cBhvr>
                                    </p:animEffect>
                                  </p:childTnLst>
                                </p:cTn>
                              </p:par>
                              <p:par>
                                <p:cTn id="11" presetID="20" presetClass="entr" presetSubtype="0" fill="hold" nodeType="withEffect">
                                  <p:stCondLst>
                                    <p:cond delay="0"/>
                                  </p:stCondLst>
                                  <p:childTnLst>
                                    <p:set>
                                      <p:cBhvr>
                                        <p:cTn id="12" dur="1" fill="hold">
                                          <p:stCondLst>
                                            <p:cond delay="0"/>
                                          </p:stCondLst>
                                        </p:cTn>
                                        <p:tgtEl>
                                          <p:spTgt spid="30722">
                                            <p:txEl>
                                              <p:pRg st="2" end="2"/>
                                            </p:txEl>
                                          </p:spTgt>
                                        </p:tgtEl>
                                        <p:attrNameLst>
                                          <p:attrName>style.visibility</p:attrName>
                                        </p:attrNameLst>
                                      </p:cBhvr>
                                      <p:to>
                                        <p:strVal val="visible"/>
                                      </p:to>
                                    </p:set>
                                    <p:animEffect transition="in" filter="wedge">
                                      <p:cBhvr>
                                        <p:cTn id="13" dur="2000"/>
                                        <p:tgtEl>
                                          <p:spTgt spid="30722">
                                            <p:txEl>
                                              <p:pRg st="2" end="2"/>
                                            </p:txEl>
                                          </p:spTgt>
                                        </p:tgtEl>
                                      </p:cBhvr>
                                    </p:animEffect>
                                  </p:childTnLst>
                                </p:cTn>
                              </p:par>
                              <p:par>
                                <p:cTn id="14" presetID="20" presetClass="entr" presetSubtype="0" fill="hold" nodeType="withEffect">
                                  <p:stCondLst>
                                    <p:cond delay="0"/>
                                  </p:stCondLst>
                                  <p:childTnLst>
                                    <p:set>
                                      <p:cBhvr>
                                        <p:cTn id="15" dur="1" fill="hold">
                                          <p:stCondLst>
                                            <p:cond delay="0"/>
                                          </p:stCondLst>
                                        </p:cTn>
                                        <p:tgtEl>
                                          <p:spTgt spid="30722">
                                            <p:txEl>
                                              <p:pRg st="3" end="3"/>
                                            </p:txEl>
                                          </p:spTgt>
                                        </p:tgtEl>
                                        <p:attrNameLst>
                                          <p:attrName>style.visibility</p:attrName>
                                        </p:attrNameLst>
                                      </p:cBhvr>
                                      <p:to>
                                        <p:strVal val="visible"/>
                                      </p:to>
                                    </p:set>
                                    <p:animEffect transition="in" filter="wedge">
                                      <p:cBhvr>
                                        <p:cTn id="16" dur="2000"/>
                                        <p:tgtEl>
                                          <p:spTgt spid="30722">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357686" y="1500174"/>
            <a:ext cx="4786314" cy="5357826"/>
          </a:xfrm>
        </p:spPr>
        <p:txBody>
          <a:bodyPr>
            <a:normAutofit fontScale="92500" lnSpcReduction="20000"/>
          </a:bodyPr>
          <a:lstStyle/>
          <a:p>
            <a:pPr algn="ctr">
              <a:buNone/>
            </a:pPr>
            <a:r>
              <a:rPr lang="ru-RU" sz="2800" dirty="0" smtClean="0"/>
              <a:t>Когда мы наблюдаем небо, все астрономические объекты кажутся расположенными на куполообразной поверхности, в центре которой находится наблюдатель. Этот воображаемый купол образует верхнюю половину воображаемой сферы, которую называют «небесной сферой». Она играет фундаментальную роль при указании положения астрономических объектов.</a:t>
            </a:r>
            <a:endParaRPr lang="ru-RU" sz="2800" dirty="0"/>
          </a:p>
        </p:txBody>
      </p:sp>
      <p:pic>
        <p:nvPicPr>
          <p:cNvPr id="5" name="Picture 2" descr="ДЛЯ УКАЗАНИЯ ПОЛОЖЕНИЙ ЗВЕЗД ИЛИ ДРУГИХ ТОЧЕК НА НЕБЕ астрономы используют понятие о небесной сфере – окружающей Землю воображаемой сфере, по которой происходит кажущееся движение светил. Один из методов указания положений дает альт-азимутальная (горизонтальная) система координат, в которой положение объекта определяется относительно горизонта или зенита (точка над головой наблюдателя, О) и относительно направления на юг (S). Положение звезды Х задается ее высотой   (угловое расстояние от горизонта вдоль большого круга, проходящего через зенит) и азимутом а (измеренное к западу угловое расстояние от точки юга до точки горизонта, лежащей под звездой)."/>
          <p:cNvPicPr>
            <a:picLocks noChangeAspect="1" noChangeArrowheads="1"/>
          </p:cNvPicPr>
          <p:nvPr/>
        </p:nvPicPr>
        <p:blipFill>
          <a:blip r:embed="rId2"/>
          <a:srcRect/>
          <a:stretch>
            <a:fillRect/>
          </a:stretch>
        </p:blipFill>
        <p:spPr bwMode="auto">
          <a:xfrm rot="21360663">
            <a:off x="349907" y="1848741"/>
            <a:ext cx="4000500" cy="4038601"/>
          </a:xfrm>
          <a:prstGeom prst="rect">
            <a:avLst/>
          </a:prstGeom>
          <a:ln>
            <a:noFill/>
          </a:ln>
          <a:effectLst>
            <a:outerShdw blurRad="190500" algn="tl" rotWithShape="0">
              <a:srgbClr val="000000">
                <a:alpha val="70000"/>
              </a:srgbClr>
            </a:outerShdw>
          </a:effectLst>
        </p:spPr>
      </p:pic>
    </p:spTree>
  </p:cSld>
  <p:clrMapOvr>
    <a:masterClrMapping/>
  </p:clrMapOvr>
  <p:transition>
    <p:wheel spokes="8"/>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diamond(in)">
                                      <p:cBhvr>
                                        <p:cTn id="7" dur="2000"/>
                                        <p:tgtEl>
                                          <p:spTgt spid="3">
                                            <p:txEl>
                                              <p:pRg st="0" end="0"/>
                                            </p:txEl>
                                          </p:spTgt>
                                        </p:tgtEl>
                                      </p:cBhvr>
                                    </p:animEffect>
                                  </p:childTnLst>
                                </p:cTn>
                              </p:par>
                            </p:childTnLst>
                          </p:cTn>
                        </p:par>
                        <p:par>
                          <p:cTn id="8" fill="hold">
                            <p:stCondLst>
                              <p:cond delay="2000"/>
                            </p:stCondLst>
                            <p:childTnLst>
                              <p:par>
                                <p:cTn id="9" presetID="11" presetClass="entr" presetSubtype="0" fill="hold" nodeType="afterEffect">
                                  <p:stCondLst>
                                    <p:cond delay="0"/>
                                  </p:stCondLst>
                                  <p:childTnLst>
                                    <p:set>
                                      <p:cBhvr>
                                        <p:cTn id="10" dur="1000">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0" y="0"/>
            <a:ext cx="9144000" cy="4714884"/>
          </a:xfrm>
        </p:spPr>
        <p:txBody>
          <a:bodyPr>
            <a:normAutofit/>
          </a:bodyPr>
          <a:lstStyle/>
          <a:p>
            <a:pPr algn="ctr">
              <a:buNone/>
            </a:pPr>
            <a:r>
              <a:rPr lang="ru-RU" sz="2400" b="1" dirty="0" err="1" smtClean="0"/>
              <a:t>Небе́сная</a:t>
            </a:r>
            <a:r>
              <a:rPr lang="ru-RU" sz="2400" b="1" dirty="0" smtClean="0"/>
              <a:t> </a:t>
            </a:r>
            <a:r>
              <a:rPr lang="ru-RU" sz="2400" b="1" dirty="0" err="1" smtClean="0"/>
              <a:t>сфе́ра</a:t>
            </a:r>
            <a:r>
              <a:rPr lang="ru-RU" sz="2400" dirty="0" smtClean="0"/>
              <a:t> — воображаемая вспомогательная сфера произвольного радиуса, на которую проецируются небесные светила: служит для решения различных астрометрических задач. За центр небесной сферы, как правило, принимают глаз наблюдателя. Для находящегося на поверхности Земли наблюдателя вращение небесной сферы воспроизводит суточное движение светил на небе. Площадь небесной сферы с учетом непостоянства значения размеров дуги равных склонений составляет 41252.96 кв. градусов.</a:t>
            </a:r>
          </a:p>
          <a:p>
            <a:pPr algn="ctr">
              <a:buNone/>
            </a:pPr>
            <a:r>
              <a:rPr lang="ru-RU" sz="2400" dirty="0" smtClean="0"/>
              <a:t>Радиус небесной сферы может быть принят каким угодно: в целях упрощения геометрических соотношений его полагают равным единице.</a:t>
            </a:r>
          </a:p>
          <a:p>
            <a:pPr>
              <a:buNone/>
            </a:pPr>
            <a:endParaRPr lang="ru-RU" dirty="0"/>
          </a:p>
        </p:txBody>
      </p:sp>
      <p:pic>
        <p:nvPicPr>
          <p:cNvPr id="4099" name="Picture 3" descr="E:\56.jpg"/>
          <p:cNvPicPr>
            <a:picLocks noChangeAspect="1" noChangeArrowheads="1"/>
          </p:cNvPicPr>
          <p:nvPr/>
        </p:nvPicPr>
        <p:blipFill>
          <a:blip r:embed="rId2"/>
          <a:srcRect/>
          <a:stretch>
            <a:fillRect/>
          </a:stretch>
        </p:blipFill>
        <p:spPr bwMode="auto">
          <a:xfrm>
            <a:off x="1000100" y="4357695"/>
            <a:ext cx="2857520" cy="2428892"/>
          </a:xfrm>
          <a:prstGeom prst="rect">
            <a:avLst/>
          </a:prstGeom>
          <a:ln>
            <a:noFill/>
          </a:ln>
          <a:effectLst>
            <a:reflection blurRad="12700" stA="30000" endPos="30000" dist="5000" dir="5400000" sy="-100000" algn="bl" rotWithShape="0"/>
          </a:effectLst>
          <a:scene3d>
            <a:camera prst="perspectiveContrastingLeftFacing">
              <a:rot lat="300000" lon="19800000" rev="0"/>
            </a:camera>
            <a:lightRig rig="threePt" dir="t">
              <a:rot lat="0" lon="0" rev="2700000"/>
            </a:lightRig>
          </a:scene3d>
          <a:sp3d>
            <a:bevelT w="63500" h="50800"/>
          </a:sp3d>
        </p:spPr>
      </p:pic>
    </p:spTree>
  </p:cSld>
  <p:clrMapOvr>
    <a:masterClrMapping/>
  </p:clrMapOvr>
  <p:transition>
    <p:wheel spokes="8"/>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4" presetClass="entr" presetSubtype="0" accel="10000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strVal val="#ppt_w*0.05"/>
                                          </p:val>
                                        </p:tav>
                                        <p:tav tm="100000">
                                          <p:val>
                                            <p:strVal val="#ppt_w"/>
                                          </p:val>
                                        </p:tav>
                                      </p:tavLst>
                                    </p:anim>
                                    <p:anim calcmode="lin" valueType="num">
                                      <p:cBhvr>
                                        <p:cTn id="8" dur="500" fill="hold"/>
                                        <p:tgtEl>
                                          <p:spTgt spid="3">
                                            <p:txEl>
                                              <p:pRg st="0" end="0"/>
                                            </p:txEl>
                                          </p:spTgt>
                                        </p:tgtEl>
                                        <p:attrNameLst>
                                          <p:attrName>ppt_h</p:attrName>
                                        </p:attrNameLst>
                                      </p:cBhvr>
                                      <p:tavLst>
                                        <p:tav tm="0">
                                          <p:val>
                                            <p:strVal val="#ppt_h"/>
                                          </p:val>
                                        </p:tav>
                                        <p:tav tm="100000">
                                          <p:val>
                                            <p:strVal val="#ppt_h"/>
                                          </p:val>
                                        </p:tav>
                                      </p:tavLst>
                                    </p:anim>
                                    <p:anim calcmode="lin" valueType="num">
                                      <p:cBhvr>
                                        <p:cTn id="9" dur="500" fill="hold"/>
                                        <p:tgtEl>
                                          <p:spTgt spid="3">
                                            <p:txEl>
                                              <p:pRg st="0" end="0"/>
                                            </p:txEl>
                                          </p:spTgt>
                                        </p:tgtEl>
                                        <p:attrNameLst>
                                          <p:attrName>ppt_x</p:attrName>
                                        </p:attrNameLst>
                                      </p:cBhvr>
                                      <p:tavLst>
                                        <p:tav tm="0">
                                          <p:val>
                                            <p:strVal val="#ppt_x-.2"/>
                                          </p:val>
                                        </p:tav>
                                        <p:tav tm="100000">
                                          <p:val>
                                            <p:strVal val="#ppt_x"/>
                                          </p:val>
                                        </p:tav>
                                      </p:tavLst>
                                    </p:anim>
                                    <p:anim calcmode="lin" valueType="num">
                                      <p:cBhvr>
                                        <p:cTn id="10" dur="500" fill="hold"/>
                                        <p:tgtEl>
                                          <p:spTgt spid="3">
                                            <p:txEl>
                                              <p:pRg st="0" end="0"/>
                                            </p:txEl>
                                          </p:spTgt>
                                        </p:tgtEl>
                                        <p:attrNameLst>
                                          <p:attrName>ppt_y</p:attrName>
                                        </p:attrNameLst>
                                      </p:cBhvr>
                                      <p:tavLst>
                                        <p:tav tm="0">
                                          <p:val>
                                            <p:strVal val="#ppt_y"/>
                                          </p:val>
                                        </p:tav>
                                        <p:tav tm="100000">
                                          <p:val>
                                            <p:strVal val="#ppt_y"/>
                                          </p:val>
                                        </p:tav>
                                      </p:tavLst>
                                    </p:anim>
                                    <p:animEffect transition="in" filter="fade">
                                      <p:cBhvr>
                                        <p:cTn id="11" dur="500"/>
                                        <p:tgtEl>
                                          <p:spTgt spid="3">
                                            <p:txEl>
                                              <p:pRg st="0" end="0"/>
                                            </p:txEl>
                                          </p:spTgt>
                                        </p:tgtEl>
                                      </p:cBhvr>
                                    </p:animEffect>
                                  </p:childTnLst>
                                </p:cTn>
                              </p:par>
                              <p:par>
                                <p:cTn id="12" presetID="54" presetClass="entr" presetSubtype="0" accel="100000" fill="hold" nodeType="with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 calcmode="lin" valueType="num">
                                      <p:cBhvr>
                                        <p:cTn id="14" dur="500" fill="hold"/>
                                        <p:tgtEl>
                                          <p:spTgt spid="3">
                                            <p:txEl>
                                              <p:pRg st="1" end="1"/>
                                            </p:txEl>
                                          </p:spTgt>
                                        </p:tgtEl>
                                        <p:attrNameLst>
                                          <p:attrName>ppt_w</p:attrName>
                                        </p:attrNameLst>
                                      </p:cBhvr>
                                      <p:tavLst>
                                        <p:tav tm="0">
                                          <p:val>
                                            <p:strVal val="#ppt_w*0.05"/>
                                          </p:val>
                                        </p:tav>
                                        <p:tav tm="100000">
                                          <p:val>
                                            <p:strVal val="#ppt_w"/>
                                          </p:val>
                                        </p:tav>
                                      </p:tavLst>
                                    </p:anim>
                                    <p:anim calcmode="lin" valueType="num">
                                      <p:cBhvr>
                                        <p:cTn id="15" dur="500" fill="hold"/>
                                        <p:tgtEl>
                                          <p:spTgt spid="3">
                                            <p:txEl>
                                              <p:pRg st="1" end="1"/>
                                            </p:txEl>
                                          </p:spTgt>
                                        </p:tgtEl>
                                        <p:attrNameLst>
                                          <p:attrName>ppt_h</p:attrName>
                                        </p:attrNameLst>
                                      </p:cBhvr>
                                      <p:tavLst>
                                        <p:tav tm="0">
                                          <p:val>
                                            <p:strVal val="#ppt_h"/>
                                          </p:val>
                                        </p:tav>
                                        <p:tav tm="100000">
                                          <p:val>
                                            <p:strVal val="#ppt_h"/>
                                          </p:val>
                                        </p:tav>
                                      </p:tavLst>
                                    </p:anim>
                                    <p:anim calcmode="lin" valueType="num">
                                      <p:cBhvr>
                                        <p:cTn id="16" dur="500" fill="hold"/>
                                        <p:tgtEl>
                                          <p:spTgt spid="3">
                                            <p:txEl>
                                              <p:pRg st="1" end="1"/>
                                            </p:txEl>
                                          </p:spTgt>
                                        </p:tgtEl>
                                        <p:attrNameLst>
                                          <p:attrName>ppt_x</p:attrName>
                                        </p:attrNameLst>
                                      </p:cBhvr>
                                      <p:tavLst>
                                        <p:tav tm="0">
                                          <p:val>
                                            <p:strVal val="#ppt_x-.2"/>
                                          </p:val>
                                        </p:tav>
                                        <p:tav tm="100000">
                                          <p:val>
                                            <p:strVal val="#ppt_x"/>
                                          </p:val>
                                        </p:tav>
                                      </p:tavLst>
                                    </p:anim>
                                    <p:anim calcmode="lin" valueType="num">
                                      <p:cBhvr>
                                        <p:cTn id="17" dur="500" fill="hold"/>
                                        <p:tgtEl>
                                          <p:spTgt spid="3">
                                            <p:txEl>
                                              <p:pRg st="1" end="1"/>
                                            </p:txEl>
                                          </p:spTgt>
                                        </p:tgtEl>
                                        <p:attrNameLst>
                                          <p:attrName>ppt_y</p:attrName>
                                        </p:attrNameLst>
                                      </p:cBhvr>
                                      <p:tavLst>
                                        <p:tav tm="0">
                                          <p:val>
                                            <p:strVal val="#ppt_y"/>
                                          </p:val>
                                        </p:tav>
                                        <p:tav tm="100000">
                                          <p:val>
                                            <p:strVal val="#ppt_y"/>
                                          </p:val>
                                        </p:tav>
                                      </p:tavLst>
                                    </p:anim>
                                    <p:animEffect transition="in" filter="fade">
                                      <p:cBhvr>
                                        <p:cTn id="18" dur="500"/>
                                        <p:tgtEl>
                                          <p:spTgt spid="3">
                                            <p:txEl>
                                              <p:pRg st="1" end="1"/>
                                            </p:txEl>
                                          </p:spTgt>
                                        </p:tgtEl>
                                      </p:cBhvr>
                                    </p:animEffect>
                                  </p:childTnLst>
                                </p:cTn>
                              </p:par>
                            </p:childTnLst>
                          </p:cTn>
                        </p:par>
                        <p:par>
                          <p:cTn id="19" fill="hold">
                            <p:stCondLst>
                              <p:cond delay="500"/>
                            </p:stCondLst>
                            <p:childTnLst>
                              <p:par>
                                <p:cTn id="20" presetID="31" presetClass="entr" presetSubtype="0" fill="hold" nodeType="afterEffect">
                                  <p:stCondLst>
                                    <p:cond delay="0"/>
                                  </p:stCondLst>
                                  <p:iterate type="lt">
                                    <p:tmPct val="5000"/>
                                  </p:iterate>
                                  <p:childTnLst>
                                    <p:set>
                                      <p:cBhvr>
                                        <p:cTn id="21" dur="1" fill="hold">
                                          <p:stCondLst>
                                            <p:cond delay="0"/>
                                          </p:stCondLst>
                                        </p:cTn>
                                        <p:tgtEl>
                                          <p:spTgt spid="4099"/>
                                        </p:tgtEl>
                                        <p:attrNameLst>
                                          <p:attrName>style.visibility</p:attrName>
                                        </p:attrNameLst>
                                      </p:cBhvr>
                                      <p:to>
                                        <p:strVal val="visible"/>
                                      </p:to>
                                    </p:set>
                                    <p:anim calcmode="lin" valueType="num">
                                      <p:cBhvr>
                                        <p:cTn id="22" dur="1000" fill="hold"/>
                                        <p:tgtEl>
                                          <p:spTgt spid="4099"/>
                                        </p:tgtEl>
                                        <p:attrNameLst>
                                          <p:attrName>ppt_w</p:attrName>
                                        </p:attrNameLst>
                                      </p:cBhvr>
                                      <p:tavLst>
                                        <p:tav tm="0">
                                          <p:val>
                                            <p:fltVal val="0"/>
                                          </p:val>
                                        </p:tav>
                                        <p:tav tm="100000">
                                          <p:val>
                                            <p:strVal val="#ppt_w"/>
                                          </p:val>
                                        </p:tav>
                                      </p:tavLst>
                                    </p:anim>
                                    <p:anim calcmode="lin" valueType="num">
                                      <p:cBhvr>
                                        <p:cTn id="23" dur="1000" fill="hold"/>
                                        <p:tgtEl>
                                          <p:spTgt spid="4099"/>
                                        </p:tgtEl>
                                        <p:attrNameLst>
                                          <p:attrName>ppt_h</p:attrName>
                                        </p:attrNameLst>
                                      </p:cBhvr>
                                      <p:tavLst>
                                        <p:tav tm="0">
                                          <p:val>
                                            <p:fltVal val="0"/>
                                          </p:val>
                                        </p:tav>
                                        <p:tav tm="100000">
                                          <p:val>
                                            <p:strVal val="#ppt_h"/>
                                          </p:val>
                                        </p:tav>
                                      </p:tavLst>
                                    </p:anim>
                                    <p:anim calcmode="lin" valueType="num">
                                      <p:cBhvr>
                                        <p:cTn id="24" dur="1000" fill="hold"/>
                                        <p:tgtEl>
                                          <p:spTgt spid="4099"/>
                                        </p:tgtEl>
                                        <p:attrNameLst>
                                          <p:attrName>style.rotation</p:attrName>
                                        </p:attrNameLst>
                                      </p:cBhvr>
                                      <p:tavLst>
                                        <p:tav tm="0">
                                          <p:val>
                                            <p:fltVal val="90"/>
                                          </p:val>
                                        </p:tav>
                                        <p:tav tm="100000">
                                          <p:val>
                                            <p:fltVal val="0"/>
                                          </p:val>
                                        </p:tav>
                                      </p:tavLst>
                                    </p:anim>
                                    <p:animEffect transition="in" filter="fade">
                                      <p:cBhvr>
                                        <p:cTn id="25" dur="1000"/>
                                        <p:tgtEl>
                                          <p:spTgt spid="409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362" name="Picture 2" descr="C:\Users\Qwesta\Documents\школа\надя\Небесная сфера — Википедия.files\200px-Celestial_sphere.svg.png">
            <a:hlinkClick r:id="rId2"/>
          </p:cNvPr>
          <p:cNvPicPr>
            <a:picLocks noChangeAspect="1" noChangeArrowheads="1"/>
          </p:cNvPicPr>
          <p:nvPr/>
        </p:nvPicPr>
        <p:blipFill>
          <a:blip r:embed="rId3"/>
          <a:srcRect/>
          <a:stretch>
            <a:fillRect/>
          </a:stretch>
        </p:blipFill>
        <p:spPr bwMode="auto">
          <a:xfrm>
            <a:off x="500034" y="1111551"/>
            <a:ext cx="5072098" cy="5317845"/>
          </a:xfrm>
          <a:prstGeom prst="rect">
            <a:avLst/>
          </a:prstGeom>
          <a:noFill/>
        </p:spPr>
      </p:pic>
      <p:sp>
        <p:nvSpPr>
          <p:cNvPr id="6" name="Прямоугольник 5"/>
          <p:cNvSpPr/>
          <p:nvPr/>
        </p:nvSpPr>
        <p:spPr>
          <a:xfrm>
            <a:off x="1285852" y="642918"/>
            <a:ext cx="7358114" cy="400110"/>
          </a:xfrm>
          <a:prstGeom prst="rect">
            <a:avLst/>
          </a:prstGeom>
        </p:spPr>
        <p:txBody>
          <a:bodyPr wrap="square">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r>
              <a:rPr lang="ru-RU" sz="2000" b="1"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Небесная сфера разделена небесным экватором.</a:t>
            </a:r>
            <a:endParaRPr lang="ru-RU" sz="2000" b="1" cap="all"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endParaRPr>
          </a:p>
        </p:txBody>
      </p:sp>
    </p:spTree>
  </p:cSld>
  <p:clrMapOvr>
    <a:masterClrMapping/>
  </p:clrMapOvr>
  <p:transition>
    <p:wheel spokes="8"/>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1" presetClass="entr" presetSubtype="0" fill="hold" nodeType="afterEffect">
                                  <p:stCondLst>
                                    <p:cond delay="0"/>
                                  </p:stCondLst>
                                  <p:iterate type="lt">
                                    <p:tmPct val="5000"/>
                                  </p:iterate>
                                  <p:childTnLst>
                                    <p:set>
                                      <p:cBhvr>
                                        <p:cTn id="6" dur="1" fill="hold">
                                          <p:stCondLst>
                                            <p:cond delay="0"/>
                                          </p:stCondLst>
                                        </p:cTn>
                                        <p:tgtEl>
                                          <p:spTgt spid="15362"/>
                                        </p:tgtEl>
                                        <p:attrNameLst>
                                          <p:attrName>style.visibility</p:attrName>
                                        </p:attrNameLst>
                                      </p:cBhvr>
                                      <p:to>
                                        <p:strVal val="visible"/>
                                      </p:to>
                                    </p:set>
                                    <p:anim calcmode="lin" valueType="num">
                                      <p:cBhvr>
                                        <p:cTn id="7" dur="1000" fill="hold"/>
                                        <p:tgtEl>
                                          <p:spTgt spid="15362"/>
                                        </p:tgtEl>
                                        <p:attrNameLst>
                                          <p:attrName>ppt_w</p:attrName>
                                        </p:attrNameLst>
                                      </p:cBhvr>
                                      <p:tavLst>
                                        <p:tav tm="0">
                                          <p:val>
                                            <p:fltVal val="0"/>
                                          </p:val>
                                        </p:tav>
                                        <p:tav tm="100000">
                                          <p:val>
                                            <p:strVal val="#ppt_w"/>
                                          </p:val>
                                        </p:tav>
                                      </p:tavLst>
                                    </p:anim>
                                    <p:anim calcmode="lin" valueType="num">
                                      <p:cBhvr>
                                        <p:cTn id="8" dur="1000" fill="hold"/>
                                        <p:tgtEl>
                                          <p:spTgt spid="15362"/>
                                        </p:tgtEl>
                                        <p:attrNameLst>
                                          <p:attrName>ppt_h</p:attrName>
                                        </p:attrNameLst>
                                      </p:cBhvr>
                                      <p:tavLst>
                                        <p:tav tm="0">
                                          <p:val>
                                            <p:fltVal val="0"/>
                                          </p:val>
                                        </p:tav>
                                        <p:tav tm="100000">
                                          <p:val>
                                            <p:strVal val="#ppt_h"/>
                                          </p:val>
                                        </p:tav>
                                      </p:tavLst>
                                    </p:anim>
                                    <p:anim calcmode="lin" valueType="num">
                                      <p:cBhvr>
                                        <p:cTn id="9" dur="1000" fill="hold"/>
                                        <p:tgtEl>
                                          <p:spTgt spid="15362"/>
                                        </p:tgtEl>
                                        <p:attrNameLst>
                                          <p:attrName>style.rotation</p:attrName>
                                        </p:attrNameLst>
                                      </p:cBhvr>
                                      <p:tavLst>
                                        <p:tav tm="0">
                                          <p:val>
                                            <p:fltVal val="90"/>
                                          </p:val>
                                        </p:tav>
                                        <p:tav tm="100000">
                                          <p:val>
                                            <p:fltVal val="0"/>
                                          </p:val>
                                        </p:tav>
                                      </p:tavLst>
                                    </p:anim>
                                    <p:animEffect transition="in" filter="fade">
                                      <p:cBhvr>
                                        <p:cTn id="10" dur="1000"/>
                                        <p:tgtEl>
                                          <p:spTgt spid="15362"/>
                                        </p:tgtEl>
                                      </p:cBhvr>
                                    </p:animEffect>
                                  </p:childTnLst>
                                </p:cTn>
                              </p:par>
                            </p:childTnLst>
                          </p:cTn>
                        </p:par>
                      </p:childTnLst>
                    </p:cTn>
                  </p:par>
                  <p:par>
                    <p:cTn id="11" fill="hold">
                      <p:stCondLst>
                        <p:cond delay="indefinite"/>
                      </p:stCondLst>
                      <p:childTnLst>
                        <p:par>
                          <p:cTn id="12" fill="hold">
                            <p:stCondLst>
                              <p:cond delay="0"/>
                            </p:stCondLst>
                            <p:childTnLst>
                              <p:par>
                                <p:cTn id="13" presetID="11" presetClass="entr" presetSubtype="0" fill="hold" grpId="0" nodeType="clickEffect">
                                  <p:stCondLst>
                                    <p:cond delay="0"/>
                                  </p:stCondLst>
                                  <p:childTnLst>
                                    <p:set>
                                      <p:cBhvr>
                                        <p:cTn id="14" dur="1000">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214290"/>
            <a:ext cx="9144000" cy="838200"/>
          </a:xfrm>
        </p:spPr>
        <p:txBody>
          <a:bodyPr>
            <a:noAutofit/>
          </a:bodyPr>
          <a:lstStyle/>
          <a:p>
            <a:r>
              <a:rPr lang="ru-RU" sz="2400" dirty="0" smtClean="0"/>
              <a:t>центр небесной сферы может быть помещен в место:</a:t>
            </a:r>
            <a:endParaRPr lang="ru-RU" sz="2400" dirty="0"/>
          </a:p>
        </p:txBody>
      </p:sp>
      <p:sp>
        <p:nvSpPr>
          <p:cNvPr id="3" name="Содержимое 2"/>
          <p:cNvSpPr>
            <a:spLocks noGrp="1"/>
          </p:cNvSpPr>
          <p:nvPr>
            <p:ph idx="1"/>
          </p:nvPr>
        </p:nvSpPr>
        <p:spPr>
          <a:xfrm>
            <a:off x="0" y="1285860"/>
            <a:ext cx="9144000" cy="5572140"/>
          </a:xfrm>
        </p:spPr>
        <p:txBody>
          <a:bodyPr/>
          <a:lstStyle/>
          <a:p>
            <a:pPr>
              <a:buFont typeface="Wingdings" pitchFamily="2" charset="2"/>
              <a:buChar char="Ø"/>
            </a:pPr>
            <a:r>
              <a:rPr lang="ru-RU" dirty="0" smtClean="0"/>
              <a:t>где находится наблюдатель (топоцентрическая небесная сфера), </a:t>
            </a:r>
          </a:p>
          <a:p>
            <a:pPr>
              <a:buFont typeface="Wingdings" pitchFamily="2" charset="2"/>
              <a:buChar char="Ø"/>
            </a:pPr>
            <a:r>
              <a:rPr lang="ru-RU" dirty="0" smtClean="0"/>
              <a:t>в центр Земли (геоцентрическая небесная сфера), </a:t>
            </a:r>
          </a:p>
          <a:p>
            <a:pPr>
              <a:buFont typeface="Wingdings" pitchFamily="2" charset="2"/>
              <a:buChar char="Ø"/>
            </a:pPr>
            <a:r>
              <a:rPr lang="ru-RU" dirty="0" smtClean="0"/>
              <a:t>в центр той или иной планеты (планетоцентрическая небесная сфера), </a:t>
            </a:r>
          </a:p>
          <a:p>
            <a:pPr>
              <a:buFont typeface="Wingdings" pitchFamily="2" charset="2"/>
              <a:buChar char="Ø"/>
            </a:pPr>
            <a:r>
              <a:rPr lang="ru-RU" dirty="0" smtClean="0"/>
              <a:t>в центр Солнца (гелиоцентрическая небесная сфера) или в любую др. точку пространства. </a:t>
            </a:r>
          </a:p>
          <a:p>
            <a:pPr>
              <a:buNone/>
            </a:pPr>
            <a:endParaRPr lang="ru-RU" dirty="0"/>
          </a:p>
        </p:txBody>
      </p:sp>
      <p:pic>
        <p:nvPicPr>
          <p:cNvPr id="12289" name="Picture 1" descr="E:\надя\Яндекс_Картинки.files\i(2).jpg"/>
          <p:cNvPicPr>
            <a:picLocks noChangeAspect="1" noChangeArrowheads="1"/>
          </p:cNvPicPr>
          <p:nvPr/>
        </p:nvPicPr>
        <p:blipFill>
          <a:blip r:embed="rId2"/>
          <a:srcRect/>
          <a:stretch>
            <a:fillRect/>
          </a:stretch>
        </p:blipFill>
        <p:spPr bwMode="auto">
          <a:xfrm>
            <a:off x="7643802" y="2786058"/>
            <a:ext cx="1500198" cy="1838080"/>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spTree>
  </p:cSld>
  <p:clrMapOvr>
    <a:masterClrMapping/>
  </p:clrMapOvr>
  <p:transition>
    <p:wheel spokes="8"/>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16" presetClass="entr" presetSubtype="26" fill="hold" nodeType="after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arn(inHorizontal)">
                                      <p:cBhvr>
                                        <p:cTn id="12" dur="500"/>
                                        <p:tgtEl>
                                          <p:spTgt spid="3">
                                            <p:txEl>
                                              <p:pRg st="0" end="0"/>
                                            </p:txEl>
                                          </p:spTgt>
                                        </p:tgtEl>
                                      </p:cBhvr>
                                    </p:animEffect>
                                  </p:childTnLst>
                                </p:cTn>
                              </p:par>
                              <p:par>
                                <p:cTn id="13" presetID="16" presetClass="entr" presetSubtype="26" fill="hold" nodeType="with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Effect transition="in" filter="barn(inHorizontal)">
                                      <p:cBhvr>
                                        <p:cTn id="15" dur="500"/>
                                        <p:tgtEl>
                                          <p:spTgt spid="3">
                                            <p:txEl>
                                              <p:pRg st="1" end="1"/>
                                            </p:txEl>
                                          </p:spTgt>
                                        </p:tgtEl>
                                      </p:cBhvr>
                                    </p:animEffect>
                                  </p:childTnLst>
                                </p:cTn>
                              </p:par>
                              <p:par>
                                <p:cTn id="16" presetID="16" presetClass="entr" presetSubtype="26" fill="hold" nodeType="withEffect">
                                  <p:stCondLst>
                                    <p:cond delay="0"/>
                                  </p:stCondLst>
                                  <p:childTnLst>
                                    <p:set>
                                      <p:cBhvr>
                                        <p:cTn id="17" dur="1" fill="hold">
                                          <p:stCondLst>
                                            <p:cond delay="0"/>
                                          </p:stCondLst>
                                        </p:cTn>
                                        <p:tgtEl>
                                          <p:spTgt spid="3">
                                            <p:txEl>
                                              <p:pRg st="2" end="2"/>
                                            </p:txEl>
                                          </p:spTgt>
                                        </p:tgtEl>
                                        <p:attrNameLst>
                                          <p:attrName>style.visibility</p:attrName>
                                        </p:attrNameLst>
                                      </p:cBhvr>
                                      <p:to>
                                        <p:strVal val="visible"/>
                                      </p:to>
                                    </p:set>
                                    <p:animEffect transition="in" filter="barn(inHorizontal)">
                                      <p:cBhvr>
                                        <p:cTn id="18" dur="500"/>
                                        <p:tgtEl>
                                          <p:spTgt spid="3">
                                            <p:txEl>
                                              <p:pRg st="2" end="2"/>
                                            </p:txEl>
                                          </p:spTgt>
                                        </p:tgtEl>
                                      </p:cBhvr>
                                    </p:animEffect>
                                  </p:childTnLst>
                                </p:cTn>
                              </p:par>
                              <p:par>
                                <p:cTn id="19" presetID="16" presetClass="entr" presetSubtype="26" fill="hold" nodeType="with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barn(inHorizontal)">
                                      <p:cBhvr>
                                        <p:cTn id="21" dur="500"/>
                                        <p:tgtEl>
                                          <p:spTgt spid="3">
                                            <p:txEl>
                                              <p:pRg st="3" end="3"/>
                                            </p:txEl>
                                          </p:spTgt>
                                        </p:tgtEl>
                                      </p:cBhvr>
                                    </p:animEffect>
                                  </p:childTnLst>
                                </p:cTn>
                              </p:par>
                            </p:childTnLst>
                          </p:cTn>
                        </p:par>
                        <p:par>
                          <p:cTn id="22" fill="hold">
                            <p:stCondLst>
                              <p:cond delay="1000"/>
                            </p:stCondLst>
                            <p:childTnLst>
                              <p:par>
                                <p:cTn id="23" presetID="31" presetClass="entr" presetSubtype="0" fill="hold" nodeType="afterEffect">
                                  <p:stCondLst>
                                    <p:cond delay="0"/>
                                  </p:stCondLst>
                                  <p:iterate type="lt">
                                    <p:tmPct val="5000"/>
                                  </p:iterate>
                                  <p:childTnLst>
                                    <p:set>
                                      <p:cBhvr>
                                        <p:cTn id="24" dur="1" fill="hold">
                                          <p:stCondLst>
                                            <p:cond delay="0"/>
                                          </p:stCondLst>
                                        </p:cTn>
                                        <p:tgtEl>
                                          <p:spTgt spid="12289"/>
                                        </p:tgtEl>
                                        <p:attrNameLst>
                                          <p:attrName>style.visibility</p:attrName>
                                        </p:attrNameLst>
                                      </p:cBhvr>
                                      <p:to>
                                        <p:strVal val="visible"/>
                                      </p:to>
                                    </p:set>
                                    <p:anim calcmode="lin" valueType="num">
                                      <p:cBhvr>
                                        <p:cTn id="25" dur="1000" fill="hold"/>
                                        <p:tgtEl>
                                          <p:spTgt spid="12289"/>
                                        </p:tgtEl>
                                        <p:attrNameLst>
                                          <p:attrName>ppt_w</p:attrName>
                                        </p:attrNameLst>
                                      </p:cBhvr>
                                      <p:tavLst>
                                        <p:tav tm="0">
                                          <p:val>
                                            <p:fltVal val="0"/>
                                          </p:val>
                                        </p:tav>
                                        <p:tav tm="100000">
                                          <p:val>
                                            <p:strVal val="#ppt_w"/>
                                          </p:val>
                                        </p:tav>
                                      </p:tavLst>
                                    </p:anim>
                                    <p:anim calcmode="lin" valueType="num">
                                      <p:cBhvr>
                                        <p:cTn id="26" dur="1000" fill="hold"/>
                                        <p:tgtEl>
                                          <p:spTgt spid="12289"/>
                                        </p:tgtEl>
                                        <p:attrNameLst>
                                          <p:attrName>ppt_h</p:attrName>
                                        </p:attrNameLst>
                                      </p:cBhvr>
                                      <p:tavLst>
                                        <p:tav tm="0">
                                          <p:val>
                                            <p:fltVal val="0"/>
                                          </p:val>
                                        </p:tav>
                                        <p:tav tm="100000">
                                          <p:val>
                                            <p:strVal val="#ppt_h"/>
                                          </p:val>
                                        </p:tav>
                                      </p:tavLst>
                                    </p:anim>
                                    <p:anim calcmode="lin" valueType="num">
                                      <p:cBhvr>
                                        <p:cTn id="27" dur="1000" fill="hold"/>
                                        <p:tgtEl>
                                          <p:spTgt spid="12289"/>
                                        </p:tgtEl>
                                        <p:attrNameLst>
                                          <p:attrName>style.rotation</p:attrName>
                                        </p:attrNameLst>
                                      </p:cBhvr>
                                      <p:tavLst>
                                        <p:tav tm="0">
                                          <p:val>
                                            <p:fltVal val="90"/>
                                          </p:val>
                                        </p:tav>
                                        <p:tav tm="100000">
                                          <p:val>
                                            <p:fltVal val="0"/>
                                          </p:val>
                                        </p:tav>
                                      </p:tavLst>
                                    </p:anim>
                                    <p:animEffect transition="in" filter="fade">
                                      <p:cBhvr>
                                        <p:cTn id="28" dur="1000"/>
                                        <p:tgtEl>
                                          <p:spTgt spid="1228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3786182" y="285728"/>
            <a:ext cx="5357818" cy="6572272"/>
          </a:xfrm>
        </p:spPr>
        <p:txBody>
          <a:bodyPr>
            <a:normAutofit fontScale="92500"/>
          </a:bodyPr>
          <a:lstStyle/>
          <a:p>
            <a:pPr algn="ctr">
              <a:buNone/>
            </a:pPr>
            <a:r>
              <a:rPr lang="ru-RU" dirty="0" smtClean="0">
                <a:solidFill>
                  <a:schemeClr val="tx1"/>
                </a:solidFill>
              </a:rPr>
              <a:t>Каждому светилу на небесной сфере соответствует точка, в которой её пересекает прямая, соединяющая центр небесной сферы со светилом (с его центром). При изучении взаимного расположения и видимых движений светил на небесной сфере выбирают ту или иную систему координат, определяемую основными точками и линиями. </a:t>
            </a:r>
            <a:endParaRPr lang="ru-RU" dirty="0">
              <a:solidFill>
                <a:schemeClr val="tx1"/>
              </a:solidFill>
            </a:endParaRPr>
          </a:p>
        </p:txBody>
      </p:sp>
      <p:pic>
        <p:nvPicPr>
          <p:cNvPr id="1027" name="Picture 3" descr="E:\i3646.jpg"/>
          <p:cNvPicPr>
            <a:picLocks noChangeAspect="1" noChangeArrowheads="1"/>
          </p:cNvPicPr>
          <p:nvPr/>
        </p:nvPicPr>
        <p:blipFill>
          <a:blip r:embed="rId2"/>
          <a:srcRect/>
          <a:stretch>
            <a:fillRect/>
          </a:stretch>
        </p:blipFill>
        <p:spPr bwMode="auto">
          <a:xfrm>
            <a:off x="142843" y="1071546"/>
            <a:ext cx="3844565" cy="3571900"/>
          </a:xfrm>
          <a:prstGeom prst="rect">
            <a:avLst/>
          </a:prstGeom>
          <a:noFill/>
        </p:spPr>
      </p:pic>
    </p:spTree>
  </p:cSld>
  <p:clrMapOvr>
    <a:masterClrMapping/>
  </p:clrMapOvr>
  <p:transition>
    <p:wheel spokes="8"/>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0" presetClass="entr" presetSubtype="0" fill="hold" nodeType="withEffect">
                                  <p:stCondLst>
                                    <p:cond delay="0"/>
                                  </p:stCondLst>
                                  <p:childTnLst>
                                    <p:set>
                                      <p:cBhvr>
                                        <p:cTn id="6" dur="1" fill="hold">
                                          <p:stCondLst>
                                            <p:cond delay="0"/>
                                          </p:stCondLst>
                                        </p:cTn>
                                        <p:tgtEl>
                                          <p:spTgt spid="1027"/>
                                        </p:tgtEl>
                                        <p:attrNameLst>
                                          <p:attrName>style.visibility</p:attrName>
                                        </p:attrNameLst>
                                      </p:cBhvr>
                                      <p:to>
                                        <p:strVal val="visible"/>
                                      </p:to>
                                    </p:set>
                                    <p:animEffect transition="in" filter="wedge">
                                      <p:cBhvr>
                                        <p:cTn id="7" dur="2000"/>
                                        <p:tgtEl>
                                          <p:spTgt spid="1027"/>
                                        </p:tgtEl>
                                      </p:cBhvr>
                                    </p:animEffect>
                                  </p:childTnLst>
                                </p:cTn>
                              </p:par>
                              <p:par>
                                <p:cTn id="8" presetID="8" presetClass="entr" presetSubtype="16" fill="hold" nodeType="withEffect">
                                  <p:stCondLst>
                                    <p:cond delay="0"/>
                                  </p:stCondLst>
                                  <p:childTnLst>
                                    <p:set>
                                      <p:cBhvr>
                                        <p:cTn id="9" dur="1" fill="hold">
                                          <p:stCondLst>
                                            <p:cond delay="0"/>
                                          </p:stCondLst>
                                        </p:cTn>
                                        <p:tgtEl>
                                          <p:spTgt spid="3">
                                            <p:txEl>
                                              <p:pRg st="0" end="0"/>
                                            </p:txEl>
                                          </p:spTgt>
                                        </p:tgtEl>
                                        <p:attrNameLst>
                                          <p:attrName>style.visibility</p:attrName>
                                        </p:attrNameLst>
                                      </p:cBhvr>
                                      <p:to>
                                        <p:strVal val="visible"/>
                                      </p:to>
                                    </p:set>
                                    <p:animEffect transition="in" filter="diamond(in)">
                                      <p:cBhvr>
                                        <p:cTn id="10" dur="2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2143108" y="1285860"/>
            <a:ext cx="7000892" cy="5572140"/>
          </a:xfrm>
        </p:spPr>
        <p:txBody>
          <a:bodyPr>
            <a:normAutofit fontScale="85000" lnSpcReduction="20000"/>
          </a:bodyPr>
          <a:lstStyle/>
          <a:p>
            <a:pPr algn="ctr">
              <a:buNone/>
            </a:pPr>
            <a:r>
              <a:rPr lang="ru-RU" dirty="0" smtClean="0"/>
              <a:t>Представление о Небесной сфере возникло в глубокой древности; в основу его легло зрительное впечатление о существовании куполообразного небесного свода. Это впечатление связано с тем, что в результате огромной удалённости небесных светил человеческий глаз не в состоянии оценить различия в расстояниях до них, и они представляются одинаково удалёнными. У древних народов это ассоциировалось с наличием реальной сферы, ограничивающей весь мир и несущей на своей поверхности многочисленные звёзды. Таким образом, в их представлении небесная сфера была важнейшим элементом Вселенной. </a:t>
            </a:r>
          </a:p>
          <a:p>
            <a:pPr>
              <a:buNone/>
            </a:pPr>
            <a:endParaRPr lang="ru-RU" dirty="0"/>
          </a:p>
        </p:txBody>
      </p:sp>
      <p:sp>
        <p:nvSpPr>
          <p:cNvPr id="17410" name="WordArt 2"/>
          <p:cNvSpPr>
            <a:spLocks noGrp="1" noChangeArrowheads="1" noChangeShapeType="1" noTextEdit="1"/>
          </p:cNvSpPr>
          <p:nvPr>
            <p:ph type="title"/>
          </p:nvPr>
        </p:nvSpPr>
        <p:spPr bwMode="auto">
          <a:xfrm>
            <a:off x="285750" y="214313"/>
            <a:ext cx="8686800" cy="838200"/>
          </a:xfrm>
          <a:prstGeom prst="rect">
            <a:avLst/>
          </a:prstGeom>
        </p:spPr>
        <p:txBody>
          <a:bodyPr wrap="none" fromWordArt="1">
            <a:prstTxWarp prst="textPlain">
              <a:avLst>
                <a:gd name="adj" fmla="val 50000"/>
              </a:avLst>
            </a:prstTxWarp>
          </a:bodyPr>
          <a:lstStyle/>
          <a:p>
            <a:pPr algn="ctr" rtl="0"/>
            <a:r>
              <a:rPr lang="ru-RU" sz="3600" kern="10" spc="0" dirty="0" smtClean="0">
                <a:ln w="9525">
                  <a:noFill/>
                  <a:round/>
                  <a:headEnd/>
                  <a:tailEnd/>
                </a:ln>
                <a:solidFill>
                  <a:srgbClr val="7030A0"/>
                </a:solidFill>
                <a:effectLst>
                  <a:outerShdw dist="45791" dir="2021404" algn="ctr" rotWithShape="0">
                    <a:srgbClr val="B2B2B2">
                      <a:alpha val="80000"/>
                    </a:srgbClr>
                  </a:outerShdw>
                </a:effectLst>
                <a:latin typeface="Times New Roman"/>
                <a:cs typeface="Times New Roman"/>
              </a:rPr>
              <a:t>История</a:t>
            </a:r>
            <a:endParaRPr lang="ru-RU" sz="3600" kern="10" spc="0" dirty="0">
              <a:ln w="9525">
                <a:noFill/>
                <a:round/>
                <a:headEnd/>
                <a:tailEnd/>
              </a:ln>
              <a:solidFill>
                <a:srgbClr val="7030A0"/>
              </a:solidFill>
              <a:effectLst>
                <a:outerShdw dist="45791" dir="2021404" algn="ctr" rotWithShape="0">
                  <a:srgbClr val="B2B2B2">
                    <a:alpha val="80000"/>
                  </a:srgbClr>
                </a:outerShdw>
              </a:effectLst>
              <a:latin typeface="Times New Roman"/>
              <a:cs typeface="Times New Roman"/>
            </a:endParaRPr>
          </a:p>
        </p:txBody>
      </p:sp>
      <p:pic>
        <p:nvPicPr>
          <p:cNvPr id="2050" name="Picture 2" descr="E:\н.с обман зрения.jpg"/>
          <p:cNvPicPr>
            <a:picLocks noChangeAspect="1" noChangeArrowheads="1"/>
          </p:cNvPicPr>
          <p:nvPr/>
        </p:nvPicPr>
        <p:blipFill>
          <a:blip r:embed="rId2"/>
          <a:srcRect/>
          <a:stretch>
            <a:fillRect/>
          </a:stretch>
        </p:blipFill>
        <p:spPr bwMode="auto">
          <a:xfrm>
            <a:off x="-7190" y="2500306"/>
            <a:ext cx="2793240" cy="2643206"/>
          </a:xfrm>
          <a:prstGeom prst="rect">
            <a:avLst/>
          </a:prstGeom>
          <a:ln>
            <a:noFill/>
          </a:ln>
          <a:effectLst>
            <a:reflection blurRad="12700" stA="30000" endPos="30000" dist="5000" dir="5400000" sy="-100000" algn="bl" rotWithShape="0"/>
          </a:effectLst>
          <a:scene3d>
            <a:camera prst="perspectiveContrastingLeftFacing">
              <a:rot lat="300000" lon="19800000" rev="0"/>
            </a:camera>
            <a:lightRig rig="threePt" dir="t">
              <a:rot lat="0" lon="0" rev="2700000"/>
            </a:lightRig>
          </a:scene3d>
          <a:sp3d>
            <a:bevelT w="63500" h="50800"/>
          </a:sp3d>
        </p:spPr>
      </p:pic>
    </p:spTree>
  </p:cSld>
  <p:clrMapOvr>
    <a:masterClrMapping/>
  </p:clrMapOvr>
  <p:transition>
    <p:wheel spokes="8"/>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withEffect">
                                  <p:stCondLst>
                                    <p:cond delay="0"/>
                                  </p:stCondLst>
                                  <p:childTnLst>
                                    <p:set>
                                      <p:cBhvr>
                                        <p:cTn id="6" dur="1" fill="hold">
                                          <p:stCondLst>
                                            <p:cond delay="0"/>
                                          </p:stCondLst>
                                        </p:cTn>
                                        <p:tgtEl>
                                          <p:spTgt spid="17410"/>
                                        </p:tgtEl>
                                        <p:attrNameLst>
                                          <p:attrName>style.visibility</p:attrName>
                                        </p:attrNameLst>
                                      </p:cBhvr>
                                      <p:to>
                                        <p:strVal val="visible"/>
                                      </p:to>
                                    </p:set>
                                    <p:anim calcmode="lin" valueType="num">
                                      <p:cBhvr additive="base">
                                        <p:cTn id="7" dur="500" fill="hold"/>
                                        <p:tgtEl>
                                          <p:spTgt spid="17410"/>
                                        </p:tgtEl>
                                        <p:attrNameLst>
                                          <p:attrName>ppt_x</p:attrName>
                                        </p:attrNameLst>
                                      </p:cBhvr>
                                      <p:tavLst>
                                        <p:tav tm="0">
                                          <p:val>
                                            <p:strVal val="#ppt_x"/>
                                          </p:val>
                                        </p:tav>
                                        <p:tav tm="100000">
                                          <p:val>
                                            <p:strVal val="#ppt_x"/>
                                          </p:val>
                                        </p:tav>
                                      </p:tavLst>
                                    </p:anim>
                                    <p:anim calcmode="lin" valueType="num">
                                      <p:cBhvr additive="base">
                                        <p:cTn id="8" dur="500" fill="hold"/>
                                        <p:tgtEl>
                                          <p:spTgt spid="17410"/>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8" presetClass="entr" presetSubtype="16" fill="hold" nodeType="after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diamond(in)">
                                      <p:cBhvr>
                                        <p:cTn id="12" dur="2000"/>
                                        <p:tgtEl>
                                          <p:spTgt spid="3">
                                            <p:txEl>
                                              <p:pRg st="0" end="0"/>
                                            </p:txEl>
                                          </p:spTgt>
                                        </p:tgtEl>
                                      </p:cBhvr>
                                    </p:animEffect>
                                  </p:childTnLst>
                                </p:cTn>
                              </p:par>
                              <p:par>
                                <p:cTn id="13" presetID="31" presetClass="entr" presetSubtype="0" fill="hold" nodeType="withEffect">
                                  <p:stCondLst>
                                    <p:cond delay="0"/>
                                  </p:stCondLst>
                                  <p:iterate type="lt">
                                    <p:tmPct val="5000"/>
                                  </p:iterate>
                                  <p:childTnLst>
                                    <p:set>
                                      <p:cBhvr>
                                        <p:cTn id="14" dur="1" fill="hold">
                                          <p:stCondLst>
                                            <p:cond delay="0"/>
                                          </p:stCondLst>
                                        </p:cTn>
                                        <p:tgtEl>
                                          <p:spTgt spid="2050"/>
                                        </p:tgtEl>
                                        <p:attrNameLst>
                                          <p:attrName>style.visibility</p:attrName>
                                        </p:attrNameLst>
                                      </p:cBhvr>
                                      <p:to>
                                        <p:strVal val="visible"/>
                                      </p:to>
                                    </p:set>
                                    <p:anim calcmode="lin" valueType="num">
                                      <p:cBhvr>
                                        <p:cTn id="15" dur="1000" fill="hold"/>
                                        <p:tgtEl>
                                          <p:spTgt spid="2050"/>
                                        </p:tgtEl>
                                        <p:attrNameLst>
                                          <p:attrName>ppt_w</p:attrName>
                                        </p:attrNameLst>
                                      </p:cBhvr>
                                      <p:tavLst>
                                        <p:tav tm="0">
                                          <p:val>
                                            <p:fltVal val="0"/>
                                          </p:val>
                                        </p:tav>
                                        <p:tav tm="100000">
                                          <p:val>
                                            <p:strVal val="#ppt_w"/>
                                          </p:val>
                                        </p:tav>
                                      </p:tavLst>
                                    </p:anim>
                                    <p:anim calcmode="lin" valueType="num">
                                      <p:cBhvr>
                                        <p:cTn id="16" dur="1000" fill="hold"/>
                                        <p:tgtEl>
                                          <p:spTgt spid="2050"/>
                                        </p:tgtEl>
                                        <p:attrNameLst>
                                          <p:attrName>ppt_h</p:attrName>
                                        </p:attrNameLst>
                                      </p:cBhvr>
                                      <p:tavLst>
                                        <p:tav tm="0">
                                          <p:val>
                                            <p:fltVal val="0"/>
                                          </p:val>
                                        </p:tav>
                                        <p:tav tm="100000">
                                          <p:val>
                                            <p:strVal val="#ppt_h"/>
                                          </p:val>
                                        </p:tav>
                                      </p:tavLst>
                                    </p:anim>
                                    <p:anim calcmode="lin" valueType="num">
                                      <p:cBhvr>
                                        <p:cTn id="17" dur="1000" fill="hold"/>
                                        <p:tgtEl>
                                          <p:spTgt spid="2050"/>
                                        </p:tgtEl>
                                        <p:attrNameLst>
                                          <p:attrName>style.rotation</p:attrName>
                                        </p:attrNameLst>
                                      </p:cBhvr>
                                      <p:tavLst>
                                        <p:tav tm="0">
                                          <p:val>
                                            <p:fltVal val="90"/>
                                          </p:val>
                                        </p:tav>
                                        <p:tav tm="100000">
                                          <p:val>
                                            <p:fltVal val="0"/>
                                          </p:val>
                                        </p:tav>
                                      </p:tavLst>
                                    </p:anim>
                                    <p:animEffect transition="in" filter="fade">
                                      <p:cBhvr>
                                        <p:cTn id="18" dur="1000"/>
                                        <p:tgtEl>
                                          <p:spTgt spid="205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10"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85720" y="214290"/>
            <a:ext cx="8686800" cy="838200"/>
          </a:xfrm>
        </p:spPr>
        <p:txBody>
          <a:bodyPr/>
          <a:lstStyle/>
          <a:p>
            <a:r>
              <a:rPr lang="ru-RU" dirty="0" smtClean="0"/>
              <a:t>Старинная карта </a:t>
            </a:r>
            <a:r>
              <a:rPr lang="ru-RU" b="1" dirty="0" smtClean="0"/>
              <a:t>небесных</a:t>
            </a:r>
            <a:r>
              <a:rPr lang="ru-RU" dirty="0" smtClean="0"/>
              <a:t> </a:t>
            </a:r>
            <a:r>
              <a:rPr lang="ru-RU" b="1" dirty="0" smtClean="0"/>
              <a:t>сфер</a:t>
            </a:r>
            <a:endParaRPr lang="ru-RU" dirty="0"/>
          </a:p>
        </p:txBody>
      </p:sp>
      <p:pic>
        <p:nvPicPr>
          <p:cNvPr id="31746" name="Picture 2" descr="Картинка 9 из 155">
            <a:hlinkClick r:id="rId2"/>
          </p:cNvPr>
          <p:cNvPicPr>
            <a:picLocks noChangeAspect="1" noChangeArrowheads="1"/>
          </p:cNvPicPr>
          <p:nvPr/>
        </p:nvPicPr>
        <p:blipFill>
          <a:blip r:embed="rId3"/>
          <a:srcRect/>
          <a:stretch>
            <a:fillRect/>
          </a:stretch>
        </p:blipFill>
        <p:spPr bwMode="auto">
          <a:xfrm>
            <a:off x="1214414" y="1122136"/>
            <a:ext cx="6572296" cy="5641454"/>
          </a:xfrm>
          <a:prstGeom prst="rect">
            <a:avLst/>
          </a:prstGeom>
          <a:noFill/>
        </p:spPr>
      </p:pic>
    </p:spTree>
  </p:cSld>
  <p:clrMapOvr>
    <a:masterClrMapping/>
  </p:clrMapOvr>
  <p:transition>
    <p:wheel spokes="8"/>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2000"/>
                                        <p:tgtEl>
                                          <p:spTgt spid="2"/>
                                        </p:tgtEl>
                                      </p:cBhvr>
                                    </p:animEffect>
                                  </p:childTnLst>
                                </p:cTn>
                              </p:par>
                            </p:childTnLst>
                          </p:cTn>
                        </p:par>
                        <p:par>
                          <p:cTn id="8" fill="hold">
                            <p:stCondLst>
                              <p:cond delay="2000"/>
                            </p:stCondLst>
                            <p:childTnLst>
                              <p:par>
                                <p:cTn id="9" presetID="31" presetClass="entr" presetSubtype="0" fill="hold" nodeType="afterEffect">
                                  <p:stCondLst>
                                    <p:cond delay="0"/>
                                  </p:stCondLst>
                                  <p:iterate type="lt">
                                    <p:tmPct val="5000"/>
                                  </p:iterate>
                                  <p:childTnLst>
                                    <p:set>
                                      <p:cBhvr>
                                        <p:cTn id="10" dur="1" fill="hold">
                                          <p:stCondLst>
                                            <p:cond delay="0"/>
                                          </p:stCondLst>
                                        </p:cTn>
                                        <p:tgtEl>
                                          <p:spTgt spid="31746"/>
                                        </p:tgtEl>
                                        <p:attrNameLst>
                                          <p:attrName>style.visibility</p:attrName>
                                        </p:attrNameLst>
                                      </p:cBhvr>
                                      <p:to>
                                        <p:strVal val="visible"/>
                                      </p:to>
                                    </p:set>
                                    <p:anim calcmode="lin" valueType="num">
                                      <p:cBhvr>
                                        <p:cTn id="11" dur="1000" fill="hold"/>
                                        <p:tgtEl>
                                          <p:spTgt spid="31746"/>
                                        </p:tgtEl>
                                        <p:attrNameLst>
                                          <p:attrName>ppt_w</p:attrName>
                                        </p:attrNameLst>
                                      </p:cBhvr>
                                      <p:tavLst>
                                        <p:tav tm="0">
                                          <p:val>
                                            <p:fltVal val="0"/>
                                          </p:val>
                                        </p:tav>
                                        <p:tav tm="100000">
                                          <p:val>
                                            <p:strVal val="#ppt_w"/>
                                          </p:val>
                                        </p:tav>
                                      </p:tavLst>
                                    </p:anim>
                                    <p:anim calcmode="lin" valueType="num">
                                      <p:cBhvr>
                                        <p:cTn id="12" dur="1000" fill="hold"/>
                                        <p:tgtEl>
                                          <p:spTgt spid="31746"/>
                                        </p:tgtEl>
                                        <p:attrNameLst>
                                          <p:attrName>ppt_h</p:attrName>
                                        </p:attrNameLst>
                                      </p:cBhvr>
                                      <p:tavLst>
                                        <p:tav tm="0">
                                          <p:val>
                                            <p:fltVal val="0"/>
                                          </p:val>
                                        </p:tav>
                                        <p:tav tm="100000">
                                          <p:val>
                                            <p:strVal val="#ppt_h"/>
                                          </p:val>
                                        </p:tav>
                                      </p:tavLst>
                                    </p:anim>
                                    <p:anim calcmode="lin" valueType="num">
                                      <p:cBhvr>
                                        <p:cTn id="13" dur="1000" fill="hold"/>
                                        <p:tgtEl>
                                          <p:spTgt spid="31746"/>
                                        </p:tgtEl>
                                        <p:attrNameLst>
                                          <p:attrName>style.rotation</p:attrName>
                                        </p:attrNameLst>
                                      </p:cBhvr>
                                      <p:tavLst>
                                        <p:tav tm="0">
                                          <p:val>
                                            <p:fltVal val="90"/>
                                          </p:val>
                                        </p:tav>
                                        <p:tav tm="100000">
                                          <p:val>
                                            <p:fltVal val="0"/>
                                          </p:val>
                                        </p:tav>
                                      </p:tavLst>
                                    </p:anim>
                                    <p:animEffect transition="in" filter="fade">
                                      <p:cBhvr>
                                        <p:cTn id="14" dur="1000"/>
                                        <p:tgtEl>
                                          <p:spTgt spid="3174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Прямоугольник 6"/>
          <p:cNvSpPr/>
          <p:nvPr/>
        </p:nvSpPr>
        <p:spPr>
          <a:xfrm>
            <a:off x="928662" y="214290"/>
            <a:ext cx="6858048" cy="646331"/>
          </a:xfrm>
          <a:prstGeom prst="rect">
            <a:avLst/>
          </a:prstGeom>
        </p:spPr>
        <p:txBody>
          <a:bodyPr wrap="square">
            <a:spAutoFit/>
          </a:bodyPr>
          <a:lstStyle/>
          <a:p>
            <a:pPr algn="ctr"/>
            <a:r>
              <a:rPr lang="ru-RU" sz="3600" b="1" dirty="0" smtClean="0"/>
              <a:t>Представление небесной </a:t>
            </a:r>
            <a:r>
              <a:rPr lang="ru-RU" sz="3600" b="1" dirty="0" smtClean="0"/>
              <a:t>сферы</a:t>
            </a:r>
            <a:endParaRPr lang="ru-RU" sz="3600" dirty="0"/>
          </a:p>
        </p:txBody>
      </p:sp>
      <p:sp>
        <p:nvSpPr>
          <p:cNvPr id="8" name="Прямоугольник 7"/>
          <p:cNvSpPr/>
          <p:nvPr/>
        </p:nvSpPr>
        <p:spPr>
          <a:xfrm>
            <a:off x="0" y="1071547"/>
            <a:ext cx="9001156" cy="1754326"/>
          </a:xfrm>
          <a:prstGeom prst="rect">
            <a:avLst/>
          </a:prstGeom>
        </p:spPr>
        <p:txBody>
          <a:bodyPr wrap="square">
            <a:spAutoFit/>
          </a:bodyPr>
          <a:lstStyle/>
          <a:p>
            <a:r>
              <a:rPr lang="ru-RU" dirty="0" smtClean="0"/>
              <a:t>Небесную сферу можно изобразить на плоскости таким же образом, как сферическую Землю изображают на картах. В обоих случаях необходимо выбрать систему геометрической проекции. Первой попыткой представить участки небесной сферы на плоскости были наскальные рисунки звездных конфигураций в пещерах древних людей. В наши дни существуют различные звездные карты, изданные в виде рисованных или фотографических звездных атласов, покрывающих все небо. </a:t>
            </a:r>
            <a:endParaRPr lang="ru-RU" dirty="0"/>
          </a:p>
        </p:txBody>
      </p:sp>
      <p:sp>
        <p:nvSpPr>
          <p:cNvPr id="9" name="Прямоугольник 8"/>
          <p:cNvSpPr/>
          <p:nvPr/>
        </p:nvSpPr>
        <p:spPr>
          <a:xfrm>
            <a:off x="3357554" y="2714621"/>
            <a:ext cx="5786446" cy="3754874"/>
          </a:xfrm>
          <a:prstGeom prst="rect">
            <a:avLst/>
          </a:prstGeom>
        </p:spPr>
        <p:txBody>
          <a:bodyPr wrap="square">
            <a:spAutoFit/>
          </a:bodyPr>
          <a:lstStyle/>
          <a:p>
            <a:r>
              <a:rPr lang="ru-RU" sz="1700" dirty="0" smtClean="0"/>
              <a:t>Древние китайские и греческие астрономы представляли небесную сферу в виде модели, известной как «армиллярная сфера». Она состоит из металлических кругов или колец, соединенных вместе так, чтобы показать важнейшие круги небесной сферы. Сейчас нередко используют звездные глобусы, на которых отмечены положения звезд и основных кругов небесной сферы. У армиллярных сфер и глобусов есть общий недостаток: положение звезд и разметка кругов нанесены на их внешней, выпуклой стороне, которую мы рассматриваем снаружи, тогда как на небо мы смотрим «изнутри», и звезды нам кажутся размещенными на вогнутой стороне небесной сферы. Это иногда приводит к путанице направлений движения звезд и фигур созвездий. </a:t>
            </a:r>
          </a:p>
        </p:txBody>
      </p:sp>
      <p:pic>
        <p:nvPicPr>
          <p:cNvPr id="3075" name="Picture 3" descr="E:\надя\Яндекс_Картинки небесная сфера.files\i(15).jpg"/>
          <p:cNvPicPr>
            <a:picLocks noChangeAspect="1" noChangeArrowheads="1"/>
          </p:cNvPicPr>
          <p:nvPr/>
        </p:nvPicPr>
        <p:blipFill>
          <a:blip r:embed="rId2"/>
          <a:srcRect/>
          <a:stretch>
            <a:fillRect/>
          </a:stretch>
        </p:blipFill>
        <p:spPr bwMode="auto">
          <a:xfrm>
            <a:off x="142843" y="3071810"/>
            <a:ext cx="3139949" cy="3214711"/>
          </a:xfrm>
          <a:prstGeom prst="rect">
            <a:avLst/>
          </a:prstGeom>
          <a:noFill/>
        </p:spPr>
      </p:pic>
    </p:spTree>
  </p:cSld>
  <p:clrMapOvr>
    <a:masterClrMapping/>
  </p:clrMapOvr>
  <p:transition>
    <p:wheel spokes="8"/>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9" presetClass="entr" presetSubtype="0" decel="100000" fill="hold" nodeType="with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 calcmode="lin" valueType="num">
                                      <p:cBhvr>
                                        <p:cTn id="7" dur="500" fill="hold"/>
                                        <p:tgtEl>
                                          <p:spTgt spid="7">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7">
                                            <p:txEl>
                                              <p:pRg st="0" end="0"/>
                                            </p:txEl>
                                          </p:spTgt>
                                        </p:tgtEl>
                                        <p:attrNameLst>
                                          <p:attrName>ppt_h</p:attrName>
                                        </p:attrNameLst>
                                      </p:cBhvr>
                                      <p:tavLst>
                                        <p:tav tm="0">
                                          <p:val>
                                            <p:fltVal val="0"/>
                                          </p:val>
                                        </p:tav>
                                        <p:tav tm="100000">
                                          <p:val>
                                            <p:strVal val="#ppt_h"/>
                                          </p:val>
                                        </p:tav>
                                      </p:tavLst>
                                    </p:anim>
                                    <p:anim calcmode="lin" valueType="num">
                                      <p:cBhvr>
                                        <p:cTn id="9" dur="500" fill="hold"/>
                                        <p:tgtEl>
                                          <p:spTgt spid="7">
                                            <p:txEl>
                                              <p:pRg st="0" end="0"/>
                                            </p:txEl>
                                          </p:spTgt>
                                        </p:tgtEl>
                                        <p:attrNameLst>
                                          <p:attrName>style.rotation</p:attrName>
                                        </p:attrNameLst>
                                      </p:cBhvr>
                                      <p:tavLst>
                                        <p:tav tm="0">
                                          <p:val>
                                            <p:fltVal val="360"/>
                                          </p:val>
                                        </p:tav>
                                        <p:tav tm="100000">
                                          <p:val>
                                            <p:fltVal val="0"/>
                                          </p:val>
                                        </p:tav>
                                      </p:tavLst>
                                    </p:anim>
                                    <p:animEffect transition="in" filter="fade">
                                      <p:cBhvr>
                                        <p:cTn id="10" dur="500"/>
                                        <p:tgtEl>
                                          <p:spTgt spid="7">
                                            <p:txEl>
                                              <p:pRg st="0" end="0"/>
                                            </p:txEl>
                                          </p:spTgt>
                                        </p:tgtEl>
                                      </p:cBhvr>
                                    </p:animEffect>
                                  </p:childTnLst>
                                </p:cTn>
                              </p:par>
                            </p:childTnLst>
                          </p:cTn>
                        </p:par>
                        <p:par>
                          <p:cTn id="11" fill="hold">
                            <p:stCondLst>
                              <p:cond delay="500"/>
                            </p:stCondLst>
                            <p:childTnLst>
                              <p:par>
                                <p:cTn id="12" presetID="20" presetClass="entr" presetSubtype="0" fill="hold" nodeType="afterEffect">
                                  <p:stCondLst>
                                    <p:cond delay="0"/>
                                  </p:stCondLst>
                                  <p:childTnLst>
                                    <p:set>
                                      <p:cBhvr>
                                        <p:cTn id="13" dur="1" fill="hold">
                                          <p:stCondLst>
                                            <p:cond delay="0"/>
                                          </p:stCondLst>
                                        </p:cTn>
                                        <p:tgtEl>
                                          <p:spTgt spid="8">
                                            <p:txEl>
                                              <p:pRg st="0" end="0"/>
                                            </p:txEl>
                                          </p:spTgt>
                                        </p:tgtEl>
                                        <p:attrNameLst>
                                          <p:attrName>style.visibility</p:attrName>
                                        </p:attrNameLst>
                                      </p:cBhvr>
                                      <p:to>
                                        <p:strVal val="visible"/>
                                      </p:to>
                                    </p:set>
                                    <p:animEffect transition="in" filter="wedge">
                                      <p:cBhvr>
                                        <p:cTn id="14" dur="2000"/>
                                        <p:tgtEl>
                                          <p:spTgt spid="8">
                                            <p:txEl>
                                              <p:pRg st="0" end="0"/>
                                            </p:txEl>
                                          </p:spTgt>
                                        </p:tgtEl>
                                      </p:cBhvr>
                                    </p:animEffect>
                                  </p:childTnLst>
                                </p:cTn>
                              </p:par>
                              <p:par>
                                <p:cTn id="15" presetID="20" presetClass="entr" presetSubtype="0" fill="hold" nodeType="withEffect">
                                  <p:stCondLst>
                                    <p:cond delay="0"/>
                                  </p:stCondLst>
                                  <p:childTnLst>
                                    <p:set>
                                      <p:cBhvr>
                                        <p:cTn id="16" dur="1" fill="hold">
                                          <p:stCondLst>
                                            <p:cond delay="0"/>
                                          </p:stCondLst>
                                        </p:cTn>
                                        <p:tgtEl>
                                          <p:spTgt spid="9">
                                            <p:txEl>
                                              <p:pRg st="0" end="0"/>
                                            </p:txEl>
                                          </p:spTgt>
                                        </p:tgtEl>
                                        <p:attrNameLst>
                                          <p:attrName>style.visibility</p:attrName>
                                        </p:attrNameLst>
                                      </p:cBhvr>
                                      <p:to>
                                        <p:strVal val="visible"/>
                                      </p:to>
                                    </p:set>
                                    <p:animEffect transition="in" filter="wedge">
                                      <p:cBhvr>
                                        <p:cTn id="17" dur="2000"/>
                                        <p:tgtEl>
                                          <p:spTgt spid="9">
                                            <p:txEl>
                                              <p:pRg st="0" end="0"/>
                                            </p:txEl>
                                          </p:spTgt>
                                        </p:tgtEl>
                                      </p:cBhvr>
                                    </p:animEffect>
                                  </p:childTnLst>
                                </p:cTn>
                              </p:par>
                              <p:par>
                                <p:cTn id="18" presetID="2" presetClass="entr" presetSubtype="4" fill="hold" nodeType="withEffect">
                                  <p:stCondLst>
                                    <p:cond delay="0"/>
                                  </p:stCondLst>
                                  <p:childTnLst>
                                    <p:set>
                                      <p:cBhvr>
                                        <p:cTn id="19" dur="1" fill="hold">
                                          <p:stCondLst>
                                            <p:cond delay="0"/>
                                          </p:stCondLst>
                                        </p:cTn>
                                        <p:tgtEl>
                                          <p:spTgt spid="3075"/>
                                        </p:tgtEl>
                                        <p:attrNameLst>
                                          <p:attrName>style.visibility</p:attrName>
                                        </p:attrNameLst>
                                      </p:cBhvr>
                                      <p:to>
                                        <p:strVal val="visible"/>
                                      </p:to>
                                    </p:set>
                                    <p:anim calcmode="lin" valueType="num">
                                      <p:cBhvr additive="base">
                                        <p:cTn id="20" dur="500" fill="hold"/>
                                        <p:tgtEl>
                                          <p:spTgt spid="3075"/>
                                        </p:tgtEl>
                                        <p:attrNameLst>
                                          <p:attrName>ppt_x</p:attrName>
                                        </p:attrNameLst>
                                      </p:cBhvr>
                                      <p:tavLst>
                                        <p:tav tm="0">
                                          <p:val>
                                            <p:strVal val="#ppt_x"/>
                                          </p:val>
                                        </p:tav>
                                        <p:tav tm="100000">
                                          <p:val>
                                            <p:strVal val="#ppt_x"/>
                                          </p:val>
                                        </p:tav>
                                      </p:tavLst>
                                    </p:anim>
                                    <p:anim calcmode="lin" valueType="num">
                                      <p:cBhvr additive="base">
                                        <p:cTn id="21" dur="500" fill="hold"/>
                                        <p:tgtEl>
                                          <p:spTgt spid="307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Трек">
  <a:themeElements>
    <a:clrScheme name="Поток">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Трек">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Трек">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150</TotalTime>
  <Words>545</Words>
  <Application>Microsoft Office PowerPoint</Application>
  <PresentationFormat>Экран (4:3)</PresentationFormat>
  <Paragraphs>59</Paragraphs>
  <Slides>16</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16</vt:i4>
      </vt:variant>
    </vt:vector>
  </HeadingPairs>
  <TitlesOfParts>
    <vt:vector size="17" baseType="lpstr">
      <vt:lpstr>Трек</vt:lpstr>
      <vt:lpstr>Слайд 1</vt:lpstr>
      <vt:lpstr>Слайд 2</vt:lpstr>
      <vt:lpstr>Слайд 3</vt:lpstr>
      <vt:lpstr>Слайд 4</vt:lpstr>
      <vt:lpstr>центр небесной сферы может быть помещен в место:</vt:lpstr>
      <vt:lpstr>Слайд 6</vt:lpstr>
      <vt:lpstr>История</vt:lpstr>
      <vt:lpstr>Старинная карта небесных сфер</vt:lpstr>
      <vt:lpstr>Слайд 9</vt:lpstr>
      <vt:lpstr>Слайд 10</vt:lpstr>
      <vt:lpstr>Слайд 11</vt:lpstr>
      <vt:lpstr>Отвесная линия и связанные с ней (производные) понятия </vt:lpstr>
      <vt:lpstr>Вращение небесной сферы и связанные (производные) понятия</vt:lpstr>
      <vt:lpstr>Слайд 14</vt:lpstr>
      <vt:lpstr>Термины, рождаемые в пересечениях понятий «Отвесная линия» и «Вращение небесной сферы»</vt:lpstr>
      <vt:lpstr>Слайд 16</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Qwesta</dc:creator>
  <cp:lastModifiedBy>Admin</cp:lastModifiedBy>
  <cp:revision>18</cp:revision>
  <dcterms:created xsi:type="dcterms:W3CDTF">2010-02-19T13:59:31Z</dcterms:created>
  <dcterms:modified xsi:type="dcterms:W3CDTF">2010-03-04T15:20:02Z</dcterms:modified>
</cp:coreProperties>
</file>