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4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0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6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9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2672-83C9-4BBD-B595-5395DB685E3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8A26-0594-4A2D-8299-8685F559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4900" dirty="0"/>
              <a:t>Мило</a:t>
            </a:r>
            <a:r>
              <a:rPr lang="ru-RU" sz="4900" dirty="0" smtClean="0"/>
              <a:t>.</a:t>
            </a:r>
            <a:br>
              <a:rPr lang="ru-RU" sz="4900" dirty="0" smtClean="0"/>
            </a:br>
            <a:r>
              <a:rPr lang="ru-RU" sz="4900" dirty="0" err="1" smtClean="0"/>
              <a:t>Синтетичні</a:t>
            </a:r>
            <a:r>
              <a:rPr lang="ru-RU" sz="4900" dirty="0" smtClean="0"/>
              <a:t> </a:t>
            </a:r>
            <a:r>
              <a:rPr lang="ru-RU" sz="4900" dirty="0" err="1"/>
              <a:t>миючі</a:t>
            </a:r>
            <a:r>
              <a:rPr lang="ru-RU" sz="4900" dirty="0"/>
              <a:t> </a:t>
            </a:r>
            <a:r>
              <a:rPr lang="ru-RU" sz="4900" dirty="0" err="1"/>
              <a:t>засоби</a:t>
            </a:r>
            <a:r>
              <a:rPr lang="ru-RU" sz="49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84168" y="5517232"/>
            <a:ext cx="2587824" cy="893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500" b="1" dirty="0" smtClean="0"/>
          </a:p>
          <a:p>
            <a:r>
              <a:rPr lang="uk-UA" sz="2500" b="1" dirty="0" err="1" smtClean="0"/>
              <a:t>Шуригін</a:t>
            </a:r>
            <a:r>
              <a:rPr lang="uk-UA" sz="2500" b="1" dirty="0" smtClean="0"/>
              <a:t> Артем 11-А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0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интетичні</a:t>
            </a:r>
            <a:r>
              <a:rPr lang="ru-RU" dirty="0" smtClean="0"/>
              <a:t> </a:t>
            </a:r>
            <a:r>
              <a:rPr lang="ru-RU" dirty="0" err="1" smtClean="0"/>
              <a:t>миючі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7177"/>
            <a:ext cx="50405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Мийний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поверхнево</a:t>
            </a:r>
            <a:r>
              <a:rPr lang="ru-RU" sz="2000" dirty="0" smtClean="0"/>
              <a:t>-активна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поверхнево-активних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з «</a:t>
            </a:r>
            <a:r>
              <a:rPr lang="ru-RU" sz="2000" dirty="0" err="1" smtClean="0"/>
              <a:t>очисними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розведених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розчинах</a:t>
            </a:r>
            <a:r>
              <a:rPr lang="ru-RU" sz="2000" dirty="0" smtClean="0"/>
              <a:t>». У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контекстів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«</a:t>
            </a:r>
            <a:r>
              <a:rPr lang="ru-RU" sz="2000" dirty="0" err="1" smtClean="0"/>
              <a:t>миючий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» сам по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конкретно до </a:t>
            </a:r>
            <a:r>
              <a:rPr lang="ru-RU" sz="2000" dirty="0" err="1" smtClean="0"/>
              <a:t>прального</a:t>
            </a:r>
            <a:r>
              <a:rPr lang="ru-RU" sz="2000" dirty="0" smtClean="0"/>
              <a:t> порошку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засобу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посуду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., 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мила для рук. </a:t>
            </a:r>
            <a:r>
              <a:rPr lang="ru-RU" sz="2000" dirty="0" err="1" smtClean="0"/>
              <a:t>Миючі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доступні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порошків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розчинів</a:t>
            </a:r>
            <a:r>
              <a:rPr lang="ru-RU" sz="20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9" y="1844824"/>
            <a:ext cx="330403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382676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миючих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почалося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в </a:t>
            </a:r>
            <a:r>
              <a:rPr lang="ru-RU" sz="2000" dirty="0" err="1"/>
              <a:t>Німеччині</a:t>
            </a:r>
            <a:r>
              <a:rPr lang="ru-RU" sz="2000" dirty="0"/>
              <a:t>. У </a:t>
            </a:r>
            <a:r>
              <a:rPr lang="ru-RU" sz="2000" dirty="0" err="1"/>
              <a:t>Росії</a:t>
            </a:r>
            <a:r>
              <a:rPr lang="ru-RU" sz="2000" dirty="0"/>
              <a:t> перший порошок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випущений</a:t>
            </a:r>
            <a:r>
              <a:rPr lang="ru-RU" sz="2000" dirty="0"/>
              <a:t> в 1953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Називався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“Новина” і включав до складу </a:t>
            </a:r>
            <a:r>
              <a:rPr lang="ru-RU" sz="2000" dirty="0" err="1"/>
              <a:t>продукти</a:t>
            </a:r>
            <a:r>
              <a:rPr lang="ru-RU" sz="2000" dirty="0"/>
              <a:t>, </a:t>
            </a:r>
            <a:r>
              <a:rPr lang="ru-RU" sz="2000" dirty="0" err="1"/>
              <a:t>виділені</a:t>
            </a:r>
            <a:r>
              <a:rPr lang="ru-RU" sz="2000" dirty="0"/>
              <a:t> з кашалотового саломаса.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3733115"/>
            <a:ext cx="820052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err="1"/>
              <a:t>Синтетичні</a:t>
            </a:r>
            <a:r>
              <a:rPr lang="ru-RU" sz="2000" dirty="0"/>
              <a:t> </a:t>
            </a:r>
            <a:r>
              <a:rPr lang="ru-RU" sz="2000" dirty="0" err="1"/>
              <a:t>миючі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є </a:t>
            </a:r>
            <a:r>
              <a:rPr lang="ru-RU" sz="2000" dirty="0" err="1"/>
              <a:t>багатокомпонентними</a:t>
            </a:r>
            <a:r>
              <a:rPr lang="ru-RU" sz="2000" dirty="0"/>
              <a:t> </a:t>
            </a:r>
            <a:r>
              <a:rPr lang="ru-RU" sz="2000" dirty="0" err="1"/>
              <a:t>сумішами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водні</a:t>
            </a:r>
            <a:r>
              <a:rPr lang="ru-RU" sz="2000" dirty="0"/>
              <a:t> </a:t>
            </a:r>
            <a:r>
              <a:rPr lang="ru-RU" sz="2000" dirty="0" err="1"/>
              <a:t>розчини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для </a:t>
            </a:r>
            <a:r>
              <a:rPr lang="ru-RU" sz="2000" dirty="0" err="1"/>
              <a:t>очищення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забруднень</a:t>
            </a:r>
            <a:r>
              <a:rPr lang="ru-RU" sz="2000" dirty="0"/>
              <a:t>. </a:t>
            </a:r>
            <a:r>
              <a:rPr lang="ru-RU" sz="2000" dirty="0" err="1"/>
              <a:t>Синтетичні</a:t>
            </a:r>
            <a:r>
              <a:rPr lang="ru-RU" sz="2000" dirty="0"/>
              <a:t> </a:t>
            </a:r>
            <a:r>
              <a:rPr lang="ru-RU" sz="2000" dirty="0" err="1"/>
              <a:t>миючі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в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включають</a:t>
            </a:r>
            <a:r>
              <a:rPr lang="ru-RU" sz="2000" dirty="0"/>
              <a:t> (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</a:t>
            </a:r>
            <a:r>
              <a:rPr lang="ru-RU" sz="2000" dirty="0" err="1"/>
              <a:t>миючих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– </a:t>
            </a:r>
            <a:r>
              <a:rPr lang="ru-RU" sz="2000" dirty="0" err="1"/>
              <a:t>поверхнево-активних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) </a:t>
            </a:r>
            <a:r>
              <a:rPr lang="ru-RU" sz="2000" dirty="0" err="1"/>
              <a:t>солі</a:t>
            </a:r>
            <a:r>
              <a:rPr lang="ru-RU" sz="2000" dirty="0"/>
              <a:t> з </a:t>
            </a:r>
            <a:r>
              <a:rPr lang="ru-RU" sz="2000" dirty="0" err="1"/>
              <a:t>неорганічних</a:t>
            </a:r>
            <a:r>
              <a:rPr lang="ru-RU" sz="2000" dirty="0"/>
              <a:t> кислот (</a:t>
            </a:r>
            <a:r>
              <a:rPr lang="ru-RU" sz="2000" dirty="0" err="1"/>
              <a:t>карбонати</a:t>
            </a:r>
            <a:r>
              <a:rPr lang="ru-RU" sz="2000" dirty="0"/>
              <a:t>, </a:t>
            </a:r>
            <a:r>
              <a:rPr lang="ru-RU" sz="2000" dirty="0" err="1"/>
              <a:t>фосфати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посилюють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суміші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до складу </a:t>
            </a:r>
            <a:r>
              <a:rPr lang="ru-RU" sz="2000" dirty="0" err="1"/>
              <a:t>розчинів</a:t>
            </a:r>
            <a:r>
              <a:rPr lang="ru-RU" sz="2000" dirty="0"/>
              <a:t> </a:t>
            </a:r>
            <a:r>
              <a:rPr lang="ru-RU" sz="2000" dirty="0" err="1"/>
              <a:t>включені</a:t>
            </a:r>
            <a:r>
              <a:rPr lang="ru-RU" sz="2000" dirty="0"/>
              <a:t> </a:t>
            </a:r>
            <a:r>
              <a:rPr lang="ru-RU" sz="2000" dirty="0" err="1"/>
              <a:t>дезінфікуючі</a:t>
            </a:r>
            <a:r>
              <a:rPr lang="ru-RU" sz="2000" dirty="0"/>
              <a:t> і </a:t>
            </a:r>
            <a:r>
              <a:rPr lang="ru-RU" sz="2000" dirty="0" err="1"/>
              <a:t>відбілюючі</a:t>
            </a:r>
            <a:r>
              <a:rPr lang="ru-RU" sz="2000" dirty="0"/>
              <a:t> </a:t>
            </a:r>
            <a:r>
              <a:rPr lang="ru-RU" sz="2000" dirty="0" err="1"/>
              <a:t>інгредієнти</a:t>
            </a:r>
            <a:r>
              <a:rPr lang="ru-RU" sz="2000" dirty="0"/>
              <a:t>, </a:t>
            </a:r>
            <a:r>
              <a:rPr lang="ru-RU" sz="2000" dirty="0" err="1"/>
              <a:t>піногасники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піноутворювачі</a:t>
            </a:r>
            <a:r>
              <a:rPr lang="ru-RU" sz="2000" dirty="0"/>
              <a:t>, </a:t>
            </a:r>
            <a:r>
              <a:rPr lang="ru-RU" sz="2000" dirty="0" err="1"/>
              <a:t>барвники</a:t>
            </a:r>
            <a:r>
              <a:rPr lang="ru-RU" sz="2000" dirty="0"/>
              <a:t>, </a:t>
            </a:r>
            <a:r>
              <a:rPr lang="ru-RU" sz="2000" dirty="0" err="1"/>
              <a:t>ароматизатори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32" y="319071"/>
            <a:ext cx="4393448" cy="30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Пральний порошок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39" y="1844824"/>
            <a:ext cx="504056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 smtClean="0"/>
              <a:t>Пральний</a:t>
            </a:r>
            <a:r>
              <a:rPr lang="ru-RU" sz="2000" dirty="0" smtClean="0"/>
              <a:t> порошок — </a:t>
            </a:r>
            <a:r>
              <a:rPr lang="ru-RU" sz="2000" dirty="0" err="1" smtClean="0"/>
              <a:t>спеціально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розроблений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чищення</a:t>
            </a:r>
            <a:r>
              <a:rPr lang="ru-RU" sz="2000" dirty="0" smtClean="0"/>
              <a:t> текстилю </a:t>
            </a:r>
            <a:r>
              <a:rPr lang="ru-RU" sz="2000" dirty="0" err="1" smtClean="0"/>
              <a:t>мийний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сполук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твердій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порошку, </a:t>
            </a:r>
            <a:r>
              <a:rPr lang="ru-RU" sz="2000" dirty="0" err="1" smtClean="0"/>
              <a:t>водний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відокремлювати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текстилю при </a:t>
            </a:r>
            <a:r>
              <a:rPr lang="ru-RU" sz="2000" dirty="0" err="1" smtClean="0"/>
              <a:t>гідромеханічній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розчин</a:t>
            </a:r>
            <a:r>
              <a:rPr lang="ru-RU" sz="2000" dirty="0" smtClean="0"/>
              <a:t>, і </a:t>
            </a:r>
            <a:r>
              <a:rPr lang="ru-RU" sz="2000" dirty="0" err="1" smtClean="0"/>
              <a:t>утримувати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Пральні</a:t>
            </a:r>
            <a:r>
              <a:rPr lang="ru-RU" sz="2000" dirty="0" smtClean="0"/>
              <a:t> порошки,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, </a:t>
            </a:r>
            <a:r>
              <a:rPr lang="ru-RU" sz="2000" dirty="0" err="1" smtClean="0"/>
              <a:t>являють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однорідні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розсипчасті</a:t>
            </a:r>
            <a:r>
              <a:rPr lang="ru-RU" sz="2000" dirty="0" smtClean="0"/>
              <a:t>, з сухими на </a:t>
            </a:r>
            <a:r>
              <a:rPr lang="ru-RU" sz="2000" dirty="0" err="1" smtClean="0"/>
              <a:t>дотик</a:t>
            </a:r>
            <a:r>
              <a:rPr lang="ru-RU" sz="2000" dirty="0" smtClean="0"/>
              <a:t>, без </a:t>
            </a:r>
            <a:r>
              <a:rPr lang="ru-RU" sz="2000" dirty="0" err="1" smtClean="0"/>
              <a:t>зайвої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вологи</a:t>
            </a:r>
            <a:r>
              <a:rPr lang="ru-RU" sz="2000" dirty="0" smtClean="0"/>
              <a:t> крупинками (гранулами) </a:t>
            </a:r>
            <a:r>
              <a:rPr lang="ru-RU" sz="2000" dirty="0" err="1" smtClean="0"/>
              <a:t>білого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включеннями</a:t>
            </a:r>
            <a:r>
              <a:rPr lang="ru-RU" sz="2000" dirty="0" smtClean="0"/>
              <a:t> — </a:t>
            </a:r>
            <a:r>
              <a:rPr lang="ru-RU" sz="2000" dirty="0" err="1" smtClean="0"/>
              <a:t>ензимами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Прання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температурних</a:t>
            </a:r>
            <a:r>
              <a:rPr lang="ru-RU" sz="2000" dirty="0" smtClean="0"/>
              <a:t> режимах, </a:t>
            </a:r>
            <a:r>
              <a:rPr lang="ru-RU" sz="2000" dirty="0" err="1" smtClean="0"/>
              <a:t>рекомендованих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виробником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13" y="1988840"/>
            <a:ext cx="3304034" cy="206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927015" cy="22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Мило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39" y="1844824"/>
            <a:ext cx="50405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Мило </a:t>
            </a:r>
            <a:r>
              <a:rPr lang="vi-VN" sz="2000" dirty="0" smtClean="0"/>
              <a:t>— розчинна у воді мийна речовина; як хімічний продукт являє собою відносно складне з'єднання жирних кислот з лугами, а за своєю будовою відноситься до класу солей. Випускається в твердому стані, рідкому, а також у вигляді порошку і гранул.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1" y="4146380"/>
            <a:ext cx="4176464" cy="216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8" y="1594282"/>
            <a:ext cx="3352490" cy="47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12" y="3573016"/>
            <a:ext cx="8807964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Легенда свідчить, що латинське слово лат. </a:t>
            </a:r>
            <a:r>
              <a:rPr lang="en-US" sz="2000" dirty="0" err="1" smtClean="0"/>
              <a:t>sapo</a:t>
            </a:r>
            <a:r>
              <a:rPr lang="en-US" sz="2000" dirty="0" smtClean="0"/>
              <a:t> (</a:t>
            </a:r>
            <a:r>
              <a:rPr lang="uk-UA" sz="2000" dirty="0" smtClean="0"/>
              <a:t>мило) походить від назви гори Сапо в древньому Римі, де відбувалися жертвоприношення богам. Тваринний жир, що виділяється при спалюванні жертви, накопичувався і змішувався з деревною золою багаття. Отримана маса змивалася дощем в глинистий ґрунт берега річки </a:t>
            </a:r>
            <a:r>
              <a:rPr lang="uk-UA" sz="2000" dirty="0" err="1" smtClean="0"/>
              <a:t>Тібр</a:t>
            </a:r>
            <a:r>
              <a:rPr lang="uk-UA" sz="2000" dirty="0" smtClean="0"/>
              <a:t>, де жителі прали білизну і, природно, спостережливість людини не упустила того факту, що завдяки цій суміші одяг відпирався набагато легше.</a:t>
            </a:r>
          </a:p>
          <a:p>
            <a:pPr marL="0" indent="0">
              <a:buNone/>
            </a:pPr>
            <a:r>
              <a:rPr lang="uk-UA" sz="2000" dirty="0" smtClean="0"/>
              <a:t>Тверде мило було винайдене у 1170 році і походить від латинського </a:t>
            </a:r>
            <a:r>
              <a:rPr lang="en-US" sz="2000" dirty="0" err="1" smtClean="0"/>
              <a:t>sapo</a:t>
            </a:r>
            <a:r>
              <a:rPr lang="en-US" sz="2000" dirty="0" smtClean="0"/>
              <a:t> (</a:t>
            </a:r>
            <a:r>
              <a:rPr lang="uk-UA" sz="2000" dirty="0" smtClean="0"/>
              <a:t>суміш жиру і попелу).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62" y="764704"/>
            <a:ext cx="2852534" cy="266429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1912" y="629072"/>
            <a:ext cx="5832648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smtClean="0"/>
              <a:t>Історичні джерела вказують на те, що мило виготовлялося ще в стародавньому Шумері в Вавілоні (близько 2800 р. до н. е.). Описи технології виготовлення мила знайдені в Месопотамії на глиняних табличках, що належать приблизно до 2200 р. до н. е. Єгипетський папірус середини другого тисячоліття до нашої ери свідчить, що єгиптяни регулярно милися з використанням мила. Широко використовувались подібні мийні засоби і у Стародавньому Римі.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624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мила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39" y="1844824"/>
            <a:ext cx="4888241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Мило </a:t>
            </a:r>
            <a:r>
              <a:rPr lang="ru-RU" sz="1900" dirty="0" err="1" smtClean="0"/>
              <a:t>одержують</a:t>
            </a:r>
            <a:r>
              <a:rPr lang="ru-RU" sz="1900" dirty="0" smtClean="0"/>
              <a:t> при </a:t>
            </a:r>
            <a:r>
              <a:rPr lang="ru-RU" sz="1900" dirty="0" err="1" smtClean="0"/>
              <a:t>реакції</a:t>
            </a:r>
            <a:r>
              <a:rPr lang="ru-RU" sz="1900" dirty="0" smtClean="0"/>
              <a:t> </a:t>
            </a:r>
            <a:r>
              <a:rPr lang="ru-RU" sz="1900" dirty="0" err="1" smtClean="0"/>
              <a:t>жирів</a:t>
            </a:r>
            <a:r>
              <a:rPr lang="ru-RU" sz="1900" dirty="0" smtClean="0"/>
              <a:t> (</a:t>
            </a:r>
            <a:r>
              <a:rPr lang="ru-RU" sz="1900" dirty="0" err="1" smtClean="0"/>
              <a:t>наприклад</a:t>
            </a:r>
            <a:r>
              <a:rPr lang="ru-RU" sz="1900" dirty="0" smtClean="0"/>
              <a:t>, кокосового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пальмового масла) з лугом - </a:t>
            </a:r>
            <a:r>
              <a:rPr lang="ru-RU" sz="1900" dirty="0" err="1" smtClean="0"/>
              <a:t>каустичною</a:t>
            </a:r>
            <a:r>
              <a:rPr lang="ru-RU" sz="1900" dirty="0" smtClean="0"/>
              <a:t> содою (гидроксидом </a:t>
            </a:r>
            <a:r>
              <a:rPr lang="ru-RU" sz="1900" dirty="0" err="1" smtClean="0"/>
              <a:t>натрію</a:t>
            </a:r>
            <a:r>
              <a:rPr lang="ru-RU" sz="1900" dirty="0" smtClean="0"/>
              <a:t>)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</a:t>
            </a:r>
            <a:r>
              <a:rPr lang="ru-RU" sz="1900" dirty="0" err="1" smtClean="0"/>
              <a:t>каустичним</a:t>
            </a:r>
            <a:r>
              <a:rPr lang="ru-RU" sz="1900" dirty="0" smtClean="0"/>
              <a:t> </a:t>
            </a:r>
            <a:r>
              <a:rPr lang="ru-RU" sz="1900" dirty="0" err="1" smtClean="0"/>
              <a:t>поташем</a:t>
            </a:r>
            <a:r>
              <a:rPr lang="ru-RU" sz="1900" dirty="0" smtClean="0"/>
              <a:t> (гидроксидом </a:t>
            </a:r>
            <a:r>
              <a:rPr lang="ru-RU" sz="1900" dirty="0" err="1" smtClean="0"/>
              <a:t>калію</a:t>
            </a:r>
            <a:r>
              <a:rPr lang="ru-RU" sz="1900" dirty="0" smtClean="0"/>
              <a:t>). Даний </a:t>
            </a:r>
            <a:r>
              <a:rPr lang="ru-RU" sz="1900" dirty="0" err="1" smtClean="0"/>
              <a:t>хімічний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процес</a:t>
            </a:r>
            <a:r>
              <a:rPr lang="ru-RU" sz="1900" dirty="0" smtClean="0"/>
              <a:t> </a:t>
            </a:r>
            <a:r>
              <a:rPr lang="ru-RU" sz="1900" dirty="0" err="1" smtClean="0"/>
              <a:t>називається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омиленням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Мило на </a:t>
            </a:r>
            <a:r>
              <a:rPr lang="ru-RU" sz="1900" dirty="0" err="1" smtClean="0"/>
              <a:t>сучасному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миловарному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заводі</a:t>
            </a:r>
            <a:r>
              <a:rPr lang="ru-RU" sz="1900" dirty="0" smtClean="0"/>
              <a:t> </a:t>
            </a:r>
            <a:r>
              <a:rPr lang="ru-RU" sz="1900" dirty="0" err="1" smtClean="0"/>
              <a:t>безперервної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дії</a:t>
            </a:r>
            <a:r>
              <a:rPr lang="ru-RU" sz="1900" dirty="0" smtClean="0"/>
              <a:t> </a:t>
            </a:r>
            <a:r>
              <a:rPr lang="ru-RU" sz="1900" dirty="0" err="1" smtClean="0"/>
              <a:t>вихідні</a:t>
            </a:r>
            <a:r>
              <a:rPr lang="ru-RU" sz="1900" dirty="0" smtClean="0"/>
              <a:t> </a:t>
            </a:r>
            <a:r>
              <a:rPr lang="ru-RU" sz="1900" dirty="0" err="1" smtClean="0"/>
              <a:t>матеріали</a:t>
            </a:r>
            <a:r>
              <a:rPr lang="ru-RU" sz="1900" dirty="0" smtClean="0"/>
              <a:t> </a:t>
            </a:r>
            <a:r>
              <a:rPr lang="ru-RU" sz="1900" dirty="0" err="1" smtClean="0"/>
              <a:t>змішуються</a:t>
            </a:r>
            <a:r>
              <a:rPr lang="ru-RU" sz="1900" dirty="0" smtClean="0"/>
              <a:t> й </a:t>
            </a:r>
            <a:r>
              <a:rPr lang="ru-RU" sz="1900" dirty="0" err="1" smtClean="0"/>
              <a:t>під</a:t>
            </a:r>
            <a:r>
              <a:rPr lang="ru-RU" sz="1900" dirty="0" smtClean="0"/>
              <a:t> </a:t>
            </a:r>
            <a:r>
              <a:rPr lang="ru-RU" sz="1900" dirty="0" err="1" smtClean="0"/>
              <a:t>тиском</a:t>
            </a:r>
            <a:r>
              <a:rPr lang="ru-RU" sz="1900" dirty="0" smtClean="0"/>
              <a:t> </a:t>
            </a:r>
            <a:r>
              <a:rPr lang="ru-RU" sz="1900" dirty="0" err="1" smtClean="0"/>
              <a:t>нагріваються</a:t>
            </a:r>
            <a:r>
              <a:rPr lang="ru-RU" sz="1900" dirty="0" smtClean="0"/>
              <a:t> до 130 "С. У </a:t>
            </a:r>
            <a:r>
              <a:rPr lang="ru-RU" sz="1900" dirty="0" err="1" smtClean="0"/>
              <a:t>результаті</a:t>
            </a:r>
            <a:r>
              <a:rPr lang="ru-RU" sz="1900" dirty="0" smtClean="0"/>
              <a:t> </a:t>
            </a:r>
            <a:r>
              <a:rPr lang="ru-RU" sz="1900" dirty="0" err="1" smtClean="0"/>
              <a:t>реакції</a:t>
            </a:r>
            <a:r>
              <a:rPr lang="ru-RU" sz="1900" dirty="0" smtClean="0"/>
              <a:t> </a:t>
            </a:r>
            <a:r>
              <a:rPr lang="ru-RU" sz="1900" dirty="0" err="1" smtClean="0"/>
              <a:t>утворюються</a:t>
            </a:r>
            <a:r>
              <a:rPr lang="ru-RU" sz="1900" dirty="0" smtClean="0"/>
              <a:t> мило й </a:t>
            </a:r>
            <a:r>
              <a:rPr lang="ru-RU" sz="1900" dirty="0" err="1" smtClean="0"/>
              <a:t>гліцерин</a:t>
            </a:r>
            <a:r>
              <a:rPr lang="ru-RU" sz="1900" dirty="0" smtClean="0"/>
              <a:t>.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відділення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гліцерину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розплавлене</a:t>
            </a:r>
            <a:r>
              <a:rPr lang="ru-RU" sz="1900" dirty="0" smtClean="0"/>
              <a:t> мило проходить </a:t>
            </a:r>
            <a:r>
              <a:rPr lang="ru-RU" sz="1900" dirty="0" err="1" smtClean="0"/>
              <a:t>подальшу</a:t>
            </a:r>
            <a:r>
              <a:rPr lang="ru-RU" sz="1900" dirty="0" smtClean="0"/>
              <a:t> </a:t>
            </a:r>
            <a:r>
              <a:rPr lang="ru-RU" sz="1900" dirty="0" err="1" smtClean="0"/>
              <a:t>обробку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563888" cy="316835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5536" y="5229200"/>
            <a:ext cx="8388424" cy="14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/>
              <a:t>Тверді</a:t>
            </a:r>
            <a:r>
              <a:rPr lang="ru-RU" sz="1800" dirty="0" smtClean="0"/>
              <a:t> </a:t>
            </a:r>
            <a:r>
              <a:rPr lang="ru-RU" sz="1800" dirty="0" err="1" smtClean="0"/>
              <a:t>сорти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одержують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висушуючи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стрічку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розплавленого</a:t>
            </a:r>
            <a:r>
              <a:rPr lang="ru-RU" sz="1800" dirty="0" smtClean="0"/>
              <a:t> мила, </a:t>
            </a:r>
            <a:r>
              <a:rPr lang="ru-RU" sz="1800" dirty="0" err="1" smtClean="0"/>
              <a:t>додаючи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барвники</a:t>
            </a:r>
            <a:r>
              <a:rPr lang="ru-RU" sz="1800" dirty="0" smtClean="0"/>
              <a:t> й отдушки й </a:t>
            </a:r>
            <a:r>
              <a:rPr lang="ru-RU" sz="1800" dirty="0" err="1" smtClean="0"/>
              <a:t>пресуючи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масу</a:t>
            </a:r>
            <a:r>
              <a:rPr lang="ru-RU" sz="1800" dirty="0" smtClean="0"/>
              <a:t> в шматки. </a:t>
            </a:r>
            <a:r>
              <a:rPr lang="ru-RU" sz="1800" dirty="0" err="1" smtClean="0"/>
              <a:t>Туалетне</a:t>
            </a:r>
            <a:r>
              <a:rPr lang="ru-RU" sz="1800" dirty="0" smtClean="0"/>
              <a:t> мило </a:t>
            </a:r>
            <a:r>
              <a:rPr lang="ru-RU" sz="1800" dirty="0" err="1" smtClean="0"/>
              <a:t>робиться</a:t>
            </a:r>
            <a:r>
              <a:rPr lang="ru-RU" sz="1800" dirty="0" smtClean="0"/>
              <a:t> з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високоякісних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жирів</a:t>
            </a:r>
            <a:r>
              <a:rPr lang="ru-RU" sz="1800" dirty="0" smtClean="0"/>
              <a:t>;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сушіння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нагрівають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зменшення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вологи</a:t>
            </a:r>
            <a:r>
              <a:rPr lang="ru-R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2502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Контроль якості миючих засобів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39" y="1844824"/>
            <a:ext cx="8524137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Засоби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прання</a:t>
            </a:r>
            <a:r>
              <a:rPr lang="ru-RU" sz="2000" dirty="0"/>
              <a:t> і </a:t>
            </a:r>
            <a:r>
              <a:rPr lang="ru-RU" sz="2000" dirty="0" err="1"/>
              <a:t>миття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приємний</a:t>
            </a:r>
            <a:r>
              <a:rPr lang="ru-RU" sz="2000" dirty="0"/>
              <a:t> запах, </a:t>
            </a:r>
            <a:r>
              <a:rPr lang="ru-RU" sz="2000" dirty="0" err="1"/>
              <a:t>встановлений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, </a:t>
            </a:r>
            <a:r>
              <a:rPr lang="ru-RU" sz="2000" dirty="0" err="1"/>
              <a:t>однорідну</a:t>
            </a:r>
            <a:r>
              <a:rPr lang="ru-RU" sz="2000" dirty="0"/>
              <a:t> </a:t>
            </a:r>
            <a:r>
              <a:rPr lang="ru-RU" sz="2000" dirty="0" err="1"/>
              <a:t>консистенцію</a:t>
            </a:r>
            <a:r>
              <a:rPr lang="ru-RU" sz="2000" dirty="0"/>
              <a:t>, не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згустків</a:t>
            </a:r>
            <a:r>
              <a:rPr lang="ru-RU" sz="2000" dirty="0"/>
              <a:t> і </a:t>
            </a:r>
            <a:r>
              <a:rPr lang="ru-RU" sz="2000" dirty="0" err="1"/>
              <a:t>осадів</a:t>
            </a:r>
            <a:r>
              <a:rPr lang="ru-RU" sz="2000" dirty="0"/>
              <a:t>, добре </a:t>
            </a:r>
            <a:r>
              <a:rPr lang="ru-RU" sz="2000" dirty="0" err="1"/>
              <a:t>розчинятися</a:t>
            </a:r>
            <a:r>
              <a:rPr lang="ru-RU" sz="2000" dirty="0"/>
              <a:t> у </a:t>
            </a:r>
            <a:r>
              <a:rPr lang="ru-RU" sz="2000" dirty="0" err="1"/>
              <a:t>воді</a:t>
            </a:r>
            <a:r>
              <a:rPr lang="ru-RU" sz="2000" dirty="0"/>
              <a:t> і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визначену</a:t>
            </a:r>
            <a:r>
              <a:rPr lang="ru-RU" sz="2000" dirty="0"/>
              <a:t> </a:t>
            </a:r>
            <a:r>
              <a:rPr lang="ru-RU" sz="2000" dirty="0" err="1"/>
              <a:t>миючу</a:t>
            </a:r>
            <a:r>
              <a:rPr lang="ru-RU" sz="2000" dirty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3204356"/>
            <a:ext cx="3563888" cy="267291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0901" y="3068960"/>
            <a:ext cx="4747163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На </a:t>
            </a:r>
            <a:r>
              <a:rPr lang="ru-RU" sz="2000" dirty="0" err="1" smtClean="0"/>
              <a:t>торгових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перевіряють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правильність</a:t>
            </a:r>
            <a:r>
              <a:rPr lang="ru-RU" sz="2000" dirty="0" smtClean="0"/>
              <a:t> упаковки, </a:t>
            </a:r>
            <a:r>
              <a:rPr lang="ru-RU" sz="2000" dirty="0" err="1" smtClean="0"/>
              <a:t>повноту</a:t>
            </a:r>
            <a:r>
              <a:rPr lang="ru-RU" sz="2000" dirty="0" smtClean="0"/>
              <a:t> і </a:t>
            </a:r>
            <a:r>
              <a:rPr lang="ru-RU" sz="2000" dirty="0" err="1" smtClean="0"/>
              <a:t>чіткість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маркіровки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сорти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ділять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господарського</a:t>
            </a:r>
            <a:r>
              <a:rPr lang="ru-RU" sz="2000" dirty="0" smtClean="0"/>
              <a:t> мила, сорт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процентного </a:t>
            </a:r>
            <a:r>
              <a:rPr lang="ru-RU" sz="2000" dirty="0" err="1" smtClean="0"/>
              <a:t>вмісту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миючих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. Склад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відповідність</a:t>
            </a:r>
            <a:r>
              <a:rPr lang="ru-RU" sz="2000" dirty="0" smtClean="0"/>
              <a:t> нормам </a:t>
            </a:r>
            <a:r>
              <a:rPr lang="ru-RU" sz="2000" dirty="0" err="1" smtClean="0"/>
              <a:t>гарантується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виробником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3853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Висновок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4475" y="1711854"/>
            <a:ext cx="7772400" cy="4896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500" b="1" dirty="0" smtClean="0"/>
              <a:t/>
            </a:r>
            <a:br>
              <a:rPr lang="uk-UA" sz="3500" b="1" dirty="0" smtClean="0"/>
            </a:br>
            <a:r>
              <a:rPr lang="ru-RU" sz="3500" dirty="0" err="1"/>
              <a:t>Синтетичні</a:t>
            </a:r>
            <a:r>
              <a:rPr lang="ru-RU" sz="3500" dirty="0"/>
              <a:t> </a:t>
            </a:r>
            <a:r>
              <a:rPr lang="ru-RU" sz="3500" dirty="0" err="1"/>
              <a:t>миючі</a:t>
            </a:r>
            <a:r>
              <a:rPr lang="ru-RU" sz="3500" dirty="0"/>
              <a:t> </a:t>
            </a:r>
            <a:r>
              <a:rPr lang="ru-RU" sz="3500" dirty="0" err="1"/>
              <a:t>засоби</a:t>
            </a:r>
            <a:r>
              <a:rPr lang="ru-RU" sz="3500" dirty="0"/>
              <a:t> - </a:t>
            </a:r>
            <a:r>
              <a:rPr lang="ru-RU" sz="3500" dirty="0" err="1"/>
              <a:t>це</a:t>
            </a:r>
            <a:r>
              <a:rPr lang="ru-RU" sz="3500" dirty="0"/>
              <a:t> </a:t>
            </a:r>
            <a:r>
              <a:rPr lang="ru-RU" sz="3500" dirty="0" err="1"/>
              <a:t>сполуки</a:t>
            </a:r>
            <a:r>
              <a:rPr lang="ru-RU" sz="3500" dirty="0"/>
              <a:t>, основною </a:t>
            </a:r>
            <a:r>
              <a:rPr lang="ru-RU" sz="3500" dirty="0" err="1"/>
              <a:t>складовою</a:t>
            </a:r>
            <a:r>
              <a:rPr lang="ru-RU" sz="3500" dirty="0"/>
              <a:t> </a:t>
            </a:r>
            <a:r>
              <a:rPr lang="ru-RU" sz="3500" dirty="0" err="1"/>
              <a:t>яких</a:t>
            </a:r>
            <a:r>
              <a:rPr lang="ru-RU" sz="3500" dirty="0"/>
              <a:t> є </a:t>
            </a:r>
            <a:r>
              <a:rPr lang="ru-RU" sz="3500" dirty="0" err="1"/>
              <a:t>синтетичні</a:t>
            </a:r>
            <a:r>
              <a:rPr lang="ru-RU" sz="3500" dirty="0"/>
              <a:t> </a:t>
            </a:r>
            <a:r>
              <a:rPr lang="ru-RU" sz="3500" dirty="0" err="1"/>
              <a:t>миючі</a:t>
            </a:r>
            <a:r>
              <a:rPr lang="ru-RU" sz="3500" dirty="0"/>
              <a:t> </a:t>
            </a:r>
            <a:r>
              <a:rPr lang="ru-RU" sz="3500" dirty="0" err="1"/>
              <a:t>речовини</a:t>
            </a:r>
            <a:r>
              <a:rPr lang="ru-RU" sz="3500" dirty="0" smtClean="0"/>
              <a:t>.</a:t>
            </a:r>
          </a:p>
          <a:p>
            <a:pPr algn="l"/>
            <a:endParaRPr lang="ru-RU" sz="3500" dirty="0"/>
          </a:p>
          <a:p>
            <a:pPr algn="l"/>
            <a:r>
              <a:rPr lang="ru-RU" sz="3500" dirty="0" err="1"/>
              <a:t>Функціональні</a:t>
            </a:r>
            <a:r>
              <a:rPr lang="ru-RU" sz="3500" dirty="0"/>
              <a:t> </a:t>
            </a:r>
            <a:r>
              <a:rPr lang="ru-RU" sz="3500" dirty="0" err="1"/>
              <a:t>властивості</a:t>
            </a:r>
            <a:r>
              <a:rPr lang="ru-RU" sz="3500" dirty="0"/>
              <a:t> </a:t>
            </a:r>
            <a:r>
              <a:rPr lang="ru-RU" sz="3500" dirty="0" err="1"/>
              <a:t>миючих</a:t>
            </a:r>
            <a:r>
              <a:rPr lang="ru-RU" sz="3500" dirty="0"/>
              <a:t> </a:t>
            </a:r>
            <a:r>
              <a:rPr lang="ru-RU" sz="3500" dirty="0" err="1"/>
              <a:t>засобів</a:t>
            </a:r>
            <a:r>
              <a:rPr lang="ru-RU" sz="3500" dirty="0"/>
              <a:t> </a:t>
            </a:r>
            <a:r>
              <a:rPr lang="ru-RU" sz="3500" dirty="0" err="1"/>
              <a:t>визначаються</a:t>
            </a:r>
            <a:r>
              <a:rPr lang="ru-RU" sz="3500" dirty="0"/>
              <a:t> </a:t>
            </a:r>
            <a:r>
              <a:rPr lang="ru-RU" sz="3500" dirty="0" err="1"/>
              <a:t>миючою</a:t>
            </a:r>
            <a:r>
              <a:rPr lang="ru-RU" sz="3500" dirty="0"/>
              <a:t> </a:t>
            </a:r>
            <a:r>
              <a:rPr lang="ru-RU" sz="3500" dirty="0" err="1"/>
              <a:t>здатністю</a:t>
            </a:r>
            <a:r>
              <a:rPr lang="ru-RU" sz="3500" dirty="0"/>
              <a:t> (</a:t>
            </a:r>
            <a:r>
              <a:rPr lang="ru-RU" sz="3500" dirty="0" err="1"/>
              <a:t>здатністю</a:t>
            </a:r>
            <a:r>
              <a:rPr lang="ru-RU" sz="3500" dirty="0"/>
              <a:t> </a:t>
            </a:r>
            <a:r>
              <a:rPr lang="ru-RU" sz="3500" dirty="0" err="1"/>
              <a:t>відновлювати</a:t>
            </a:r>
            <a:r>
              <a:rPr lang="ru-RU" sz="3500" dirty="0"/>
              <a:t> чистоту </a:t>
            </a:r>
            <a:r>
              <a:rPr lang="ru-RU" sz="3500" dirty="0" err="1"/>
              <a:t>брудної</a:t>
            </a:r>
            <a:r>
              <a:rPr lang="ru-RU" sz="3500" dirty="0"/>
              <a:t> </a:t>
            </a:r>
            <a:r>
              <a:rPr lang="ru-RU" sz="3500" dirty="0" err="1"/>
              <a:t>поверхні</a:t>
            </a:r>
            <a:r>
              <a:rPr lang="ru-RU" sz="3500" dirty="0"/>
              <a:t>), </a:t>
            </a:r>
            <a:r>
              <a:rPr lang="ru-RU" sz="3500" dirty="0" err="1"/>
              <a:t>виконанням</a:t>
            </a:r>
            <a:r>
              <a:rPr lang="ru-RU" sz="3500" dirty="0"/>
              <a:t> </a:t>
            </a:r>
            <a:r>
              <a:rPr lang="ru-RU" sz="3500" dirty="0" err="1"/>
              <a:t>допоміжних</a:t>
            </a:r>
            <a:r>
              <a:rPr lang="ru-RU" sz="3500" dirty="0"/>
              <a:t> </a:t>
            </a:r>
            <a:r>
              <a:rPr lang="ru-RU" sz="3500" dirty="0" err="1"/>
              <a:t>функцій</a:t>
            </a:r>
            <a:r>
              <a:rPr lang="ru-RU" sz="3500" dirty="0"/>
              <a:t> (</a:t>
            </a:r>
            <a:r>
              <a:rPr lang="ru-RU" sz="3500" dirty="0" err="1"/>
              <a:t>дезінфекція</a:t>
            </a:r>
            <a:r>
              <a:rPr lang="ru-RU" sz="3500" dirty="0"/>
              <a:t>, </a:t>
            </a:r>
            <a:r>
              <a:rPr lang="ru-RU" sz="3500" dirty="0" err="1"/>
              <a:t>антистатичний</a:t>
            </a:r>
            <a:r>
              <a:rPr lang="ru-RU" sz="3500" dirty="0"/>
              <a:t> </a:t>
            </a:r>
            <a:r>
              <a:rPr lang="ru-RU" sz="3500" dirty="0" err="1"/>
              <a:t>ефект</a:t>
            </a:r>
            <a:r>
              <a:rPr lang="ru-RU" sz="3500" dirty="0"/>
              <a:t> та </a:t>
            </a:r>
            <a:r>
              <a:rPr lang="ru-RU" sz="3500" dirty="0" err="1"/>
              <a:t>ін</a:t>
            </a:r>
            <a:r>
              <a:rPr lang="ru-RU" sz="3500" dirty="0"/>
              <a:t>), </a:t>
            </a:r>
            <a:r>
              <a:rPr lang="ru-RU" sz="3500" dirty="0" err="1"/>
              <a:t>універсальністю</a:t>
            </a:r>
            <a:r>
              <a:rPr lang="ru-RU" sz="3500" dirty="0"/>
              <a:t> - </a:t>
            </a:r>
            <a:r>
              <a:rPr lang="ru-RU" sz="3500" dirty="0" err="1"/>
              <a:t>здатністю</a:t>
            </a:r>
            <a:r>
              <a:rPr lang="ru-RU" sz="3500" dirty="0"/>
              <a:t> </a:t>
            </a:r>
            <a:r>
              <a:rPr lang="ru-RU" sz="3500" dirty="0" err="1"/>
              <a:t>миючих</a:t>
            </a:r>
            <a:r>
              <a:rPr lang="ru-RU" sz="3500" dirty="0"/>
              <a:t> </a:t>
            </a:r>
            <a:r>
              <a:rPr lang="ru-RU" sz="3500" dirty="0" err="1"/>
              <a:t>засобів</a:t>
            </a:r>
            <a:r>
              <a:rPr lang="ru-RU" sz="3500" dirty="0"/>
              <a:t> </a:t>
            </a:r>
            <a:r>
              <a:rPr lang="ru-RU" sz="3500" dirty="0" err="1"/>
              <a:t>виконувати</a:t>
            </a:r>
            <a:r>
              <a:rPr lang="ru-RU" sz="3500" dirty="0"/>
              <a:t> </a:t>
            </a:r>
            <a:r>
              <a:rPr lang="ru-RU" sz="3500" dirty="0" err="1"/>
              <a:t>основну</a:t>
            </a:r>
            <a:r>
              <a:rPr lang="ru-RU" sz="3500" dirty="0"/>
              <a:t> </a:t>
            </a:r>
            <a:r>
              <a:rPr lang="ru-RU" sz="3500" dirty="0" err="1"/>
              <a:t>функцію</a:t>
            </a:r>
            <a:r>
              <a:rPr lang="ru-RU" sz="3500" dirty="0"/>
              <a:t> в </a:t>
            </a:r>
            <a:r>
              <a:rPr lang="ru-RU" sz="3500" dirty="0" err="1"/>
              <a:t>середовищі</a:t>
            </a:r>
            <a:r>
              <a:rPr lang="ru-RU" sz="3500" dirty="0"/>
              <a:t> </a:t>
            </a:r>
            <a:r>
              <a:rPr lang="ru-RU" sz="3500" dirty="0" err="1"/>
              <a:t>різної</a:t>
            </a:r>
            <a:r>
              <a:rPr lang="ru-RU" sz="3500" dirty="0"/>
              <a:t> </a:t>
            </a:r>
            <a:r>
              <a:rPr lang="ru-RU" sz="3500" dirty="0" err="1"/>
              <a:t>жорсткості</a:t>
            </a:r>
            <a:r>
              <a:rPr lang="ru-RU" sz="3500" dirty="0"/>
              <a:t> і </a:t>
            </a:r>
            <a:r>
              <a:rPr lang="ru-RU" sz="3500" dirty="0" err="1"/>
              <a:t>температури</a:t>
            </a:r>
            <a:r>
              <a:rPr lang="ru-RU" sz="3500" dirty="0"/>
              <a:t> </a:t>
            </a:r>
            <a:r>
              <a:rPr lang="ru-RU" sz="3500" dirty="0" err="1"/>
              <a:t>розчину</a:t>
            </a:r>
            <a:r>
              <a:rPr lang="ru-RU" sz="3500" dirty="0" smtClean="0"/>
              <a:t>.</a:t>
            </a:r>
          </a:p>
          <a:p>
            <a:pPr algn="l"/>
            <a:endParaRPr lang="uk-UA" sz="3500" dirty="0"/>
          </a:p>
          <a:p>
            <a:pPr algn="l"/>
            <a:r>
              <a:rPr lang="ru-RU" sz="3500" dirty="0" err="1"/>
              <a:t>Загалом</a:t>
            </a:r>
            <a:r>
              <a:rPr lang="ru-RU" sz="3500" dirty="0"/>
              <a:t> </a:t>
            </a:r>
            <a:r>
              <a:rPr lang="ru-RU" sz="3500" dirty="0" err="1"/>
              <a:t>здоров'я</a:t>
            </a:r>
            <a:r>
              <a:rPr lang="ru-RU" sz="3500" dirty="0"/>
              <a:t> </a:t>
            </a:r>
            <a:r>
              <a:rPr lang="ru-RU" sz="3500" dirty="0" err="1"/>
              <a:t>людини</a:t>
            </a:r>
            <a:r>
              <a:rPr lang="ru-RU" sz="3500" dirty="0"/>
              <a:t> </a:t>
            </a:r>
            <a:r>
              <a:rPr lang="ru-RU" sz="3500" dirty="0" err="1"/>
              <a:t>дуже</a:t>
            </a:r>
            <a:r>
              <a:rPr lang="ru-RU" sz="3500" dirty="0"/>
              <a:t> </a:t>
            </a:r>
            <a:r>
              <a:rPr lang="ru-RU" sz="3500" dirty="0" err="1"/>
              <a:t>залежить</a:t>
            </a:r>
            <a:r>
              <a:rPr lang="ru-RU" sz="3500" dirty="0"/>
              <a:t> </a:t>
            </a:r>
            <a:r>
              <a:rPr lang="ru-RU" sz="3500" dirty="0" err="1"/>
              <a:t>від</a:t>
            </a:r>
            <a:r>
              <a:rPr lang="ru-RU" sz="3500" dirty="0"/>
              <a:t> умов </a:t>
            </a:r>
            <a:r>
              <a:rPr lang="ru-RU" sz="3500" dirty="0" err="1"/>
              <a:t>побуту</a:t>
            </a:r>
            <a:r>
              <a:rPr lang="ru-RU" sz="3500" dirty="0"/>
              <a:t>, де </a:t>
            </a:r>
            <a:r>
              <a:rPr lang="ru-RU" sz="3500" dirty="0" err="1"/>
              <a:t>використовується</a:t>
            </a:r>
            <a:r>
              <a:rPr lang="ru-RU" sz="3500" dirty="0"/>
              <a:t> </a:t>
            </a:r>
            <a:r>
              <a:rPr lang="ru-RU" sz="3500" dirty="0" err="1"/>
              <a:t>величезний</a:t>
            </a:r>
            <a:r>
              <a:rPr lang="ru-RU" sz="3500" dirty="0"/>
              <a:t> </a:t>
            </a:r>
            <a:r>
              <a:rPr lang="ru-RU" sz="3500" dirty="0" err="1"/>
              <a:t>обсяг</a:t>
            </a:r>
            <a:r>
              <a:rPr lang="ru-RU" sz="3500" dirty="0"/>
              <a:t> </a:t>
            </a:r>
            <a:r>
              <a:rPr lang="ru-RU" sz="3500" dirty="0" err="1"/>
              <a:t>хімічних</a:t>
            </a:r>
            <a:r>
              <a:rPr lang="ru-RU" sz="3500" dirty="0"/>
              <a:t> </a:t>
            </a:r>
            <a:r>
              <a:rPr lang="ru-RU" sz="3500" dirty="0" err="1"/>
              <a:t>речовин</a:t>
            </a:r>
            <a:r>
              <a:rPr lang="ru-RU" sz="3500" dirty="0"/>
              <a:t>, </a:t>
            </a:r>
            <a:r>
              <a:rPr lang="ru-RU" sz="3500" dirty="0" err="1"/>
              <a:t>які</a:t>
            </a:r>
            <a:r>
              <a:rPr lang="ru-RU" sz="3500" dirty="0"/>
              <a:t> </a:t>
            </a:r>
            <a:r>
              <a:rPr lang="ru-RU" sz="3500" dirty="0" err="1"/>
              <a:t>можуть</a:t>
            </a:r>
            <a:r>
              <a:rPr lang="ru-RU" sz="3500" dirty="0"/>
              <a:t> негативно </a:t>
            </a:r>
            <a:r>
              <a:rPr lang="ru-RU" sz="3500" dirty="0" err="1"/>
              <a:t>впливати</a:t>
            </a:r>
            <a:r>
              <a:rPr lang="ru-RU" sz="3500" dirty="0"/>
              <a:t> на стан </a:t>
            </a:r>
            <a:r>
              <a:rPr lang="ru-RU" sz="3500" dirty="0" err="1"/>
              <a:t>її</a:t>
            </a:r>
            <a:r>
              <a:rPr lang="ru-RU" sz="3500" dirty="0"/>
              <a:t> </a:t>
            </a:r>
            <a:r>
              <a:rPr lang="ru-RU" sz="3500" dirty="0" err="1"/>
              <a:t>організму</a:t>
            </a:r>
            <a:r>
              <a:rPr lang="ru-RU" sz="3500" dirty="0"/>
              <a:t>. Тому </a:t>
            </a:r>
            <a:r>
              <a:rPr lang="ru-RU" sz="3500" dirty="0" err="1"/>
              <a:t>нераціональним</a:t>
            </a:r>
            <a:r>
              <a:rPr lang="ru-RU" sz="3500" dirty="0"/>
              <a:t> є </a:t>
            </a:r>
            <a:r>
              <a:rPr lang="ru-RU" sz="3500" dirty="0" err="1"/>
              <a:t>надмірне</a:t>
            </a:r>
            <a:r>
              <a:rPr lang="ru-RU" sz="3500" dirty="0"/>
              <a:t> </a:t>
            </a:r>
            <a:r>
              <a:rPr lang="ru-RU" sz="3500" dirty="0" err="1"/>
              <a:t>захоплення</a:t>
            </a:r>
            <a:r>
              <a:rPr lang="ru-RU" sz="3500" dirty="0"/>
              <a:t> </a:t>
            </a:r>
            <a:r>
              <a:rPr lang="ru-RU" sz="3500" dirty="0" err="1"/>
              <a:t>їх</a:t>
            </a:r>
            <a:r>
              <a:rPr lang="ru-RU" sz="3500" dirty="0"/>
              <a:t> </a:t>
            </a:r>
            <a:r>
              <a:rPr lang="ru-RU" sz="3500" dirty="0" err="1"/>
              <a:t>застосуванням</a:t>
            </a:r>
            <a:r>
              <a:rPr lang="ru-RU" sz="3500" dirty="0"/>
              <a:t>, а </a:t>
            </a:r>
            <a:r>
              <a:rPr lang="ru-RU" sz="3500" dirty="0" err="1"/>
              <a:t>запровадженню</a:t>
            </a:r>
            <a:r>
              <a:rPr lang="ru-RU" sz="3500" dirty="0"/>
              <a:t> у широкий </a:t>
            </a:r>
            <a:r>
              <a:rPr lang="ru-RU" sz="3500" dirty="0" err="1"/>
              <a:t>вжиток</a:t>
            </a:r>
            <a:r>
              <a:rPr lang="ru-RU" sz="3500" dirty="0"/>
              <a:t> </a:t>
            </a:r>
            <a:r>
              <a:rPr lang="ru-RU" sz="3500" dirty="0" err="1"/>
              <a:t>продуктів</a:t>
            </a:r>
            <a:r>
              <a:rPr lang="ru-RU" sz="3500" dirty="0"/>
              <a:t> </a:t>
            </a:r>
            <a:r>
              <a:rPr lang="ru-RU" sz="3500" dirty="0" err="1"/>
              <a:t>хімії</a:t>
            </a:r>
            <a:r>
              <a:rPr lang="ru-RU" sz="3500" dirty="0"/>
              <a:t> повинно </a:t>
            </a:r>
            <a:r>
              <a:rPr lang="ru-RU" sz="3500" dirty="0" err="1"/>
              <a:t>передувати</a:t>
            </a:r>
            <a:r>
              <a:rPr lang="ru-RU" sz="3500" dirty="0"/>
              <a:t> </a:t>
            </a:r>
            <a:r>
              <a:rPr lang="ru-RU" sz="3500" dirty="0" err="1"/>
              <a:t>глибоке</a:t>
            </a:r>
            <a:r>
              <a:rPr lang="ru-RU" sz="3500" dirty="0"/>
              <a:t> </a:t>
            </a:r>
            <a:r>
              <a:rPr lang="ru-RU" sz="3500" dirty="0" err="1"/>
              <a:t>дослідження</a:t>
            </a:r>
            <a:r>
              <a:rPr lang="ru-RU" sz="3500" dirty="0"/>
              <a:t> тих </a:t>
            </a:r>
            <a:r>
              <a:rPr lang="ru-RU" sz="3500" dirty="0" err="1"/>
              <a:t>наслідків</a:t>
            </a:r>
            <a:r>
              <a:rPr lang="ru-RU" sz="3500" dirty="0"/>
              <a:t>, </a:t>
            </a:r>
            <a:r>
              <a:rPr lang="ru-RU" sz="3500" dirty="0" err="1"/>
              <a:t>які</a:t>
            </a:r>
            <a:r>
              <a:rPr lang="ru-RU" sz="3500" dirty="0"/>
              <a:t> </a:t>
            </a:r>
            <a:r>
              <a:rPr lang="ru-RU" sz="3500" dirty="0" err="1"/>
              <a:t>може</a:t>
            </a:r>
            <a:r>
              <a:rPr lang="ru-RU" sz="3500" dirty="0"/>
              <a:t> </a:t>
            </a:r>
            <a:r>
              <a:rPr lang="ru-RU" sz="3500" dirty="0" err="1"/>
              <a:t>спричинити</a:t>
            </a:r>
            <a:r>
              <a:rPr lang="ru-RU" sz="3500" dirty="0"/>
              <a:t> </a:t>
            </a:r>
            <a:r>
              <a:rPr lang="ru-RU" sz="3500" dirty="0" err="1"/>
              <a:t>їх</a:t>
            </a:r>
            <a:r>
              <a:rPr lang="ru-RU" sz="3500" dirty="0"/>
              <a:t> </a:t>
            </a:r>
            <a:r>
              <a:rPr lang="ru-RU" sz="3500" dirty="0" err="1"/>
              <a:t>застосування</a:t>
            </a:r>
            <a:r>
              <a:rPr lang="ru-RU" sz="3500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4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680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Мило. Синтетичні миючі засоби. </vt:lpstr>
      <vt:lpstr>Синтетичні миючі засоби </vt:lpstr>
      <vt:lpstr>Презентация PowerPoint</vt:lpstr>
      <vt:lpstr>Пральний порошок</vt:lpstr>
      <vt:lpstr>Мило</vt:lpstr>
      <vt:lpstr>Презентация PowerPoint</vt:lpstr>
      <vt:lpstr>Технологія виготовлення мила</vt:lpstr>
      <vt:lpstr>Контроль якості миючих засобів</vt:lpstr>
      <vt:lpstr> Висновок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РОЗМАЇТТЯ І КЛАСИФІКАЦІЯ ОРГАНІЧНИХ РЕЧОВИН</dc:title>
  <dc:creator>43268@mail.ru</dc:creator>
  <cp:lastModifiedBy>43268@mail.ru</cp:lastModifiedBy>
  <cp:revision>10</cp:revision>
  <dcterms:created xsi:type="dcterms:W3CDTF">2014-05-13T20:09:49Z</dcterms:created>
  <dcterms:modified xsi:type="dcterms:W3CDTF">2014-06-05T16:13:50Z</dcterms:modified>
</cp:coreProperties>
</file>