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sha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C92F94-5999-4054-B409-D8E13C7D9A75}" type="datetimeFigureOut">
              <a:rPr lang="uk-UA" smtClean="0"/>
              <a:t>17.01.2015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B1958B2-9199-4E55-A7BA-843ABC93C431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prstTxWarp prst="textInflateTop">
              <a:avLst/>
            </a:prstTxWarp>
          </a:bodyPr>
          <a:lstStyle/>
          <a:p>
            <a:r>
              <a:rPr lang="uk-UA" i="1" dirty="0" smtClean="0"/>
              <a:t>КАРБАМІД</a:t>
            </a:r>
            <a:endParaRPr lang="uk-UA" i="1" dirty="0"/>
          </a:p>
        </p:txBody>
      </p:sp>
      <p:pic>
        <p:nvPicPr>
          <p:cNvPr id="17410" name="Picture 2" descr="https://encrypted-tbn3.gstatic.com/images?q=tbn:ANd9GcRriaen4sOh9PxpLLgR9pTYnihORAORZ0-7UupKggVG_38sZ4r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717032"/>
            <a:ext cx="2580878" cy="258087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24128" y="404664"/>
            <a:ext cx="3041920" cy="5832648"/>
          </a:xfrm>
        </p:spPr>
        <p:txBody>
          <a:bodyPr>
            <a:normAutofit/>
          </a:bodyPr>
          <a:lstStyle/>
          <a:p>
            <a:endParaRPr lang="uk-UA" sz="2000" b="1" dirty="0" smtClean="0"/>
          </a:p>
          <a:p>
            <a:r>
              <a:rPr lang="uk-UA" sz="2000" b="1" dirty="0" smtClean="0"/>
              <a:t>Сечовина </a:t>
            </a:r>
            <a:r>
              <a:rPr lang="uk-UA" sz="2000" b="1" dirty="0" smtClean="0"/>
              <a:t>або карбамід</a:t>
            </a:r>
            <a:r>
              <a:rPr lang="uk-UA" sz="2000" dirty="0" smtClean="0"/>
              <a:t> — </a:t>
            </a:r>
            <a:r>
              <a:rPr lang="uk-UA" sz="2000" u="sng" dirty="0" smtClean="0"/>
              <a:t>CO(NH2)2</a:t>
            </a:r>
            <a:r>
              <a:rPr lang="uk-UA" sz="2000" dirty="0" smtClean="0"/>
              <a:t> - являє собою білі або безбарвні кристали без запаху, легко розчинні у полярних розчинниках: воді, спирті, рідкому аміаку, сірчистого ангідриду. Розчиняється і у неполярних розчинниках (алкани, хлороформ).</a:t>
            </a:r>
          </a:p>
          <a:p>
            <a:endParaRPr lang="uk-UA" dirty="0"/>
          </a:p>
        </p:txBody>
      </p:sp>
      <p:pic>
        <p:nvPicPr>
          <p:cNvPr id="4098" name="Picture 2" descr="http://images.ua.prom.st/10483430_w640_h640_p11801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80728"/>
            <a:ext cx="3529955" cy="47026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332656"/>
            <a:ext cx="4258816" cy="2376264"/>
          </a:xfrm>
        </p:spPr>
        <p:txBody>
          <a:bodyPr/>
          <a:lstStyle/>
          <a:p>
            <a:r>
              <a:rPr lang="uk-UA" dirty="0" smtClean="0"/>
              <a:t>Щільність 1,32 г/</a:t>
            </a:r>
            <a:r>
              <a:rPr lang="uk-UA" dirty="0" err="1" smtClean="0"/>
              <a:t>см³</a:t>
            </a:r>
            <a:r>
              <a:rPr lang="uk-UA" dirty="0" smtClean="0"/>
              <a:t>. </a:t>
            </a:r>
            <a:endParaRPr lang="uk-UA" dirty="0" smtClean="0"/>
          </a:p>
          <a:p>
            <a:r>
              <a:rPr lang="uk-UA" dirty="0" smtClean="0"/>
              <a:t>Температура </a:t>
            </a:r>
            <a:r>
              <a:rPr lang="uk-UA" dirty="0" smtClean="0"/>
              <a:t>плавлення - 132,7° </a:t>
            </a:r>
            <a:r>
              <a:rPr lang="uk-UA" dirty="0" smtClean="0"/>
              <a:t>C. </a:t>
            </a:r>
          </a:p>
          <a:p>
            <a:r>
              <a:rPr lang="uk-UA" dirty="0" smtClean="0"/>
              <a:t>Т</a:t>
            </a:r>
            <a:r>
              <a:rPr lang="uk-UA" dirty="0" smtClean="0"/>
              <a:t>емпература </a:t>
            </a:r>
            <a:r>
              <a:rPr lang="uk-UA" dirty="0" smtClean="0"/>
              <a:t>розкладання - 150-160° C.</a:t>
            </a:r>
          </a:p>
          <a:p>
            <a:endParaRPr lang="uk-UA" dirty="0"/>
          </a:p>
        </p:txBody>
      </p:sp>
      <p:pic>
        <p:nvPicPr>
          <p:cNvPr id="3074" name="Picture 2" descr="https://encrypted-tbn1.gstatic.com/images?q=tbn:ANd9GcTHtVFL3C4SQxqWJZJglly4bXKKfK806wanlyNOx-xqt34DiMr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548680"/>
            <a:ext cx="2935213" cy="29352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076" name="AutoShape 4" descr="data:image/jpeg;base64,/9j/4AAQSkZJRgABAQAAAQABAAD/2wCEAAkGBxITEhATEBIQEBAQEA8QEBAQEA8ODw8QFBEWFhQRFBQYHCggGBolHBQUITEhJSkrLi4uFx8zODMsNygtLisBCgoKDg0OFBAQFSscFBwsLCwsLCwsLCwsLCwsLCwsLCwsLDcsNywrKyw3LCwrNyssLCwrKyssKysrKysrKysrK//AABEIALEBHAMBIgACEQEDEQH/xAAbAAACAwEBAQAAAAAAAAAAAAADBAECBQAGB//EADYQAAICAQMDAgUCBAUFAQAAAAABAgMRBCExEkFRBWETIjJxgZGhBsHR4RRic7HwFTNCcvFS/8QAGQEAAwEBAQAAAAAAAAAAAAAAAAECAwQF/8QAHxEBAQACAwEBAQEBAAAAAAAAAAECEQMhMRJBMiIT/9oADAMBAAIRAxEAPwD7I2VVDfsEpWWMZGCv+GX3J6Eg0pAWAUkijZecgbYgqwuje7AS7jWnwl7gDDYCZ05eNgTkAUu4FowC3SYHIjMaaWH9x2xbCVVb2Y/nYZFmBtngNYLWISoBY1kJU15KfCySqAAqisjqs2EoxLKWOQ2Wh5SFrZYexdTBziwC2XgHOTLpYB2MDDe4NrHA1WshVWg0Nk42jUFktKlExeNgCjpEdY3FGl1ANRFNE5Q8a8prbZy4TEIzmnumj2Nenis7ANV6fF8JGGXH+ujHk/GFTaNV2AdXopLgnTVtcmFjbqwyi2SEicCD1HU1wMfE2FJFVbvg9N5xpspI6EljcFKQgicinUdJlXBsDU6g0Jg5VnYAaH6ijZVSLJZAObLUVLOWXdD/ACdWmuQIy1gFJktg5SChS6QtOzIe17CrJUPDjB2QUZEpjAiIsexCYK6T/AgMpoumKKQSNgwNJic3uMOYq5fMBw3SgyAwkFTCpROeBd3BNRIXSEqQX4hWUzksF47gCsZZZoVUbbgo1JbjatDRWlr9ImjF1lHSz0cpGV6qtjHlx6acWV3pkxkXyKwmMxmcrreknIC3jJa0EpM9JwCxmdkF1BK5brwBHdPR3fJNiCKYC2QAGZRlrC9MQAPQPaKHy5fLKSWQtc+wwvMXsYaQGzuKkH8QpKYCU2AlfvglWjNkyIxBweWaFEFh57DgpR1eOQaznA42AtQBKiC1C2LqQvrLNgEByErkKqYeuQK0ZkWjBFYxLxiCVZLBZSOt4E/jCOQTUWlITKrdjEag0Yc7Dq7CtteCa454AGI2ETvx3F5QkgVmjlN84JtpzRt6leUY/q+t2wM3emzXDZha+iafzJmHLldN+PHHZNapp7jUNXsJvTtsNHTs53TY95cLyG7I5RSiryek8sth+C6GpA1DMl99ximtNW+nMiZRDykAmwICVY1VXsLtkq0AvkLVDuK9QzppZT9gCzA2IYnEBMKCkqV25Mf1CxxnDPHDNzIjq6VJ77krjqpDlcxOutLgmyTiMqbcgFsxb/E5OrlkD0Zqjn3CuhMit4RdSGRLU6PvEFp15NCx7CDksknDsWXyB08XLgPZQ17lJDt4ZmVwy2PWZaaXIX06jH1LcUit6U0+nwHHJVrsAsiNJW+rISilJFmdFtcCNMokRaRCsKWSEBcoz/U6FKLeNw1cmB9VbjDKM+SdNMP6YUay/wANCK1qyGWpON26exZHXggBZPc9J5ojsIU8NPwByDvt4S/YA1/jJrYHKQlR1rtt4Y1LPjcYqZSwRRW5cceQtWmb3l+gXOONhEG9OidO8Sa7NbFuvICUgM7ZLYTnMmd+UsCzmIaXlIFKvLBynlj2mj5HADCn3OshsNWtZ2BNioed1cnFvHCZfQXSk8KL+/Yesoi5vO43VhbJJL2WAXapFNclZ2pd/wADORPW1L6kFTA7bcgp8e5XJOQU2PT44ihmcuTP0V+Vt2GHIe0KJYbCp+wGbBxuCUzbYGdnkmM8gNbnGVyKlIv1omViRlu6Xct8QS9GVbuTJ5B1sZjJAS1SJvgnFoHO3BNVqb3Fe+jm528R6no3Gb2x4BQg8Lk9t6jpYyT42XJ5Gy9RbXhnHnj8118ef1Hu6aOrnZB3SksYQaEdiJo9BwFJ1rwC6F4DzYERu6hrTLO7M66eGhzQW7AKcmxOc/1C32irkBRfItfdjYJLdP7GbGT4YlyDK1lbZeHgHkmUW1sBiVMbrkZ0J4HqIN9gKj9RRz2eexZ0yxwZ+qbfytNZYFEqeWGhMpVVt7IJGKA1lYD1dq6XkJ05EU+qSi+E9wECrUnwmyZqSW6f9DZgkltsQmA+iHpWnk23n5TY6EB08ktgjsGm3YN8cJsz4Xp/qaNs8p/YT0ejXL8kql1BYSBam3Oy/I9hLsDspTCltk62TSyt1/sC00+vg0J1cr2wK+nafoyvLyKNN9HqaA3ww1dexJWmbM1eklzF7+Dzmp1l1c99sfue2ZhfxHUsKWN/Yx5JZNxtxZTeqUfrOYbpps89du2/Jpw37F1p4/c5csrfXVjMZ498CtZb4ngFNnovNBkwUpE2yXfYR1F/glTrbMstTqOl87CUpl9Np03l7+wzaivT4eV5RX4hFeOywRdDK25AlLrcbCF88JsP0+eRfVUNxeN9uAVFqbMpPzuNRkhPQ1uSXT22a90aMNG+7GVdTUpPjg0ujCQjXW4h5TBIrkK6mvP4LKRWUxU4DGe2DnIV+Ju/uWUxHozGQCSSk2uSk9So9wPXnfyB6aEJk9YrG3YPXXnkZKy1OJY7BVf7lZaNe+RW3SyT23XkB0LDXRnJxi94/V7DcZ4X9BLT6BrL2TlzhcnWzcXh8gLNtBTOlnsmF0tOFnuwzDSd6YttjXOwzodJ1fM3sH1dKkty+mmls9hRVvXQjhgoyZz8AnMNlILWsnW1prdJ/gVjfhhvjBuaPVjG9Y9PUYucNscr2MaOpR6H1q9KqfusI8vXjHZnFya27OHeu30OiCxgHYysLfcFKR3uB1yT2fBjamHS8duxrNiGvrk8YTEuEXLdD+nlgzHs+HkY09/bDT90Cq0OsspifWVlqks92gToWct3gJGMpY6VkS09jk0lzJrb7np6KVGOFthfnIQXorodKordYzu/uFtjjjgtNgpsdSHMW+IXnZyLVxJVobrA6i7C53ZXVNxi5JZx2FqF1YlLnx2QHpaEv2I1Uk1zv7Dkal4ENfpen5lx3QU5Qo4ZEsrh4A1Nt7b+w69JJ78fkFeL6GWd/wBTYhDC3x7GD6XGcHNWR6fmzF8qSNeM8/yHEZGMlZMpkqnnCXLBMWVvbkBrdPKaWE3iSfjuatGnSW3PdlpIei26lrv4KORVgLbMZ/5sK0TtecjPlqPmaT4C9UpbQxny9khCHoNilKfxszk9105j/uR3WkmM9O/HKXalRTb4S/cR18L6o9XSpx7yi+PdoxLdTKf1N/ZcGPJyWdNuPjl7E/6zJTbxmLfHgfj67DsmzH+A/AxRpTGcmTa8eInqOsdi8LwZbj7mv/hMkv09EXdV1Hoo2dKw3x3C6d9b52XIna8p/Yd9MwoL35PSefTXQl/UHKX3LTmAnIaS+oqT3xuu/wDUWUhq17MzuoSoPZWmmnw/1MiVSg3FZx2zyafWI6qtzmlHxu+wlTob0m1K2GeG8fl8Hq3I8zT6Yu8nlfjfybVdu2G84X6jTmLOZRyKzYvqr1CMpPtFte77IVKQpJ/NLLzv/IJGZkenamdkFKUJxbcm01juOxmC9HurInRZ0tpCvqHqcaouU37KPeTFdLrOtKX/AOt/7E/Xavjp6OMk1n9QepWYyWNmsF/Tq24pvjsPzwtufYtlvTC9P02Fsvux+KLW1rlbZ7AlLfHL7JAdrrsYDen0Zw5c9it/p82tpKMtueBuv5ceyw/v5AW9CTiheEEpZ744LTmY38Q+oSqjHoT6urPGcL3FldDHHb0Su2KOww/TfW4WRTziXeL8jktSvwL72f8AzylNykZnq9k10/Di5t5WF2D1XdclFPLf7I1lWopJf3DUpb+ayfSoyUV1pqUufb2NaeML7ApsUsv7Nj8L2j2tNPPDWGuzPN6nRqE2lx29jXs1CW7eP9jz2v8AVI9cscbb+Tm5rK6eLGmYVLOFuFcEhCrXJ7jML02YNRXEvGOSqnksm+24aCNRdhPyOem6jMcd0VhpM/8AjkDfoZx+aCw127Ho+OPrTTlMHKZhx/iOlScLJdE1s00zRjqIyWU8p8NBsfNH6jP1axLbuFv1cY/U8C6t6nnt2FRIJ8KX9gVeVL5lh9vBoQkEr0znnx5Y9C0NW53fLO6/cbr0MVy2/uGjTHjCHotxnUztlLEcOPeTXDG50ecMY07jHb3ZFkl5EWydtewp07mhMB8LIHsj6h6bXfDpsX2mvqi/KPDSnZpLXXLMoJrPfKb2kj6NNJFdP6FXZZG6yPVJLEYv6V/maIuG7trhyfMo+iszCGMtdKaDWtjs8LbZY8C07EXphLulJWB/Tq025d+DN9SsUPmbwu4b0LXqyDa7SaJmXel3HrbYnsBnIpO4DK0dqZHTnhkSSkmmlJPlMTsvTmo53W+BiqbbFNVWtFJfwxS31Jzg/EHhfgR9T9Cuim6LZzS5hL6vwz0kLGVlMWWHSsc8pXmP4QnJXP4jbbg0urzlHrrLjyWqvjG2XZxksY8jVnrKS+ZS+6WTHDkmtNc+O5Xbclaee9Y9TlGxqCykll+5Wz1tf+Ck35aawZNuW298vn7kcnJvxXFx67o09VOf1P7JcC1lbfYPTXLwaFVfkybb0yKdPLKzsaVMGluMxqX6F1UvwCbVIhEyyiu27/YmMH7CJ6eFaSxwAmy87PAtbM9Lbg0zNZ6JRO2NsoLrj37S92jUjVFbRSx7LCF5WFFrXHwLau6NbXF8xj+UhS3Sxb2XS/bg56vOSFeM9WO01bc+l9uX5N2EIxXsjzstaoSWWl1bLPdj0dRJrKTwEqbDV9qyAncKT1Xn+5l+p+qqKxH5rHtFIi5a6Xjhsr6z69KF6UPmhFYmucv7+Tc0fqEbIpxeU/2FPR/4Xi0rNT80pfN0cLfyeghp4QWIQjFeyFhjf1WeWPkK1Jy2X5Y0tIl3yy1bUe3J07UaMfS2o0qfDx/QbU0lt4Fp2IXvtwhbPVvQ9loGUxR6n/75Bu/+pH1PWnxS/wDEa6qsf5kZfo106m+8Jcpf7oj1vX9WIxe0d/ZsQp1TTWTmyyv1uOrDD/Oq9PP1ervLHtLYS1/r8Umq31yfGOF9zNk4WcrPuSvS1jbhivJlTnHjCVHqco2KxvLT3+3dHtdDrYzj1QkpJ7+55T/o69/0GKPTelfJKUXzs8fqPDksLPDGvWO4T1nqCgucy7Iyno7Wli6X5Ih6W8/NLLKy5bWc4pGfqbHOTb5b/Qf0KeF39g1fp6i/fjdjcaUuEtuUjH8a2qV1RfKSL/Cj4/bkvHjjH37ky/4hlsN1L9zvh/8APJPV/lZZsQU6f7onpXv/AGJi/wBzmvPj/jAOS8cL9COl+x2PHHgun9/wGia9XBSwg4744y8xG/uccJcUQWHY44qisj1369P/AKn8j2tf0r7fyIOFiWXjB9Y5/U8lR/34f6iJOMsv6jbj/l9TjwgEzjjovjkvoVnC+wA44leIMhX1P/ty+xxxOXi56wtF9IXV/SccYZeOnFi28C3k44xbfh3RfyNeH0xOOBFNQJj9Rxwipj+pK5OOHSVf1L7k18v7knCFTZ9LJ7R+yOOGSHwVfY44QDjyEj3/APVHHAS0ShxwG//Z"/>
          <p:cNvSpPr>
            <a:spLocks noChangeAspect="1" noChangeArrowheads="1"/>
          </p:cNvSpPr>
          <p:nvPr/>
        </p:nvSpPr>
        <p:spPr bwMode="auto">
          <a:xfrm>
            <a:off x="155575" y="-1143000"/>
            <a:ext cx="381000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78" name="AutoShape 6" descr="data:image/jpeg;base64,/9j/4AAQSkZJRgABAQAAAQABAAD/2wCEAAkGBxITEhATEBIQEBAQEA8QEBAQEA8ODw8QFBEWFhQRFBQYHCggGBolHBQUITEhJSkrLi4uFx8zODMsNygtLisBCgoKDg0OFBAQFSscFBwsLCwsLCwsLCwsLCwsLCwsLCwsLDcsNywrKyw3LCwrNyssLCwrKyssKysrKysrKysrK//AABEIALEBHAMBIgACEQEDEQH/xAAbAAACAwEBAQAAAAAAAAAAAAADBAECBQAGB//EADYQAAICAQMDAgUCBAUFAQAAAAABAgMRBCExEkFRBWETIjJxgZGhBsHR4RRic7HwFTNCcvFS/8QAGQEAAwEBAQAAAAAAAAAAAAAAAAECAwQF/8QAHxEBAQACAwEBAQEBAAAAAAAAAAECEQMhMRJBMiIT/9oADAMBAAIRAxEAPwD7I2VVDfsEpWWMZGCv+GX3J6Eg0pAWAUkijZecgbYgqwuje7AS7jWnwl7gDDYCZ05eNgTkAUu4FowC3SYHIjMaaWH9x2xbCVVb2Y/nYZFmBtngNYLWISoBY1kJU15KfCySqAAqisjqs2EoxLKWOQ2Wh5SFrZYexdTBziwC2XgHOTLpYB2MDDe4NrHA1WshVWg0Nk42jUFktKlExeNgCjpEdY3FGl1ANRFNE5Q8a8prbZy4TEIzmnumj2Nenis7ANV6fF8JGGXH+ujHk/GFTaNV2AdXopLgnTVtcmFjbqwyi2SEicCD1HU1wMfE2FJFVbvg9N5xpspI6EljcFKQgicinUdJlXBsDU6g0Jg5VnYAaH6ijZVSLJZAObLUVLOWXdD/ACdWmuQIy1gFJktg5SChS6QtOzIe17CrJUPDjB2QUZEpjAiIsexCYK6T/AgMpoumKKQSNgwNJic3uMOYq5fMBw3SgyAwkFTCpROeBd3BNRIXSEqQX4hWUzksF47gCsZZZoVUbbgo1JbjatDRWlr9ImjF1lHSz0cpGV6qtjHlx6acWV3pkxkXyKwmMxmcrreknIC3jJa0EpM9JwCxmdkF1BK5brwBHdPR3fJNiCKYC2QAGZRlrC9MQAPQPaKHy5fLKSWQtc+wwvMXsYaQGzuKkH8QpKYCU2AlfvglWjNkyIxBweWaFEFh57DgpR1eOQaznA42AtQBKiC1C2LqQvrLNgEByErkKqYeuQK0ZkWjBFYxLxiCVZLBZSOt4E/jCOQTUWlITKrdjEag0Yc7Dq7CtteCa454AGI2ETvx3F5QkgVmjlN84JtpzRt6leUY/q+t2wM3emzXDZha+iafzJmHLldN+PHHZNapp7jUNXsJvTtsNHTs53TY95cLyG7I5RSiryek8sth+C6GpA1DMl99ximtNW+nMiZRDykAmwICVY1VXsLtkq0AvkLVDuK9QzppZT9gCzA2IYnEBMKCkqV25Mf1CxxnDPHDNzIjq6VJ77krjqpDlcxOutLgmyTiMqbcgFsxb/E5OrlkD0Zqjn3CuhMit4RdSGRLU6PvEFp15NCx7CDksknDsWXyB08XLgPZQ17lJDt4ZmVwy2PWZaaXIX06jH1LcUit6U0+nwHHJVrsAsiNJW+rISilJFmdFtcCNMokRaRCsKWSEBcoz/U6FKLeNw1cmB9VbjDKM+SdNMP6YUay/wANCK1qyGWpON26exZHXggBZPc9J5ojsIU8NPwByDvt4S/YA1/jJrYHKQlR1rtt4Y1LPjcYqZSwRRW5cceQtWmb3l+gXOONhEG9OidO8Sa7NbFuvICUgM7ZLYTnMmd+UsCzmIaXlIFKvLBynlj2mj5HADCn3OshsNWtZ2BNioed1cnFvHCZfQXSk8KL+/Yesoi5vO43VhbJJL2WAXapFNclZ2pd/wADORPW1L6kFTA7bcgp8e5XJOQU2PT44ihmcuTP0V+Vt2GHIe0KJYbCp+wGbBxuCUzbYGdnkmM8gNbnGVyKlIv1omViRlu6Xct8QS9GVbuTJ5B1sZjJAS1SJvgnFoHO3BNVqb3Fe+jm528R6no3Gb2x4BQg8Lk9t6jpYyT42XJ5Gy9RbXhnHnj8118ef1Hu6aOrnZB3SksYQaEdiJo9BwFJ1rwC6F4DzYERu6hrTLO7M66eGhzQW7AKcmxOc/1C32irkBRfItfdjYJLdP7GbGT4YlyDK1lbZeHgHkmUW1sBiVMbrkZ0J4HqIN9gKj9RRz2eexZ0yxwZ+qbfytNZYFEqeWGhMpVVt7IJGKA1lYD1dq6XkJ05EU+qSi+E9wECrUnwmyZqSW6f9DZgkltsQmA+iHpWnk23n5TY6EB08ktgjsGm3YN8cJsz4Xp/qaNs8p/YT0ejXL8kql1BYSBam3Oy/I9hLsDspTCltk62TSyt1/sC00+vg0J1cr2wK+nafoyvLyKNN9HqaA3ww1dexJWmbM1eklzF7+Dzmp1l1c99sfue2ZhfxHUsKWN/Yx5JZNxtxZTeqUfrOYbpps89du2/Jpw37F1p4/c5csrfXVjMZ498CtZb4ngFNnovNBkwUpE2yXfYR1F/glTrbMstTqOl87CUpl9Np03l7+wzaivT4eV5RX4hFeOywRdDK25AlLrcbCF88JsP0+eRfVUNxeN9uAVFqbMpPzuNRkhPQ1uSXT22a90aMNG+7GVdTUpPjg0ujCQjXW4h5TBIrkK6mvP4LKRWUxU4DGe2DnIV+Ju/uWUxHozGQCSSk2uSk9So9wPXnfyB6aEJk9YrG3YPXXnkZKy1OJY7BVf7lZaNe+RW3SyT23XkB0LDXRnJxi94/V7DcZ4X9BLT6BrL2TlzhcnWzcXh8gLNtBTOlnsmF0tOFnuwzDSd6YttjXOwzodJ1fM3sH1dKkty+mmls9hRVvXQjhgoyZz8AnMNlILWsnW1prdJ/gVjfhhvjBuaPVjG9Y9PUYucNscr2MaOpR6H1q9KqfusI8vXjHZnFya27OHeu30OiCxgHYysLfcFKR3uB1yT2fBjamHS8duxrNiGvrk8YTEuEXLdD+nlgzHs+HkY09/bDT90Cq0OsspifWVlqks92gToWct3gJGMpY6VkS09jk0lzJrb7np6KVGOFthfnIQXorodKordYzu/uFtjjjgtNgpsdSHMW+IXnZyLVxJVobrA6i7C53ZXVNxi5JZx2FqF1YlLnx2QHpaEv2I1Uk1zv7Dkal4ENfpen5lx3QU5Qo4ZEsrh4A1Nt7b+w69JJ78fkFeL6GWd/wBTYhDC3x7GD6XGcHNWR6fmzF8qSNeM8/yHEZGMlZMpkqnnCXLBMWVvbkBrdPKaWE3iSfjuatGnSW3PdlpIei26lrv4KORVgLbMZ/5sK0TtecjPlqPmaT4C9UpbQxny9khCHoNilKfxszk9105j/uR3WkmM9O/HKXalRTb4S/cR18L6o9XSpx7yi+PdoxLdTKf1N/ZcGPJyWdNuPjl7E/6zJTbxmLfHgfj67DsmzH+A/AxRpTGcmTa8eInqOsdi8LwZbj7mv/hMkv09EXdV1Hoo2dKw3x3C6d9b52XIna8p/Yd9MwoL35PSefTXQl/UHKX3LTmAnIaS+oqT3xuu/wDUWUhq17MzuoSoPZWmmnw/1MiVSg3FZx2zyafWI6qtzmlHxu+wlTob0m1K2GeG8fl8Hq3I8zT6Yu8nlfjfybVdu2G84X6jTmLOZRyKzYvqr1CMpPtFte77IVKQpJ/NLLzv/IJGZkenamdkFKUJxbcm01juOxmC9HurInRZ0tpCvqHqcaouU37KPeTFdLrOtKX/AOt/7E/Xavjp6OMk1n9QepWYyWNmsF/Tq24pvjsPzwtufYtlvTC9P02Fsvux+KLW1rlbZ7AlLfHL7JAdrrsYDen0Zw5c9it/p82tpKMtueBuv5ceyw/v5AW9CTiheEEpZ744LTmY38Q+oSqjHoT6urPGcL3FldDHHb0Su2KOww/TfW4WRTziXeL8jktSvwL72f8AzylNykZnq9k10/Di5t5WF2D1XdclFPLf7I1lWopJf3DUpb+ayfSoyUV1pqUufb2NaeML7ApsUsv7Nj8L2j2tNPPDWGuzPN6nRqE2lx29jXs1CW7eP9jz2v8AVI9cscbb+Tm5rK6eLGmYVLOFuFcEhCrXJ7jML02YNRXEvGOSqnksm+24aCNRdhPyOem6jMcd0VhpM/8AjkDfoZx+aCw127Ho+OPrTTlMHKZhx/iOlScLJdE1s00zRjqIyWU8p8NBsfNH6jP1axLbuFv1cY/U8C6t6nnt2FRIJ8KX9gVeVL5lh9vBoQkEr0znnx5Y9C0NW53fLO6/cbr0MVy2/uGjTHjCHotxnUztlLEcOPeTXDG50ecMY07jHb3ZFkl5EWydtewp07mhMB8LIHsj6h6bXfDpsX2mvqi/KPDSnZpLXXLMoJrPfKb2kj6NNJFdP6FXZZG6yPVJLEYv6V/maIuG7trhyfMo+iszCGMtdKaDWtjs8LbZY8C07EXphLulJWB/Tq025d+DN9SsUPmbwu4b0LXqyDa7SaJmXel3HrbYnsBnIpO4DK0dqZHTnhkSSkmmlJPlMTsvTmo53W+BiqbbFNVWtFJfwxS31Jzg/EHhfgR9T9Cuim6LZzS5hL6vwz0kLGVlMWWHSsc8pXmP4QnJXP4jbbg0urzlHrrLjyWqvjG2XZxksY8jVnrKS+ZS+6WTHDkmtNc+O5Xbclaee9Y9TlGxqCykll+5Wz1tf+Ck35aawZNuW298vn7kcnJvxXFx67o09VOf1P7JcC1lbfYPTXLwaFVfkybb0yKdPLKzsaVMGluMxqX6F1UvwCbVIhEyyiu27/YmMH7CJ6eFaSxwAmy87PAtbM9Lbg0zNZ6JRO2NsoLrj37S92jUjVFbRSx7LCF5WFFrXHwLau6NbXF8xj+UhS3Sxb2XS/bg56vOSFeM9WO01bc+l9uX5N2EIxXsjzstaoSWWl1bLPdj0dRJrKTwEqbDV9qyAncKT1Xn+5l+p+qqKxH5rHtFIi5a6Xjhsr6z69KF6UPmhFYmucv7+Tc0fqEbIpxeU/2FPR/4Xi0rNT80pfN0cLfyeghp4QWIQjFeyFhjf1WeWPkK1Jy2X5Y0tIl3yy1bUe3J07UaMfS2o0qfDx/QbU0lt4Fp2IXvtwhbPVvQ9loGUxR6n/75Bu/+pH1PWnxS/wDEa6qsf5kZfo106m+8Jcpf7oj1vX9WIxe0d/ZsQp1TTWTmyyv1uOrDD/Oq9PP1ervLHtLYS1/r8Umq31yfGOF9zNk4WcrPuSvS1jbhivJlTnHjCVHqco2KxvLT3+3dHtdDrYzj1QkpJ7+55T/o69/0GKPTelfJKUXzs8fqPDksLPDGvWO4T1nqCgucy7Iyno7Wli6X5Ih6W8/NLLKy5bWc4pGfqbHOTb5b/Qf0KeF39g1fp6i/fjdjcaUuEtuUjH8a2qV1RfKSL/Cj4/bkvHjjH37ky/4hlsN1L9zvh/8APJPV/lZZsQU6f7onpXv/AGJi/wBzmvPj/jAOS8cL9COl+x2PHHgun9/wGia9XBSwg4744y8xG/uccJcUQWHY44qisj1369P/AKn8j2tf0r7fyIOFiWXjB9Y5/U8lR/34f6iJOMsv6jbj/l9TjwgEzjjovjkvoVnC+wA44leIMhX1P/ty+xxxOXi56wtF9IXV/SccYZeOnFi28C3k44xbfh3RfyNeH0xOOBFNQJj9Rxwipj+pK5OOHSVf1L7k18v7knCFTZ9LJ7R+yOOGSHwVfY44QDjyEj3/APVHHAS0ShxwG//Z"/>
          <p:cNvSpPr>
            <a:spLocks noChangeAspect="1" noChangeArrowheads="1"/>
          </p:cNvSpPr>
          <p:nvPr/>
        </p:nvSpPr>
        <p:spPr bwMode="auto">
          <a:xfrm>
            <a:off x="155575" y="-1143000"/>
            <a:ext cx="381000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80" name="AutoShape 8" descr="data:image/jpeg;base64,/9j/4AAQSkZJRgABAQAAAQABAAD/2wCEAAkGBxITEhATEBIQEBAQEA8QEBAQEA8ODw8QFBEWFhQRFBQYHCggGBolHBQUITEhJSkrLi4uFx8zODMsNygtLisBCgoKDg0OFBAQFSscFBwsLCwsLCwsLCwsLCwsLCwsLCwsLDcsNywrKyw3LCwrNyssLCwrKyssKysrKysrKysrK//AABEIALEBHAMBIgACEQEDEQH/xAAbAAACAwEBAQAAAAAAAAAAAAADBAECBQAGB//EADYQAAICAQMDAgUCBAUFAQAAAAABAgMRBCExEkFRBWETIjJxgZGhBsHR4RRic7HwFTNCcvFS/8QAGQEAAwEBAQAAAAAAAAAAAAAAAAECAwQF/8QAHxEBAQACAwEBAQEBAAAAAAAAAAECEQMhMRJBMiIT/9oADAMBAAIRAxEAPwD7I2VVDfsEpWWMZGCv+GX3J6Eg0pAWAUkijZecgbYgqwuje7AS7jWnwl7gDDYCZ05eNgTkAUu4FowC3SYHIjMaaWH9x2xbCVVb2Y/nYZFmBtngNYLWISoBY1kJU15KfCySqAAqisjqs2EoxLKWOQ2Wh5SFrZYexdTBziwC2XgHOTLpYB2MDDe4NrHA1WshVWg0Nk42jUFktKlExeNgCjpEdY3FGl1ANRFNE5Q8a8prbZy4TEIzmnumj2Nenis7ANV6fF8JGGXH+ujHk/GFTaNV2AdXopLgnTVtcmFjbqwyi2SEicCD1HU1wMfE2FJFVbvg9N5xpspI6EljcFKQgicinUdJlXBsDU6g0Jg5VnYAaH6ijZVSLJZAObLUVLOWXdD/ACdWmuQIy1gFJktg5SChS6QtOzIe17CrJUPDjB2QUZEpjAiIsexCYK6T/AgMpoumKKQSNgwNJic3uMOYq5fMBw3SgyAwkFTCpROeBd3BNRIXSEqQX4hWUzksF47gCsZZZoVUbbgo1JbjatDRWlr9ImjF1lHSz0cpGV6qtjHlx6acWV3pkxkXyKwmMxmcrreknIC3jJa0EpM9JwCxmdkF1BK5brwBHdPR3fJNiCKYC2QAGZRlrC9MQAPQPaKHy5fLKSWQtc+wwvMXsYaQGzuKkH8QpKYCU2AlfvglWjNkyIxBweWaFEFh57DgpR1eOQaznA42AtQBKiC1C2LqQvrLNgEByErkKqYeuQK0ZkWjBFYxLxiCVZLBZSOt4E/jCOQTUWlITKrdjEag0Yc7Dq7CtteCa454AGI2ETvx3F5QkgVmjlN84JtpzRt6leUY/q+t2wM3emzXDZha+iafzJmHLldN+PHHZNapp7jUNXsJvTtsNHTs53TY95cLyG7I5RSiryek8sth+C6GpA1DMl99ximtNW+nMiZRDykAmwICVY1VXsLtkq0AvkLVDuK9QzppZT9gCzA2IYnEBMKCkqV25Mf1CxxnDPHDNzIjq6VJ77krjqpDlcxOutLgmyTiMqbcgFsxb/E5OrlkD0Zqjn3CuhMit4RdSGRLU6PvEFp15NCx7CDksknDsWXyB08XLgPZQ17lJDt4ZmVwy2PWZaaXIX06jH1LcUit6U0+nwHHJVrsAsiNJW+rISilJFmdFtcCNMokRaRCsKWSEBcoz/U6FKLeNw1cmB9VbjDKM+SdNMP6YUay/wANCK1qyGWpON26exZHXggBZPc9J5ojsIU8NPwByDvt4S/YA1/jJrYHKQlR1rtt4Y1LPjcYqZSwRRW5cceQtWmb3l+gXOONhEG9OidO8Sa7NbFuvICUgM7ZLYTnMmd+UsCzmIaXlIFKvLBynlj2mj5HADCn3OshsNWtZ2BNioed1cnFvHCZfQXSk8KL+/Yesoi5vO43VhbJJL2WAXapFNclZ2pd/wADORPW1L6kFTA7bcgp8e5XJOQU2PT44ihmcuTP0V+Vt2GHIe0KJYbCp+wGbBxuCUzbYGdnkmM8gNbnGVyKlIv1omViRlu6Xct8QS9GVbuTJ5B1sZjJAS1SJvgnFoHO3BNVqb3Fe+jm528R6no3Gb2x4BQg8Lk9t6jpYyT42XJ5Gy9RbXhnHnj8118ef1Hu6aOrnZB3SksYQaEdiJo9BwFJ1rwC6F4DzYERu6hrTLO7M66eGhzQW7AKcmxOc/1C32irkBRfItfdjYJLdP7GbGT4YlyDK1lbZeHgHkmUW1sBiVMbrkZ0J4HqIN9gKj9RRz2eexZ0yxwZ+qbfytNZYFEqeWGhMpVVt7IJGKA1lYD1dq6XkJ05EU+qSi+E9wECrUnwmyZqSW6f9DZgkltsQmA+iHpWnk23n5TY6EB08ktgjsGm3YN8cJsz4Xp/qaNs8p/YT0ejXL8kql1BYSBam3Oy/I9hLsDspTCltk62TSyt1/sC00+vg0J1cr2wK+nafoyvLyKNN9HqaA3ww1dexJWmbM1eklzF7+Dzmp1l1c99sfue2ZhfxHUsKWN/Yx5JZNxtxZTeqUfrOYbpps89du2/Jpw37F1p4/c5csrfXVjMZ498CtZb4ngFNnovNBkwUpE2yXfYR1F/glTrbMstTqOl87CUpl9Np03l7+wzaivT4eV5RX4hFeOywRdDK25AlLrcbCF88JsP0+eRfVUNxeN9uAVFqbMpPzuNRkhPQ1uSXT22a90aMNG+7GVdTUpPjg0ujCQjXW4h5TBIrkK6mvP4LKRWUxU4DGe2DnIV+Ju/uWUxHozGQCSSk2uSk9So9wPXnfyB6aEJk9YrG3YPXXnkZKy1OJY7BVf7lZaNe+RW3SyT23XkB0LDXRnJxi94/V7DcZ4X9BLT6BrL2TlzhcnWzcXh8gLNtBTOlnsmF0tOFnuwzDSd6YttjXOwzodJ1fM3sH1dKkty+mmls9hRVvXQjhgoyZz8AnMNlILWsnW1prdJ/gVjfhhvjBuaPVjG9Y9PUYucNscr2MaOpR6H1q9KqfusI8vXjHZnFya27OHeu30OiCxgHYysLfcFKR3uB1yT2fBjamHS8duxrNiGvrk8YTEuEXLdD+nlgzHs+HkY09/bDT90Cq0OsspifWVlqks92gToWct3gJGMpY6VkS09jk0lzJrb7np6KVGOFthfnIQXorodKordYzu/uFtjjjgtNgpsdSHMW+IXnZyLVxJVobrA6i7C53ZXVNxi5JZx2FqF1YlLnx2QHpaEv2I1Uk1zv7Dkal4ENfpen5lx3QU5Qo4ZEsrh4A1Nt7b+w69JJ78fkFeL6GWd/wBTYhDC3x7GD6XGcHNWR6fmzF8qSNeM8/yHEZGMlZMpkqnnCXLBMWVvbkBrdPKaWE3iSfjuatGnSW3PdlpIei26lrv4KORVgLbMZ/5sK0TtecjPlqPmaT4C9UpbQxny9khCHoNilKfxszk9105j/uR3WkmM9O/HKXalRTb4S/cR18L6o9XSpx7yi+PdoxLdTKf1N/ZcGPJyWdNuPjl7E/6zJTbxmLfHgfj67DsmzH+A/AxRpTGcmTa8eInqOsdi8LwZbj7mv/hMkv09EXdV1Hoo2dKw3x3C6d9b52XIna8p/Yd9MwoL35PSefTXQl/UHKX3LTmAnIaS+oqT3xuu/wDUWUhq17MzuoSoPZWmmnw/1MiVSg3FZx2zyafWI6qtzmlHxu+wlTob0m1K2GeG8fl8Hq3I8zT6Yu8nlfjfybVdu2G84X6jTmLOZRyKzYvqr1CMpPtFte77IVKQpJ/NLLzv/IJGZkenamdkFKUJxbcm01juOxmC9HurInRZ0tpCvqHqcaouU37KPeTFdLrOtKX/AOt/7E/Xavjp6OMk1n9QepWYyWNmsF/Tq24pvjsPzwtufYtlvTC9P02Fsvux+KLW1rlbZ7AlLfHL7JAdrrsYDen0Zw5c9it/p82tpKMtueBuv5ceyw/v5AW9CTiheEEpZ744LTmY38Q+oSqjHoT6urPGcL3FldDHHb0Su2KOww/TfW4WRTziXeL8jktSvwL72f8AzylNykZnq9k10/Di5t5WF2D1XdclFPLf7I1lWopJf3DUpb+ayfSoyUV1pqUufb2NaeML7ApsUsv7Nj8L2j2tNPPDWGuzPN6nRqE2lx29jXs1CW7eP9jz2v8AVI9cscbb+Tm5rK6eLGmYVLOFuFcEhCrXJ7jML02YNRXEvGOSqnksm+24aCNRdhPyOem6jMcd0VhpM/8AjkDfoZx+aCw127Ho+OPrTTlMHKZhx/iOlScLJdE1s00zRjqIyWU8p8NBsfNH6jP1axLbuFv1cY/U8C6t6nnt2FRIJ8KX9gVeVL5lh9vBoQkEr0znnx5Y9C0NW53fLO6/cbr0MVy2/uGjTHjCHotxnUztlLEcOPeTXDG50ecMY07jHb3ZFkl5EWydtewp07mhMB8LIHsj6h6bXfDpsX2mvqi/KPDSnZpLXXLMoJrPfKb2kj6NNJFdP6FXZZG6yPVJLEYv6V/maIuG7trhyfMo+iszCGMtdKaDWtjs8LbZY8C07EXphLulJWB/Tq025d+DN9SsUPmbwu4b0LXqyDa7SaJmXel3HrbYnsBnIpO4DK0dqZHTnhkSSkmmlJPlMTsvTmo53W+BiqbbFNVWtFJfwxS31Jzg/EHhfgR9T9Cuim6LZzS5hL6vwz0kLGVlMWWHSsc8pXmP4QnJXP4jbbg0urzlHrrLjyWqvjG2XZxksY8jVnrKS+ZS+6WTHDkmtNc+O5Xbclaee9Y9TlGxqCykll+5Wz1tf+Ck35aawZNuW298vn7kcnJvxXFx67o09VOf1P7JcC1lbfYPTXLwaFVfkybb0yKdPLKzsaVMGluMxqX6F1UvwCbVIhEyyiu27/YmMH7CJ6eFaSxwAmy87PAtbM9Lbg0zNZ6JRO2NsoLrj37S92jUjVFbRSx7LCF5WFFrXHwLau6NbXF8xj+UhS3Sxb2XS/bg56vOSFeM9WO01bc+l9uX5N2EIxXsjzstaoSWWl1bLPdj0dRJrKTwEqbDV9qyAncKT1Xn+5l+p+qqKxH5rHtFIi5a6Xjhsr6z69KF6UPmhFYmucv7+Tc0fqEbIpxeU/2FPR/4Xi0rNT80pfN0cLfyeghp4QWIQjFeyFhjf1WeWPkK1Jy2X5Y0tIl3yy1bUe3J07UaMfS2o0qfDx/QbU0lt4Fp2IXvtwhbPVvQ9loGUxR6n/75Bu/+pH1PWnxS/wDEa6qsf5kZfo106m+8Jcpf7oj1vX9WIxe0d/ZsQp1TTWTmyyv1uOrDD/Oq9PP1ervLHtLYS1/r8Umq31yfGOF9zNk4WcrPuSvS1jbhivJlTnHjCVHqco2KxvLT3+3dHtdDrYzj1QkpJ7+55T/o69/0GKPTelfJKUXzs8fqPDksLPDGvWO4T1nqCgucy7Iyno7Wli6X5Ih6W8/NLLKy5bWc4pGfqbHOTb5b/Qf0KeF39g1fp6i/fjdjcaUuEtuUjH8a2qV1RfKSL/Cj4/bkvHjjH37ky/4hlsN1L9zvh/8APJPV/lZZsQU6f7onpXv/AGJi/wBzmvPj/jAOS8cL9COl+x2PHHgun9/wGia9XBSwg4744y8xG/uccJcUQWHY44qisj1369P/AKn8j2tf0r7fyIOFiWXjB9Y5/U8lR/34f6iJOMsv6jbj/l9TjwgEzjjovjkvoVnC+wA44leIMhX1P/ty+xxxOXi56wtF9IXV/SccYZeOnFi28C3k44xbfh3RfyNeH0xOOBFNQJj9Rxwipj+pK5OOHSVf1L7k18v7knCFTZ9LJ7R+yOOGSHwVfY44QDjyEj3/APVHHAS0ShxwG//Z"/>
          <p:cNvSpPr>
            <a:spLocks noChangeAspect="1" noChangeArrowheads="1"/>
          </p:cNvSpPr>
          <p:nvPr/>
        </p:nvSpPr>
        <p:spPr bwMode="auto">
          <a:xfrm>
            <a:off x="155575" y="-1143000"/>
            <a:ext cx="381000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82" name="Picture 10" descr="http://vkurse.ua/i/2012-09/perestanet-pokupat-ukrainskiy-karbami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12976"/>
            <a:ext cx="4838938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96136" y="332656"/>
            <a:ext cx="2969912" cy="5688632"/>
          </a:xfrm>
        </p:spPr>
        <p:txBody>
          <a:bodyPr>
            <a:normAutofit/>
          </a:bodyPr>
          <a:lstStyle/>
          <a:p>
            <a:endParaRPr lang="uk-UA" sz="2400" dirty="0" smtClean="0"/>
          </a:p>
          <a:p>
            <a:r>
              <a:rPr lang="uk-UA" sz="2400" dirty="0" smtClean="0"/>
              <a:t>Карбамід </a:t>
            </a:r>
            <a:r>
              <a:rPr lang="uk-UA" sz="2400" dirty="0" smtClean="0"/>
              <a:t>при нормальних умовах негорючий, </a:t>
            </a:r>
            <a:r>
              <a:rPr lang="uk-UA" sz="2400" dirty="0" err="1" smtClean="0"/>
              <a:t>пожежо-</a:t>
            </a:r>
            <a:r>
              <a:rPr lang="uk-UA" sz="2400" dirty="0" smtClean="0"/>
              <a:t> та вибухобезпечний, за ступенем впливу на організм відноситься до речовин 3-го класу небезпеки.</a:t>
            </a:r>
          </a:p>
          <a:p>
            <a:endParaRPr lang="uk-UA" dirty="0"/>
          </a:p>
        </p:txBody>
      </p:sp>
      <p:pic>
        <p:nvPicPr>
          <p:cNvPr id="1028" name="Picture 4" descr="http://agrohimservice.com.ua/images/stories/img_0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5184574" cy="388843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83568" y="980728"/>
            <a:ext cx="781236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Карбамід отримують взаємодією аміаку і вуглекислого газу при температурі 130 °C і тиску 100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атм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водному розчині: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39552" y="4149080"/>
            <a:ext cx="80283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 спосіб отримання карбаміду відкрив і описав у своїй дисертації у 1868 році О. І.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Базаров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187624" y="2924944"/>
            <a:ext cx="67746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CO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+ 2NH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CO(NH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H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endParaRPr kumimoji="0" lang="uk-U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404664"/>
            <a:ext cx="3261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Хімічні</a:t>
            </a:r>
          </a:p>
          <a:p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ластивості: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4046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 нагріванні вище температури плавлення розпадається на аміак 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біурет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95936" y="3429000"/>
            <a:ext cx="482352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умовах високої температури та тиску реагує з метанолом з утворенням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диметилкарбонату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Гідролізується при нагріванні у водних розчинах кислот і лугів.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C:\Users\Misha\Desktop\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916832"/>
            <a:ext cx="4425315" cy="98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AutoShape 3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53" name="AutoShape 5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55" name="AutoShape 7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57" name="AutoShape 9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59" name="AutoShape 11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61" name="AutoShape 13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63" name="AutoShape 15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65" name="AutoShape 17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67" name="AutoShape 19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69" name="AutoShape 21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71" name="AutoShape 23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73" name="AutoShape 25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75" name="AutoShape 27" descr="data:image/jpeg;base64,/9j/4AAQSkZJRgABAQAAAQABAAD/2wBDAAkGBwgHBgkIBwgKCgkLDRYPDQwMDRsUFRAWIB0iIiAdHx8kKDQsJCYxJx8fLT0tMTU3Ojo6Iys/RD84QzQ5Ojf/2wBDAQoKCg0MDRoPDxo3JR8lNzc3Nzc3Nzc3Nzc3Nzc3Nzc3Nzc3Nzc3Nzc3Nzc3Nzc3Nzc3Nzc3Nzc3Nzc3Nzc3Nzf/wAARCADJAPsDASIAAhEBAxEB/8QAHAAAAQUBAQEAAAAAAAAAAAAAAgEDBAUGAAcI/8QAQRAAAgEDAwIEBAQCBwcEAwAAAQIDAAQRBRIhBjETIkFRFDJhcSNCgZEHsRUkMzRScnMlNTZDYqHBN0SC8JKi0f/EABgBAQEBAQEAAAAAAAAAAAAAAAABAgME/8QAGxEBAQEBAAMBAAAAAAAAAAAAAAERAhIhMUH/2gAMAwEAAhEDEQA/ANDilC/pXbhz/wBPeu3L+ZgB9a82NFIyMBgaI52gKRx7VFlv7K2J8WZSw9BVbcdT2qkmGBmI7Vm6q8CSH8pIpCwjJ34Qf9RrK3HUd5cIfCxH7cVWz3lxOfxZ5G+masmjZ3GpWUI88yHHoDVXP1RbxsRDEXPpmsxhM5IyfrRGQey/tWpBfDql+5tRim36lL/+2FUTHPcmgP3NaxK0C9SwHgxNRjqO1JwVcfpWaOPakDAGriNYnUNmRjew+9Prrdgy4MxzWLxnlguD2oSoBxszn60xG3XVbE9pxTovbM9rhf3rBFUPygihZkjJ3Z/+JzVwehC5h2nZPGf1pfERiPxAfsawEEV1cE/CQTyNjsARVmmg9TeVlsbjBGfmq+I1oYBuBn9aUsW7DFYqa36gtgWmt7lQPaow1e8hfZJJIrezjFPEbsjHoaRpAOMnmsWNc1FSfMpA9xmn4+pbkDzRKR9qz4jW+ReVOa7fuJz61l06n9Ht2xTy9T254aCQfUGrIL87PUV34f5Dg1Sp1FYN8+8U+ut2DjyvirRYPy21uaUAY2ioseo2TjInGfrRfF27HAlXJ+tZ9h5gufMefSuOCMtyB2oU2KMs6tntzSNIAeTj2xVwKpV+Su2j3KPzU34nlzt/7V24ew/aqi0ADhFBGO7E+lZfqHUzc3Qt7ZysUfDMPWrDqPUUsbf4eE/jS/P9KySkL3yT/irk6HiGJ8xJPufWuIAHAwaaL55BNIHJrUgd3Ad+aTcKbLUma1IDJya4nFBupCaGnN1ATSE0BI96qHC1C3I7En6c0Jbmm5JlGUXJkP5V7mpEO7QQFJyfTntSxJNc3CW1tC08xOAic5/WtHoPQOt62sbzqLOzcZLN8xFeqdN9M6X07CqWkQklX5pnGTn6VrEefaN/DDUbpI5dVuRbQnkxqckVtdG6E0DRRkQeO59ZOa0rks5OcjHANNtkd61IG0gtLdcW9rDGPXCjNKtwxyTwew4rmwclu9NqvGfStYhwlZECskZbPqvFUfUPS2la7AUnjSCb/HGtXBHt3oX37gVAwO9Wcw15D1F/D/UNIVp9Nka7hUeYfmH6VkEkDNtZsMOGBGCD9q+jGLA7l+f8w9CKyPV/RtlrMG/TUitL5jkuBgNS8yGvIX57NkUm7GABmpWr6PqGhXHg6lbtjt4g7NUNWViNgO1uBXPFKxycFRSEeXGAKQMeVPpQh6aFzt/OaIPjzBjn3zTZJJxjIpOP1oHvHn7iZwB9acTUrxPlnPHbPNRCR71ysB2pgshreoKvmnz+lENevMf2h/aqxmzXZqC3uJ3uLtpp/wC1amyaAMeCcEj1Ndms4pScUqnigJrs0wEWriaDiu3ZJ/KM4we9PhogeaXeM49ab3ADzgjnj60uESLxZJAhzgA8k/pVa+uDbSQxyB2FAZUTClh9l5NX+jdKa3rqCC1tRbx53fEyjuPpXpPTv8PtI0Yi5uFF3d48wbkZ+gpiX08y6d6U1fqGQPbRva2WfPLIMMa9c6f6M0TRAjwWwluAPNK/OTV+uETbGqxr7KMUvrmtSM6VismB8oHp7UBbnaOwoWIJwP1pM44FbkC5wcjvQ53PXDIOaQBVySTmt+kIyebihYY7UjZzweKFh6kmmDsLnmiZkEZAahAyOO1cUQLSANxA49aakXcoPqKdYAcigZmc4AAq4iHexQ3cZivbZZYiMEHv+lYXWP4ZR3EjT6LdeEjZJhc1v3yDg8n0+lB5jktnNLzKa8C1Kw1DSZWt9St3j2Nw+OGFRSQcEFcHng19A3cNvqMEkN/bpMpGPMvI+1efaz/C4ASTaJch2+bwHOT9ga53jF15/n2NITR3Ntd2dwba7tpY5RkcjimhgkAkBs8rWL6UuaTNJkFjt5UcfWk9amgs12aEnFDuNBa7qXPNN+cJvI8ppCwHaopwmk3U0JPeu35PHegd3e9EpEkRVs+OXwoAqMSatH0uOO/t7aG9E8sigrs+bNRKj2dvd32pJptrHuum4JP5a9S6U/h3p2nlLnVSbm6Bztbsp+1S+j9GWxtUmu4E+O9ZAPMfatSDk5J5PetSNQ9gqu1AFQcALwMUSdvNg/QUAIFKDnsK3Iloxz2rmbHBpM7XxQucNk1ZGSA4OTQk4ya7GTxQt357VQRby03ktye1OKFIxXPsVMVYAJyPL2rlBPBpQ6r9qEvk+WtAu2VXvTfJODRk7QD6mk3Z5xQJtx3oJX2jao/WlJYnntXMFxVQwRgbmqO0rMw2ipErYyBTBjYEHHrRKHB+bIo3YpEGBxzyV70K7WjYEcg0KjccIeKZoburSzvRsu7ZCrL85XzV5z1B/DdbaGa50e7JcncIWHr969JIfJ8Q5PYUyQQSMd//ALxWbyuvBL+xu9LuI4L+PwpWXO3Peo24HJ7Yr2DrHQLTX7UyXGTcQqSsi/McflrxxSclXIVlcrtb5sCuV5xoe7nFdTW4Z47elLvqC08R2j8Juwpsk52+goXchAWzk+1cCQ3mBBPcGsqMsM8Um4DvQMRnArv2xQExz2rT9J2cWpTW7WEQhvbV8ySseJB9KyyMHBwCMe9X/TF7p+j6hIl7duEyDHKh8lWUe1RSK7BuA2ADj3qWpJ71R6ZcpcRrJCQYmwUYeo96t4pARlTuAODW/qJYPaiVuDUcOSM4wK7xcDFWRDrzDFCTuANArK7Bcc0u7LkZAUVZA4SVUfWujIPem2cY75pvfjI7VoSGBCgj3ptt2aUMNgG6hLe1UKeBzTZJY47UfJI9qUqAaAYxyQW70WVU4zTe3LEj0oWjJYEE0Bs+Hy3amJ5cuFiB5p0xYHcmiARDjAzipoaaPGCTzQbgWOT2p9gAO+ffNMOqqd4HFWJTSycsqrSE7VHPc03vIYle1LJIpUAKc+9arIZ32FQpzk0OTzlse9ITuwdvY9/SmLmTcxHC8cn3qBqRkdmCthR8xrzjrHT9P0u6/pD4M3Hj5UBe6n3ra395HaWstw6sqou447tWD1nqaC7t3doJIbw8Qxv2Zfcis9/G4xpAXOPf1peKHOSWJySct9677VxVY+IQ4bbkD0pbi5NzKXZAnbtTZYn0ocZ9cfSsgjx9qFgdwOeO9KXxwuGK+9ASTknAz3+lQPXEzXO1ooyNi5IUcmkiigltnAZPFc7Uhb/7xR6VeeFexyjC7m2MD6V6JYdG6bdXTz3S7ZCOQvoa1gg9AX2rhPgxCXjibB3HAA+h9a9RgCop2N5SAT96r7Kwt7C1WKNPwlGAVHmJ9c0/JJI8YSFMA/vW5ETGmHALY9hSSyqGwhyR3zUKOHdIXd8cYH3omWEqytJ5jxWtEuG6DedccU34zbXOO54qOGgtE3IcsfSiW6g8NSQdxPIq6HmkYjy8YHNEXBRTuBpv8GTsxUnvmkWKNFG07sGmiZFgAFhxReMig7jUSWSUqABtWm3lUqy55posPGVR8w57UKO5JPoKrVD71BIx/wB6kq6ojYY5PvTRJZsZ29yKVGbbzjNRmlHHm9KEylhtXvTRJXeRz2+9EwAwSM8VCMqoQpdqehnVsgPwPeoHieDxgVGmkwNh7UbHcCd2RUeZVLbs8Ac1qCLLchHCReYnvQSzSSAIAB9c0M08MBJVMue1U+r6vaafGtzqM4gyDti9Wq6mLOS6KDYpLHHbsP3rPa1q9vBYzyNdrHPtPhpnJzXn+tdZanqge3tpDbW+7yH8xrPTHxG3ySSyOWyGY1m9Hi1Fl15fLp8ttqFus7MNqZqj1G/l1G5E8+3fGMRkDsPaoRYljuxn3pM4rF7taHgKMA8etJuHvQk5xXCsCwzSHsSO9CTgZP8A2ro1aaZIYhl3OMD0qBcgqQBzjJPtUyOzS6uYBpkJuAgDzrn96bv4Esrs2sTtKdo3gdw3tU7p60nt9ciY3PwEe3dKCO49qQXtp05HrOqRL8MbKGEeK27/AJi/SvQbK3EKbU/ETG7e3BFZ67murjWbW4jlRYoEyI84LrV415CzhjMGZl8RYk9F9jXTMRNUoZ08SU8cjBo5WIfMb5K5JHvUaKSOXEq4G9dwU+lLvOdwB5HetB+KRmiQspXLc5pTHbq7n/mAZHNMK7yoAW+U9qCUhIcoheQevvQSUCvGDs3PnvUhUijlDMy528j0qv8AiibdPBQoz8HNdGhTIkYk+9BNlSFdrl8+u3Peua62KMMFB7L7VEKgyjkgqPKT2FDcIJ1O1hl+Ff2+tAF9q6Q3aW08pid/kB/NQtfxxXBVzwqYLfWhubGC5ktvix4s0R8sntUY6ZF/SEl+boyQOMG3HdWFBbid96sy9hx9RS+JNNE3lwCeKZgRpm3uy49vYe1OeLucLHkKv/egPx3bajjAXvT8cqkZJ24qvaUMGHIPoRQN+NhA2PegtHmVWAcgkrxUWG9jMRCxHvgtUOVgZBH4i71UlffH1pvT72K5BjhkQxk+Zh+VvrQW6yYDAHjNKzkp/wDyoOzwyR4uT6n60cUrKwPOVOQKsobvJWJbwVUPjgmvIOqLWe71pbLU2L3s8wEcjNhUX04r1HULmOzt57+XDNGpZueBXiGranPrWoTandOfO/4arxtHpis9VUnX9KbRr/4N50uGRQd6HgZ9Kgsc4PagkjZAHaVpS3JLHJpOB2rAKkpK7NQLS5pM8UOaomF+WI7E8/SrG/sobGxtby0vkkmcFmjXupBrr3TPhNOt9QeeNxcceEp8wqs8IIWcKC2McH0rIdju57Sf4pHR58Z555NX+j61LNe4u7RGimUCZ5B3xz5f2qvi1HSLGyWO209ru6xmRnONo+lOHqd5NVtL2bTCLO1UgQKvpjGSfvVg9Bh0qzuNVi1E3Be5aH8GFG42/UelVdt1BNp2r2lhb2gaa5cq7OOUHt9KqNP6avNS1m21Ox1CS0S58/fiP6VtZ7WOS7Zre2QhiFeYnzbvpXSol3d3BZeNcSRMZYwfwxT0eoRtbwSNlGlXcIyOQKJXlEIDwxSBSFLnnj609OkUrbwimQDCt6BaoaOpWsjKlriXPzFecUTyymNPAXzZ5puK0i09iumW+IpFzJnk5+lSUi2jDE+J3xQMKZ3uJIiQFiGQaGQXyKmGUqxyPepKSRyOzr5/RiK51DSRtknHoKBu7Lva7bcHxW4Y+1RhZz3TQzXLGNbfhQp4b71YxFYpOSRnPeozyNGTli6u3GKBuK2ktYZmE3iL6Z9Kr1F3ba5CPBLWU65ZwOQ1W0mYYmlI3nHyVXz/ANIzELbTCMN2J/LQWCSSyiZDbtGyHAPbIo4lkC54zjBFRLMahFbSf0lcB5QcRsOzD0qSzSswCbQ+OfvQIHRFLZBIPIp0Pb7y2OCKiRsrh0ZQr+p/xUToGVmL7VUc0ERo7ZLiZ5ZQssrDZz6e1JZ2lnYzXN/p4/DlADxHtu96ans4mmhunBkjhJYAfmrN6t1PqNhbvcxaYYrWUmMM3YMexoNhbzxePGkp/rEwLKvoAPSpUjJwZG2j0A7mqPp8aj4MUmuQIzFMxSp7GreP8Rd9yvMPygdzQUH8Q4xc6G1pbBluXP4ar3f715bqOiavo6g39qY41VfOeRkjtXpHV+uPpOzV4lSeUKUWL1jPoTXm1x1Bq2pWr21/eeNDLJ4h3D5D3/as9KhMdwyx79wB60J449K50kjVZJEeONjgSsOG+1IMcgZ7+tYHV2a40NUHnih5pM12aCYU/EHnYgdsntSPwwXOM9iPSux6g80O51YBVLM3AUDk1kSLOzur2dYbSJpJG5V+w4rTXMfUMD28HgWYEkS+LKPlwPQ+lZn+k71rEafGxhjjLbiBiTn0rUaPqUOq9ODSdTu1tYUwAxxvOOe/6VYNxbxQyaWuweE8ce6SNfX7U/psVq8cUys5kUYkQ1ndK6s0aRDLC7RfBR+HmT/m/Wr3T9YtJNReFJYXkkwwCnvXSIs44VjiaIghGOcevNDujtpAjElfRa6aRp4y6FlIfB4pYljacn5mXjLVQTTSPL+Fzu4XH5aVrqNE8SSTzZ2tQNFIJleGQRoref6imYzBMs8uCQG3FSvf7UEiCJbWE+H8kppzD8BOCPWmWkLFRt2xngHPANdLOtsgkeUOiHBC+9AszSlxCU3L+ZqIfI0KgYA4NR5r4iLKBgowxyO4NEtyJ5t6qVQL+9A/BEwUFTlgM8mmppktowBHv3nkj0pQJI1kMLhn2+VTS2uFhTxo8HPmBoFuJF8KAIdyk+Yf4a4+ALkxGXa5HFAwhSYsDtAy20DORTUV1Z3MKXKxMXkzgsMHAoHkQ+M0cg3n8hFC4DYjZtyY5SuV5nnVAAsY+cr3ANRZNRxqDWpgKwovmufy5+9A3p0EFpeSj4h8O2Ut37fpTN54MX9R1f8ArCXRLwREeUH0qybwnt45pnQ+HkhgOT7VWW97apdRwXc0cszgvAZBggfQe9BNiSY2MfxBMTIDiMHIApqNLu5tGljlVSDwTR6tqcFhZi51EFMrk7uOPTiqZtWiv7GSfQ3+N8oD2qtg4PfmgY6q1D4DSjfppttPJdP4Ph4J3mvLr9zdag+LTwXbg26g8cYreWUIfUJLnSrl55rDM8umTZOwj69qyl71TNd6hFfxWkUFzHIWPHzDOcGsdKiwapHPZNZayrOsS4tlUY2N9ar13BQHbcferaPStT1m0v8AW40hjjR8y4wOPpVQjB4wQeOayFzSbqQgikoCzXZoa6gmFth8vFPWl49ndxXUaq0kZyAfemO4570qqAv68+5NQPT3Ul1cy3UqKskxJbFR2gimK5yccnJo5YpEl2yxPG2M7GHpTLg4ZckZHepgJlzsbYdp4DY8tbb+HOiA6kbq+trhJUGYJM+V6pLbVl1bT7Lp2eGGziQ5ku9vNejdEzJHoa2zamlwY5No/wAVb5F4lxc7yHhAB4bjt7U/KiqEK4LtgeU9jVbc65bWl3b2d1cFLiZyETby33obe4t5dTmtkEniKcluyqa6IlQqry3EDzbn3YIHcU6LpPE8KEEso25x3FMSxwreqY5AHx5zjuafXw4pFh58TuTQVEUrxtDp3w9xKruXeX0XmpEyw6fcQRwfjQXDneSc7DVlP4fhSokjRo/lOe4qJFa29vEiwqXSN+Gc8k+tBNmQSttBVkjOAAK5VLT5KhVAwKhTIyPLMZSAWHA9KkSAPIqpK3yZoHIQIpWyRvNMJPOqTLeusp/6O4FPrGu2MHLTA9vem448TyOYhFJLw2fQUC2p8S3Jj+T0YjkUCoVhiVRulHOMYC89q6V0jAgUMNnJPvTVwxEyTq5AGAVoK3qa01DUEhOhXq29xA2ZkP5x7VPuog9vBHLIGi2bp4VPLMKkCMeK00Ufmc8sfSok93brJczqqreQQbyhHFBIs3t8LIuPCKkbB+X71S6xb2etQRz2aqt7C4+FuG4wR+WptpIj20MkaYN1GZpnK8Nj8opp7ZdQ0wzxqbYkH4dNvKsPU1NFRq3R9xrrx2Oqa0zasx3GAHy4+lZXo7/YfVGpaYk6xO0bxrKTwpx3raW9jPHfaekl/wDE6tYqZA6JgTKRypP0rJdQdG6hfXuo6pbzxRREguobsT3GatgodBdV1147vUpbXxnKvdRn5/ofpUvqrpeXp21iumuo7pJ3O1kI4B7VdS9K6LbaG51WcW97AgZiJM7x9qzfUk2leFZRaHdTywKMyiY5ANYqn4NBuJI4rew1dT40ZaaPf5Rj0NZ3aUZ08uQcZXtxSoFjbMcjK+c5XtzXY2Bgv6E1Bx4Aya6lG7b5qEg1AtJS+lJQS94Y7pDt9sCjUTp4Nx4RMcb7t+MLkUyGB4bBx2qcNRvbm1tdHPhm1klAA7EkntmgW+vb3X9QE04ySVQ+GvCL7mruDoq+TX7e08eGYBROCG4ZPY0vVVwmi/7N0G3McUsardysuefYGqO1upYbOV1urkbZFQbHwxG1uAfags+tLdLLVIbq4jtAgYA21q5IbHvWt1CxjmsdMvun7b4fWJY8pb/kx7n3rMdLaDpGp/Hw6peS7k2MuXCtgjcMnFekwSWaXa29pIWMaBVC8kZ44OOOB/OtQdZacLqe0vNWhVtRhTG/0DetT2ltJZiImV3U7ZMY7ms/rOoQ35OhWmoNb3U8ZaFjweCQcnHuDUey0636bliunubiQGEKyEk+IxPf/wDYftW0aW5dEiUWqZdmCc02tw3xdy5jZ2hTjAzmu+IgaBZWzGY08UqPzDw9386jwalFNYLfKfh0eMHEr4LDnk57D+dRU1AbzTJbkqFdRuCt3zULTrK6tLMtfTm4e4JkJX8o9BTUFw2pR213Eku2TBbbjny54H/k1Lubl4riFYFZoXDFmBDbdvoMcc0Ewf1jYdoXcOxHf701Iux3RcmQjAxXQyuBtZmEjSY5wdnbgcfWut52MRkmJUHhSMZPAJJ4+o4H71UO+LLDKhEX4si4FJHMqQ7pmMpJxk+hptT5/HEu6UOqqDwBkHH19c1C3WepySiOaXFs2ZScDHOM4H19OaCVPe4v4IREXEmF3Y4X70zPdpHqMllcI4jg83jIAQ30p2WKLZLxI0PIUg+Y8kD04HB96xvVT6n0rZ297p96Li3ds+FMNxBJIP6cVLRp9K1SzvbOZLTUUZ3ZjtZgCuPvVfq15Yy9IanqFnO0rYEHxOO59qotaPT+o6FZtcTJbarJH4n9VAQsSu7nA7ZrGWbXD6Ytgk1wtvOvALqqFvovc9u9TR6b0HNqdrpaadrGxlji8W1cc4U881oWvt9s09mqyMSFXHb61mdPg1bS+m9NW2JnmIHjnykrGWI++OKvZrm1he2jTFs12cxoeEU5AOasBTfiWrRqwikYH8VfyN6D7HtWO6q6e1i5ezg06XbaS7RdxJJwGB5Y/SrzU9Zt9HsQ0MMl48k6eJtIOATweP5VQS2sWu3Opa/pl7eR21m2ZbdHx4hweB/+J981dVU9X6Is2rRXUKySaXGix3NyhyIyO9ZXV7W0tL2SPTpvGtVwUc92zWx1WHVr3Q7/AFLSisGiqQk1uWwzt6nH61kp7SzT4iO18bdB5vORhuQP/NYogsx3YI5FdkntzVjc2cUYkDlxJGMsxdcPjuAO4PtXXnhpdTvEpXZEF7+rAAY/Qn9qyK7JpcmkriaBSeKSupMVcEhwNuVOTSBjgnkH0YdwfcUm8qcAZFKQO4qC0uOotQl0FdF8ONoN25pmH4jfrUTTruOzmhkMBlt1kDuh78Aj/wA1FDgggjBHY1YaJbaXcfGPq120LRpmED1NBY2HUGm/07fX+oWYS0uI1RIlXnyjAx9a0tr1npFyUWzc6dcgKGYplWAJzk/bFedKylHLMXXdhVx6UjqD4XiIpXePKau4PZ7SHTb6z/pOREm8DP8AWkAGweoFWkPgzbblHE24F0YgFQDngfv/ACrIdYf0tbaBaSaFbRRaQsSm4jhAw3vU/T9Ws3j0yeCeO3sxHtaAkZLGtxF9JDdz6pbSxPGtokZEgdAS3GMVFu7a0uLy7fW40YSR+HbW6nACfUU7Pbj49bpZZTCBgInvTs6/GQyNc+AjP+Gj7fMv60U5CHgtEjsY4RGVCJH3wu0D+Qo7CSWKXw5wkcMasSdgrkQ2MCqihnGMc10sniQkNH+IT5j9KAIHjlXx4yNoLOuF2jOR6dz29adRGG18BomA8jLnGPWmo5LeFIYIlAlflcj0zzWam6mCdWPokYYuxAVw2FzVRZ611BDpUIjlt5ZLi4lyjKucj3+ldLHbw6vDcvKkct8gMdoox4je7VV671hFpGt3mnSWAujDDlZAu7YcVA0TqJ+o79r+G3hiuNOtmIWUZJOPSgmdW6veQPKukzndDn4oCPei5OcEDkfpWO6j6sfXdPt7NoF3RgKXKbQe/IHp34+1UyaxqKJeGOaSNbyQ+OSmec8jNRGDYxg7fTnj71ztVJW8aPBEUTPEpQOy84x2zV5aWUdtDol5PcQyxXL+HIqJl417AGoPSGjRdQalJZ3ErRqsRcHHfFXc+m6p0jp6mCC2vDfOHiIXLQ4+lWD0K0D2N15vDgzCEhDjJZckkjP0xVfqxt9RsppLmTbpGCsV0O8LjknPfvis7qfWFlavHc3ive3csIST08FvbFWmuazb2fSFre6f4D27uDJZvzvPrWhQ6VovVlvA76dHafCXZJV3H9oB2NVvwer6Zqx6fj1CG2GoeeZ8+VW54z+pqfb/AMSpY7OXxLIq3Pwqj5I/piq2SfUJ+kby5u9Pjl+Lm3i5wN0X2oK3U11K0nvLdy8tjHJhpI8+Hn3HPrioBunLzsVUGcebA9yDx+1WkHVFzH01L0+8CGCU7vFI5/eqQK6KFBDLjvWKJMl1JJGysIssMNIE8zD6mhnuXnXDIgPG5lGC2BgZpjfxyK7cu3jvUCmkB96RfrRUHV1duPtXbj7VoPZ2jBoMHPFLL89L+WoBwCD60R2MAGQNj3FDF3NOR/PUCENg+GBz2PtVz0x05cdTTzwQzLCtuuWdvWqof2f61tv4W/Lqv6/yoKq91z4DpSXQEuZJLnxmV29MZqk0H4KDVbR9TZjaxvuIRuAaa1f+/wA/+o386hj+7S/pWoN1q/8AEa48V7bTIAsKyAhm9VrSW3VFjfSQaXC7tLdQElo1z4bY7mvIpf7Rf8ta7+Fv/FTf6LVUai+6rs+lkhsri4N9cqCHcckH6mn9B6quL+ext76zktmumIR2HDL6V5h1R/v+9/1a9Pu+3Rf3oM23WV3oXU1/DcxGeBGKICOVGfSqrrPWNM1O8tLrQUeGYLmWX13U31v/AMWX/wDnNZzT/mb/ADVP1Wn6V6hn0q4ntjFHdz6gPDM03O0/erTQmtektQ1Q63IGu5oSIVQ8EntWMh/vFv8A64q169/4ii/yL/IVQU/Uk9zoTaO1nGpkcyeMq4IHtmqWOPC+VsgjNEP7f9GpuH5BWaJ+kard6Lfx3trJ5QcOoHO31FbG4/iVZjxGtNNLTlAsbuMgN9KwSf2ooYu9v/rCkDtxJPLc3F1dqFmmbLrjtmm2eUr4ZlYQr2XPFTOoP94Tf5RUFv7uaBHb8qYckYAPtWp1e0trPoq1ktdXDySHMtnmsmnzD/LRXX9yi/zVYL/VOkNR07p+31iZ4jaSoCEDciqIMm0bQQpGcV6X1j/6a2H+mK8zX+zT7CgXv27fWhKnPIGKKk96Acc+VqXG3vzQp8xoxQJuX6125PrSHuaSg//Z"/>
          <p:cNvSpPr>
            <a:spLocks noChangeAspect="1" noChangeArrowheads="1"/>
          </p:cNvSpPr>
          <p:nvPr/>
        </p:nvSpPr>
        <p:spPr bwMode="auto">
          <a:xfrm>
            <a:off x="155575" y="-1462088"/>
            <a:ext cx="3810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77" name="AutoShape 29" descr="http://www.zerno-ua.com/wp-content/uploads/praktiki_06_08.jpg"/>
          <p:cNvSpPr>
            <a:spLocks noChangeAspect="1" noChangeArrowheads="1"/>
          </p:cNvSpPr>
          <p:nvPr/>
        </p:nvSpPr>
        <p:spPr bwMode="auto">
          <a:xfrm>
            <a:off x="155575" y="-1371600"/>
            <a:ext cx="381000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79" name="Picture 31" descr="&amp;Kcy;&amp;acy;&amp;rcy;&amp;bcy;&amp;acy;&amp;mcy;&amp;icy;&amp;d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420888"/>
            <a:ext cx="3449960" cy="27599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s://encrypted-tbn2.gstatic.com/images?q=tbn:ANd9GcRVSOhANeuFM-sXMPYdr4NZeJPClCCQvqzvOgFc1xDEQkG0iMTMg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861048"/>
            <a:ext cx="3810000" cy="2543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2" name="Picture 2" descr="http://www.zerno-ua.com/wp-content/uploads/praktiki_06_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348880"/>
            <a:ext cx="3425957" cy="25694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3419872" y="2780928"/>
            <a:ext cx="52565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придає воді запаху, не змінює її колір, але придає їй гірко-в'яжучий присмак.</a:t>
            </a:r>
            <a:endParaRPr kumimoji="0" lang="uk-UA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04664"/>
            <a:ext cx="27033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Фізичні</a:t>
            </a: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Властивості: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1052736"/>
            <a:ext cx="53285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ілі або безбарвні кристали. 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ез запаху.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Легко розчинний у полярних розчинниках.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acoola.ru/media/uploads/media/546104/626/karbam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980728"/>
            <a:ext cx="3449490" cy="410445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5300" b="1" dirty="0" smtClean="0">
                <a:latin typeface="Times New Roman" pitchFamily="18" charset="0"/>
                <a:cs typeface="Times New Roman" pitchFamily="18" charset="0"/>
              </a:rPr>
              <a:t>Використання: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5050904" cy="5472608"/>
          </a:xfrm>
        </p:spPr>
        <p:txBody>
          <a:bodyPr>
            <a:normAutofit fontScale="77500" lnSpcReduction="20000"/>
          </a:bodyPr>
          <a:lstStyle/>
          <a:p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Карбамід використовується в сільському господарстві як висококонцентроване азотне добриво і як добавка до корму жуйних тварин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Використовується при отриманні 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карбамідоформальдегідних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полімерів, пластмас, клеїв, штучних волокон, барвників тощо. На основі карбаміду отримують дешеві пластмаси, так звані карбамідні пластинки.</a:t>
            </a:r>
          </a:p>
          <a:p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Карбамід також служить матеріалом для отримання багатьох органічних речовин і лікарських препаратів.</a:t>
            </a:r>
          </a:p>
          <a:p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Деяким похідним карбаміду притаманні 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гербіцидні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властивості — їх використовують для боротьби з бур'янами.</a:t>
            </a:r>
          </a:p>
          <a:p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Входить до складу жувальних гумок.</a:t>
            </a:r>
          </a:p>
          <a:p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</TotalTime>
  <Words>216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КАРБАМІД</vt:lpstr>
      <vt:lpstr>Слайд 2</vt:lpstr>
      <vt:lpstr>Слайд 3</vt:lpstr>
      <vt:lpstr>Слайд 4</vt:lpstr>
      <vt:lpstr>Слайд 5</vt:lpstr>
      <vt:lpstr>Слайд 6</vt:lpstr>
      <vt:lpstr>Слайд 7</vt:lpstr>
      <vt:lpstr>   Використання: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КАРБАМІД</dc:title>
  <dc:creator>Misha</dc:creator>
  <cp:lastModifiedBy>Misha</cp:lastModifiedBy>
  <cp:revision>5</cp:revision>
  <dcterms:created xsi:type="dcterms:W3CDTF">2015-01-17T15:39:20Z</dcterms:created>
  <dcterms:modified xsi:type="dcterms:W3CDTF">2015-01-17T16:21:06Z</dcterms:modified>
</cp:coreProperties>
</file>