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68" r:id="rId5"/>
    <p:sldId id="267" r:id="rId6"/>
    <p:sldId id="279" r:id="rId7"/>
    <p:sldId id="281" r:id="rId8"/>
    <p:sldId id="261" r:id="rId9"/>
    <p:sldId id="263" r:id="rId10"/>
    <p:sldId id="269" r:id="rId11"/>
    <p:sldId id="266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00FF00"/>
    <a:srgbClr val="003399"/>
    <a:srgbClr val="3399FF"/>
    <a:srgbClr val="3366FF"/>
    <a:srgbClr val="0066FF"/>
    <a:srgbClr val="FF0066"/>
    <a:srgbClr val="28B6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3B8E-FB7D-4005-901D-41A45C10A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E563-41C0-4F94-ADD6-1D07D1991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6108-5F23-47D9-A780-5DC6E4A59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C89F-D3E4-42AE-9B54-8EBFCA436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E19-5039-4283-9F39-411B2177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ECAE-E8CB-49DA-9293-5F5BCEC0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C7B0-7078-479A-B907-CE44EEFB8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04C1-EA61-4EA9-824F-78A359C02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7316-252F-406E-9511-56701CEFF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A904-E6F2-496A-B3BD-2D0568F0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87E7-4DCA-47FA-B581-DE523D8D4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5B0BE0-609F-4D55-ADCC-30B0B04A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f/Betelgeuse_star_%28Hubble%2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a/A_Swarm_of_Ancient_Stars_-_GPN-2000-00093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club.com.ua/getpoem.php?id=16676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stronet.ru/db/msg/1210878/eng/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stronet.ru/db/msg/1174853/en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aia_(star)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astronet.ru/db/msg/1195479/e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f42community.com/archives/3820" TargetMode="External"/><Relationship Id="rId7" Type="http://schemas.openxmlformats.org/officeDocument/2006/relationships/hyperlink" Target="http://space.vn.ua/galaktyky/univers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helium1.narod.ru/poems/orlovrkk/index.html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T_Taur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abar.fotoblog.by/2311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6441-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5689600" cy="1470025"/>
          </a:xfrm>
          <a:ln>
            <a:solidFill>
              <a:schemeClr val="tx2">
                <a:lumMod val="95000"/>
                <a:lumOff val="5000"/>
                <a:alpha val="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uk-UA" sz="4800" dirty="0" smtClean="0">
                <a:solidFill>
                  <a:srgbClr val="00B0F0"/>
                </a:solidFill>
              </a:rPr>
              <a:t>Еволюція зір</a:t>
            </a:r>
            <a:endParaRPr lang="ru-RU" sz="4800" dirty="0" smtClean="0">
              <a:solidFill>
                <a:srgbClr val="00B0F0"/>
              </a:solidFill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619250" y="620713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 flipV="1">
            <a:off x="1958975" y="790575"/>
            <a:ext cx="491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/>
          </a:p>
        </p:txBody>
      </p:sp>
      <p:pic>
        <p:nvPicPr>
          <p:cNvPr id="2054" name="Picture 12" descr="Файл:Betelgeuse star (Hubble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213100"/>
            <a:ext cx="348138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График эволюции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8365-192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5650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395288" y="908050"/>
            <a:ext cx="48244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F0"/>
                </a:solidFill>
              </a:rPr>
              <a:t>Зо́ряне ску́пчення</a:t>
            </a:r>
            <a:r>
              <a:rPr lang="uk-UA" sz="2400">
                <a:solidFill>
                  <a:srgbClr val="00B0F0"/>
                </a:solidFill>
              </a:rPr>
              <a:t> — гравітаційно зв'язана група зірок, що має загальне походження і рухома в гравітаційному полі галактики</a:t>
            </a:r>
          </a:p>
          <a:p>
            <a:r>
              <a:rPr lang="uk-UA" sz="2400">
                <a:solidFill>
                  <a:srgbClr val="00B0F0"/>
                </a:solidFill>
              </a:rPr>
              <a:t> як єдине ціле.</a:t>
            </a:r>
          </a:p>
          <a:p>
            <a:r>
              <a:rPr lang="uk-UA" sz="2400">
                <a:solidFill>
                  <a:srgbClr val="00B0F0"/>
                </a:solidFill>
              </a:rPr>
              <a:t>За своєю морфологією зоряні скупчення історично поділяються на два типи — кулясті і розсіяні. Групи гравітаційно незв'язаних зірок або слабкопов'язаних молодих зір, об'єднаних загальним походженням, називають </a:t>
            </a:r>
            <a:r>
              <a:rPr lang="uk-UA" sz="2400" b="1">
                <a:solidFill>
                  <a:srgbClr val="00B0F0"/>
                </a:solidFill>
              </a:rPr>
              <a:t>зоряними асоціаціями</a:t>
            </a:r>
            <a:r>
              <a:rPr lang="uk-UA" sz="240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1271" name="Picture 9" descr="Файл:A Swarm of Ancient Stars - GPN-2000-0009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450" y="1557338"/>
            <a:ext cx="39258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Гравитационное сжатие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8365-192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250825" y="476250"/>
            <a:ext cx="8208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F0"/>
                </a:solidFill>
              </a:rPr>
              <a:t>Зорі</a:t>
            </a:r>
            <a:r>
              <a:rPr lang="uk-UA" sz="2400">
                <a:solidFill>
                  <a:srgbClr val="00B0F0"/>
                </a:solidFill>
              </a:rPr>
              <a:t> - це найпоширеніші об’єкти у Всесвіті, у них міститься понад 98% видимої речовини Всесвіту. У зорях відбувається синтез та перетворення хімічних елементів, які потім за сприянням умов можуть стати складовими живих організмів.</a:t>
            </a:r>
            <a:endParaRPr lang="ru-RU" sz="2400">
              <a:solidFill>
                <a:srgbClr val="00B0F0"/>
              </a:solidFill>
            </a:endParaRPr>
          </a:p>
        </p:txBody>
      </p:sp>
      <p:pic>
        <p:nvPicPr>
          <p:cNvPr id="12294" name="Picture 10" descr="http://www.poetryclub.com.ua/upload/poem_all/001667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068638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http://images.astronet.ru/pubd/2007/11/18/0001224551/pleiades_gendl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349500"/>
            <a:ext cx="41767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astronet.ru/pubd/2002/02/20/0001174853/ngc6397_h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6013" y="1628775"/>
            <a:ext cx="7056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B0F0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6265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B0F0"/>
                </a:solidFill>
              </a:rPr>
              <a:t>Всесвіт складається на 98% із зірок. Вони ж є основним елементом галактики.</a:t>
            </a:r>
          </a:p>
          <a:p>
            <a:r>
              <a:rPr lang="ru-RU" sz="2200">
                <a:solidFill>
                  <a:srgbClr val="00B0F0"/>
                </a:solidFill>
              </a:rPr>
              <a:t>«</a:t>
            </a:r>
            <a:r>
              <a:rPr lang="uk-UA" sz="2400">
                <a:solidFill>
                  <a:srgbClr val="00B0F0"/>
                </a:solidFill>
              </a:rPr>
              <a:t>Зірки - це величезні кулі з гелію і водню, а також інших газів. Гравітація тягне</a:t>
            </a:r>
            <a:br>
              <a:rPr lang="uk-UA" sz="2400">
                <a:solidFill>
                  <a:srgbClr val="00B0F0"/>
                </a:solidFill>
              </a:rPr>
            </a:br>
            <a:r>
              <a:rPr lang="uk-UA" sz="2400">
                <a:solidFill>
                  <a:srgbClr val="00B0F0"/>
                </a:solidFill>
              </a:rPr>
              <a:t>їх всередину, а тиск розпеченого газу виштовхує їх назовні, створюючи рівновагу. Енергія зірки міститься в її ядрі, де гелій взаємодіє з воднем ».</a:t>
            </a:r>
          </a:p>
          <a:p>
            <a:r>
              <a:rPr lang="uk-UA" sz="2400">
                <a:solidFill>
                  <a:srgbClr val="00B0F0"/>
                </a:solidFill>
              </a:rPr>
              <a:t>Зірки утворюються шляхом конденсації хмар газово-пилового  міжзоряного середовища</a:t>
            </a:r>
            <a:endParaRPr lang="ru-RU" sz="2400">
              <a:solidFill>
                <a:srgbClr val="00B0F0"/>
              </a:solidFill>
            </a:endParaRPr>
          </a:p>
          <a:p>
            <a:pPr algn="just"/>
            <a:endParaRPr lang="ru-RU" sz="2400">
              <a:solidFill>
                <a:srgbClr val="00B0F0"/>
              </a:solidFill>
            </a:endParaRPr>
          </a:p>
        </p:txBody>
      </p:sp>
      <p:pic>
        <p:nvPicPr>
          <p:cNvPr id="3075" name="Picture 8" descr="http://t3.gstatic.com/images?q=tbn:ANd9GcTdvEp5FHlTSpHnKRjTDi2DFJiCaLVL1i3yTyj3RUqyxPpUg3ksU8GGB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888" y="4144963"/>
            <a:ext cx="267811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http://images.astronet.ru/pubd/2003/12/05/0001195480/v838lar3_kelly_c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581525"/>
            <a:ext cx="23764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http://upload.wikimedia.org/wikipedia/commons/thumb/7/71/Maia_(star).jpg/1205px-Maia_(star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508500"/>
            <a:ext cx="20161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2"/>
          <p:cNvSpPr>
            <a:spLocks noChangeArrowheads="1"/>
          </p:cNvSpPr>
          <p:nvPr/>
        </p:nvSpPr>
        <p:spPr bwMode="auto">
          <a:xfrm>
            <a:off x="1042988" y="981075"/>
            <a:ext cx="6842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B0F0"/>
                </a:solidFill>
              </a:rPr>
              <a:t>Неозброєним оком на небі видно близько 6000 зір. Астрономи античності поділяли їх за яскравістю на шість зоряних величин. Найяскравіші зірки належали до першої величини, найтьмяніші — до шостої.</a:t>
            </a:r>
          </a:p>
          <a:p>
            <a:r>
              <a:rPr lang="uk-UA" sz="2400">
                <a:solidFill>
                  <a:srgbClr val="00B0F0"/>
                </a:solidFill>
              </a:rPr>
              <a:t>Усі видимі з Землі зорі (навіть ті, що доступні для спостереження за допомогою найпотужніших телескопів) розташовані в місцевій групі галактик.</a:t>
            </a:r>
            <a:endParaRPr lang="ru-RU" sz="2400">
              <a:solidFill>
                <a:srgbClr val="00B0F0"/>
              </a:solidFill>
            </a:endParaRPr>
          </a:p>
        </p:txBody>
      </p:sp>
      <p:pic>
        <p:nvPicPr>
          <p:cNvPr id="4099" name="Picture 14" descr="http://www.f42community.com/wp-content/uploads/2011/11/st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156075"/>
            <a:ext cx="26638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8" descr="http://www.helium1.narod.ru/poems/orlovrkk/photo/christmas_st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0175" y="4406900"/>
            <a:ext cx="310673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0" descr="http://space.vn.ua/galaktyky/01-gal-m3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600" y="4581525"/>
            <a:ext cx="20177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684213" y="1268413"/>
            <a:ext cx="79200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B0F0"/>
                </a:solidFill>
              </a:rPr>
              <a:t>В астрономії застосовують особливу одиницю виміру відстані до зір — парсек (пк). Зоря, яка перебуває на відстані 1 пк, має паралакс рівний 1". </a:t>
            </a:r>
          </a:p>
          <a:p>
            <a:r>
              <a:rPr lang="uk-UA" sz="2400">
                <a:solidFill>
                  <a:srgbClr val="00B0F0"/>
                </a:solidFill>
              </a:rPr>
              <a:t>Відповідно,1 пк  = 30 трлн км.</a:t>
            </a:r>
          </a:p>
          <a:p>
            <a:r>
              <a:rPr lang="uk-UA" sz="2400">
                <a:solidFill>
                  <a:srgbClr val="00B0F0"/>
                </a:solidFill>
              </a:rPr>
              <a:t>Поряд із парсеком застосовується ще одна особлива одиниця виміру відстані — світловий рік. Він дорівнює відстані, яку світло долає протягом року, тобто 9,46×10</a:t>
            </a:r>
            <a:r>
              <a:rPr lang="uk-UA" sz="2400" baseline="30000">
                <a:solidFill>
                  <a:srgbClr val="00B0F0"/>
                </a:solidFill>
              </a:rPr>
              <a:t>12</a:t>
            </a:r>
            <a:r>
              <a:rPr lang="uk-UA" sz="2400">
                <a:solidFill>
                  <a:srgbClr val="00B0F0"/>
                </a:solidFill>
              </a:rPr>
              <a:t>км, або 0,307 пк.</a:t>
            </a:r>
          </a:p>
          <a:p>
            <a:r>
              <a:rPr lang="uk-UA" sz="2400">
                <a:solidFill>
                  <a:srgbClr val="00B0F0"/>
                </a:solidFill>
              </a:rPr>
              <a:t>Найближчою до Сонця зіркою є Проксима Центавра — червоний карлик 11-ї зоряної величини. Вона має паралакс 0,77", тобто відстань до неї становить 1,3 пк (40 трлн км або 4,3 св.роки).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04664"/>
            <a:ext cx="7872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b="1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Відстані до найближчих зір</a:t>
            </a:r>
            <a:endParaRPr lang="ru-RU" sz="4400" dirty="0"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Диаграмма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8365-192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3564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468313" y="260350"/>
            <a:ext cx="8388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B0F0"/>
                </a:solidFill>
              </a:rPr>
              <a:t>Діагра́ма Герцшпрунга—Рассела</a:t>
            </a:r>
            <a:r>
              <a:rPr lang="uk-UA" sz="2000">
                <a:solidFill>
                  <a:srgbClr val="00B0F0"/>
                </a:solidFill>
              </a:rPr>
              <a:t>— графічно відображена залежність між світністю (чи абсолютною зоряною величиною) та спектральним класом (тобто, температурою поверхні) зорі.</a:t>
            </a:r>
            <a:endParaRPr lang="ru-RU" sz="20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upload.wikimedia.org/wikipedia/commons/thumb/6/6b/T_Tauri.jpg/200px-T_Tau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70827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79388" y="908050"/>
            <a:ext cx="60483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B0F0"/>
                </a:solidFill>
              </a:rPr>
              <a:t>Змінна зоря - це зоря, за всю історію спостереження якої хоч один раз зафіксовано зміну її блиску. Причин змінності багато і пов'язані вони можуть бути не тільки з внутрішніми процесами: якщо зоря подвійна і промінь зору лежить у площині обертання компонентів (або під невеликим кутом до нього), то час від часу одна зоря закриватиме іншу від спостерігача, що спостерігається як зменшення блиску; блиск може змінитися якщо світло від зорі пройде крізь сильне гравітаційне поле. Однак у більшості випадків змінність пов'язана з нестабільними внутрішніми процесами</a:t>
            </a:r>
            <a:r>
              <a:rPr lang="uk-UA">
                <a:solidFill>
                  <a:srgbClr val="00B0F0"/>
                </a:solidFill>
              </a:rPr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684213" y="1628775"/>
            <a:ext cx="32400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B0F0"/>
                </a:solidFill>
              </a:rPr>
              <a:t>Зірки, які не є змінними називаються “нормальними”. До таких зірок належить і наше Сонце</a:t>
            </a:r>
            <a:endParaRPr lang="ru-RU" sz="3200">
              <a:solidFill>
                <a:srgbClr val="00B0F0"/>
              </a:solidFill>
            </a:endParaRPr>
          </a:p>
        </p:txBody>
      </p:sp>
      <p:pic>
        <p:nvPicPr>
          <p:cNvPr id="8195" name="Picture 2" descr="http://www.fotoblog.by/users/1006/23118/12253575824909790e0598d2.1176616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507682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2"/>
          <p:cNvSpPr>
            <a:spLocks noChangeArrowheads="1"/>
          </p:cNvSpPr>
          <p:nvPr/>
        </p:nvSpPr>
        <p:spPr bwMode="auto">
          <a:xfrm>
            <a:off x="755650" y="1196975"/>
            <a:ext cx="77771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00B0F0"/>
                </a:solidFill>
              </a:rPr>
              <a:t>Зорі можуть бути поодинокими й кратними: подвійними, потрійними і більшої кратності. У разі, коли до системи належить більше десяти зір, її називають зоряним скупченням. Подвійні (кратні) зорі дуже поширені. За деякими оцінками, більше 70% зір у Галактиці кратні. Так, серед 32 найближчих до Сонця зір — 12 кратних, з яких 10 подвійних, зокрема й найяскравіша зоря, небосхилу — Сіріус. В околиці 20 парсек від Сонячної системи близько половини із більш, ніж 3000 зір, — подвійні зорі всіх типів.</a:t>
            </a:r>
            <a:endParaRPr lang="ru-RU" sz="240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32656"/>
            <a:ext cx="712879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Зоряні</a:t>
            </a:r>
            <a:r>
              <a:rPr lang="uk-UA" sz="4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4400" b="1" dirty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системи</a:t>
            </a:r>
            <a:endParaRPr lang="ru-RU" sz="4400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1" descr="Doublesysta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628775"/>
            <a:ext cx="31257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12"/>
          <p:cNvSpPr>
            <a:spLocks noChangeArrowheads="1"/>
          </p:cNvSpPr>
          <p:nvPr/>
        </p:nvSpPr>
        <p:spPr bwMode="auto">
          <a:xfrm>
            <a:off x="539750" y="1557338"/>
            <a:ext cx="5040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u="sng">
                <a:solidFill>
                  <a:srgbClr val="00B0F0"/>
                </a:solidFill>
              </a:rPr>
              <a:t>Подвійна</a:t>
            </a:r>
            <a:r>
              <a:rPr lang="uk-UA" sz="2400" b="1">
                <a:solidFill>
                  <a:srgbClr val="00B0F0"/>
                </a:solidFill>
              </a:rPr>
              <a:t> </a:t>
            </a:r>
            <a:r>
              <a:rPr lang="uk-UA" sz="2400" b="1" u="sng">
                <a:solidFill>
                  <a:srgbClr val="00B0F0"/>
                </a:solidFill>
              </a:rPr>
              <a:t>зоря</a:t>
            </a:r>
            <a:r>
              <a:rPr lang="uk-UA" sz="2400">
                <a:solidFill>
                  <a:srgbClr val="00B0F0"/>
                </a:solidFill>
              </a:rPr>
              <a:t> — система з двох гравітаційно пов'язаних зір, які обертаються навколо спільного центру мас по еліптичних орбітах. Інколи трапляються системи із трьох і більше зірок; у тому загальному разі система називається кратною зіркою.</a:t>
            </a:r>
            <a:endParaRPr lang="ru-RU" sz="2400">
              <a:solidFill>
                <a:srgbClr val="00B0F0"/>
              </a:solidFill>
            </a:endParaRPr>
          </a:p>
        </p:txBody>
      </p:sp>
      <p:sp>
        <p:nvSpPr>
          <p:cNvPr id="10244" name="Прямоугольник 13"/>
          <p:cNvSpPr>
            <a:spLocks noChangeArrowheads="1"/>
          </p:cNvSpPr>
          <p:nvPr/>
        </p:nvSpPr>
        <p:spPr bwMode="auto">
          <a:xfrm>
            <a:off x="5759450" y="4365625"/>
            <a:ext cx="3384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00B0F0"/>
                </a:solidFill>
              </a:rPr>
              <a:t>Схематичне зображення двох небесних тіл, що обертаються навколо спільного центру мас</a:t>
            </a:r>
            <a:endParaRPr lang="ru-RU" sz="16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582</Words>
  <Application>Microsoft Office PowerPoint</Application>
  <PresentationFormat>Экран (4:3)</PresentationFormat>
  <Paragraphs>26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Еволюція зір</vt:lpstr>
      <vt:lpstr>Слайд 2</vt:lpstr>
      <vt:lpstr>Слайд 3</vt:lpstr>
      <vt:lpstr>Слайд 4</vt:lpstr>
      <vt:lpstr>Диаграмма</vt:lpstr>
      <vt:lpstr>Слайд 6</vt:lpstr>
      <vt:lpstr>Слайд 7</vt:lpstr>
      <vt:lpstr>Слайд 8</vt:lpstr>
      <vt:lpstr>Слайд 9</vt:lpstr>
      <vt:lpstr>График эволюции</vt:lpstr>
      <vt:lpstr>Гравитационное сжатие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Gabi</dc:creator>
  <cp:lastModifiedBy>Anzhela</cp:lastModifiedBy>
  <cp:revision>48</cp:revision>
  <dcterms:created xsi:type="dcterms:W3CDTF">2010-04-04T13:15:54Z</dcterms:created>
  <dcterms:modified xsi:type="dcterms:W3CDTF">2014-01-04T09:54:09Z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000800c40b000000000001023620</vt:lpwstr>
  </property>
</Properties>
</file>