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2" r:id="rId5"/>
    <p:sldId id="261" r:id="rId6"/>
    <p:sldId id="263" r:id="rId7"/>
    <p:sldId id="267" r:id="rId8"/>
    <p:sldId id="264" r:id="rId9"/>
    <p:sldId id="265" r:id="rId10"/>
    <p:sldId id="270" r:id="rId11"/>
    <p:sldId id="258" r:id="rId12"/>
    <p:sldId id="269" r:id="rId13"/>
    <p:sldId id="259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3DAD31-BF8F-4E95-90FE-459D5D83EE8C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E0BC5EF-E487-41A2-946A-9CA7C63729A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ownloads\1348290095_shust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714488"/>
            <a:ext cx="7143800" cy="3059812"/>
          </a:xfrm>
        </p:spPr>
        <p:txBody>
          <a:bodyPr/>
          <a:lstStyle/>
          <a:p>
            <a:r>
              <a:rPr lang="ru-RU" sz="8000" dirty="0" err="1" smtClean="0"/>
              <a:t>Застосування</a:t>
            </a:r>
            <a:r>
              <a:rPr lang="ru-RU" sz="8000" dirty="0" smtClean="0"/>
              <a:t> у </a:t>
            </a:r>
            <a:r>
              <a:rPr lang="ru-RU" sz="8000" dirty="0" err="1" smtClean="0"/>
              <a:t>медицині</a:t>
            </a:r>
            <a:r>
              <a:rPr lang="ru-RU" sz="8000" dirty="0" smtClean="0"/>
              <a:t>: </a:t>
            </a:r>
            <a:endParaRPr lang="uk-UA" sz="8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4" name="Picture 6" descr="http://www.polismed.ru/u-img/serp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3750495" cy="3000396"/>
          </a:xfrm>
          <a:prstGeom prst="rect">
            <a:avLst/>
          </a:prstGeom>
          <a:noFill/>
        </p:spPr>
      </p:pic>
      <p:pic>
        <p:nvPicPr>
          <p:cNvPr id="2052" name="Picture 4" descr="Мазь сірч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00240"/>
            <a:ext cx="3071834" cy="3718509"/>
          </a:xfrm>
          <a:prstGeom prst="rect">
            <a:avLst/>
          </a:prstGeom>
          <a:noFill/>
        </p:spPr>
      </p:pic>
      <p:pic>
        <p:nvPicPr>
          <p:cNvPr id="2050" name="Picture 2" descr="http://t2.gstatic.com/images?q=tbn:ANd9GcRiKutuMGszSSX1w725oMBau6oEMFb51MWPz7xv8IULRiRiXGc4s2i9rbZc7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785926"/>
            <a:ext cx="5572164" cy="41536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4872046" cy="914400"/>
          </a:xfrm>
        </p:spPr>
        <p:txBody>
          <a:bodyPr/>
          <a:lstStyle/>
          <a:p>
            <a:r>
              <a:rPr lang="ru-RU" dirty="0" smtClean="0"/>
              <a:t>ШАМПУНЬ СУЛЬСЕНА</a:t>
            </a:r>
            <a:endParaRPr lang="uk-UA" dirty="0"/>
          </a:p>
        </p:txBody>
      </p:sp>
      <p:pic>
        <p:nvPicPr>
          <p:cNvPr id="1026" name="Picture 2" descr="http://vitalux.ua/_att/6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92996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1026" name="Picture 2" descr="http://works.tarefer.ru/94/100140/pics/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509046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Сірка потрапляє в </a:t>
            </a:r>
            <a:r>
              <a:rPr lang="uk-UA" dirty="0" err="1" smtClean="0"/>
              <a:t>грунт</a:t>
            </a:r>
            <a:r>
              <a:rPr lang="uk-UA" dirty="0" smtClean="0"/>
              <a:t> одночасно з розкладанням білків та інших органічних речовин у формі сірководню - отруйного для рослин газу. Це з'єднання переходить у два етапи в сірчану кислоту під впливом бактерій роду </a:t>
            </a:r>
            <a:r>
              <a:rPr lang="en-US" dirty="0" err="1" smtClean="0"/>
              <a:t>Sulfomonas</a:t>
            </a:r>
            <a:r>
              <a:rPr lang="en-US" dirty="0" smtClean="0"/>
              <a:t>, </a:t>
            </a:r>
            <a:r>
              <a:rPr lang="en-US" dirty="0" err="1" smtClean="0"/>
              <a:t>Tiobacterium</a:t>
            </a:r>
            <a:r>
              <a:rPr lang="en-US" dirty="0" smtClean="0"/>
              <a:t>. </a:t>
            </a:r>
            <a:r>
              <a:rPr lang="uk-UA" dirty="0" smtClean="0"/>
              <a:t>Спочатку сірководень окислюється і утворюється вільна сірка, потім в присутності кисню і води утворюється сірчана кислота, яка сприяє розчиненню основ. Кількість сірчаної кислоти, що утворюється за вегетаційний період, може становити 200-250 кг/га. В анаеробних умовах солі сірчаної кислоти знову відновлюються до сірководню.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496"/>
            <a:ext cx="750099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dirty="0" smtClean="0"/>
              <a:t>У   попередньому       випуску: </a:t>
            </a:r>
            <a:endParaRPr lang="uk-UA" sz="6600" dirty="0"/>
          </a:p>
        </p:txBody>
      </p:sp>
      <p:pic>
        <p:nvPicPr>
          <p:cNvPr id="2050" name="Picture 2" descr="C:\Users\User\Downloads\680903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46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5286412" cy="2500330"/>
          </a:xfrm>
        </p:spPr>
        <p:txBody>
          <a:bodyPr>
            <a:normAutofit fontScale="90000"/>
          </a:bodyPr>
          <a:lstStyle/>
          <a:p>
            <a:r>
              <a:rPr lang="en-US" sz="9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uk-UA" sz="9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УЛЬФУР</a:t>
            </a:r>
            <a:endParaRPr lang="uk-UA" sz="9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D:\Мои документы\Rumar\картинки\PFILES\MSOFFICE\MEDIA\CNTCD1\ANIMATED\J01782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1422382" cy="14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7232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атома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785926"/>
            <a:ext cx="56758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           +16 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uk-UA" sz="6600" b="1" dirty="0" smtClean="0"/>
              <a:t> </a:t>
            </a:r>
            <a:r>
              <a:rPr lang="en-US" sz="4400" dirty="0" smtClean="0"/>
              <a:t>)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)</a:t>
            </a:r>
            <a:r>
              <a:rPr lang="en-US" sz="4400" baseline="-25000" dirty="0" smtClean="0"/>
              <a:t>8</a:t>
            </a:r>
            <a:r>
              <a:rPr lang="en-US" sz="4400" dirty="0" smtClean="0"/>
              <a:t>)</a:t>
            </a:r>
            <a:r>
              <a:rPr lang="en-US" sz="4400" baseline="-25000" dirty="0" smtClean="0"/>
              <a:t>6</a:t>
            </a:r>
            <a:endParaRPr lang="uk-UA" sz="4400" baseline="-25000" dirty="0" smtClean="0"/>
          </a:p>
          <a:p>
            <a:endParaRPr lang="uk-UA" sz="4400" dirty="0" smtClean="0"/>
          </a:p>
          <a:p>
            <a:r>
              <a:rPr lang="en-US" sz="4400" dirty="0" smtClean="0"/>
              <a:t>  1S</a:t>
            </a:r>
            <a:r>
              <a:rPr lang="uk-UA" sz="4400" baseline="30000" dirty="0" smtClean="0"/>
              <a:t>2</a:t>
            </a:r>
            <a:r>
              <a:rPr lang="en-US" sz="4400" dirty="0" smtClean="0"/>
              <a:t> 2S</a:t>
            </a:r>
            <a:r>
              <a:rPr lang="uk-UA" sz="4400" baseline="30000" dirty="0" smtClean="0"/>
              <a:t>2 </a:t>
            </a:r>
            <a:r>
              <a:rPr lang="en-US" sz="4400" dirty="0" smtClean="0"/>
              <a:t>2P</a:t>
            </a:r>
            <a:r>
              <a:rPr lang="uk-UA" sz="4400" baseline="30000" dirty="0" smtClean="0"/>
              <a:t>6</a:t>
            </a:r>
            <a:r>
              <a:rPr lang="en-US" sz="4400" dirty="0" smtClean="0"/>
              <a:t> 3S</a:t>
            </a:r>
            <a:r>
              <a:rPr lang="uk-UA" sz="4400" baseline="30000" dirty="0" smtClean="0"/>
              <a:t>2 </a:t>
            </a:r>
            <a:r>
              <a:rPr lang="en-US" sz="4400" dirty="0" smtClean="0"/>
              <a:t>3P</a:t>
            </a:r>
            <a:r>
              <a:rPr lang="uk-UA" sz="4400" baseline="30000" dirty="0" smtClean="0"/>
              <a:t>4</a:t>
            </a:r>
            <a:r>
              <a:rPr lang="uk-UA" sz="4400" dirty="0" smtClean="0"/>
              <a:t> </a:t>
            </a:r>
            <a:endParaRPr lang="uk-UA" sz="4400" dirty="0"/>
          </a:p>
        </p:txBody>
      </p:sp>
      <p:pic>
        <p:nvPicPr>
          <p:cNvPr id="1027" name="Picture 3" descr="D:\inna\Український гуманітарний ліцей\Другий курс\Хімія\проект\Безымянный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357694"/>
            <a:ext cx="5243513" cy="1387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zno-sumy.at.ua/Period_syst_korotka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wnloads\periodic_Sulf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85860"/>
            <a:ext cx="2286000" cy="22558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14546" y="214290"/>
            <a:ext cx="542925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Електронна конфігурація атома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Сульфуру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: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uk-UA" sz="5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5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subject.com.ua/dovidnik/him/images5889images_117_fmt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87075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774060"/>
          </a:xfrm>
        </p:spPr>
        <p:txBody>
          <a:bodyPr/>
          <a:lstStyle/>
          <a:p>
            <a:r>
              <a:rPr lang="uk-UA" sz="7200" b="1" dirty="0" smtClean="0"/>
              <a:t>У цьому випуску докладніше про таке:</a:t>
            </a:r>
            <a:endParaRPr lang="uk-UA" sz="7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ovie.ru/sites/default/files/sulfur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3429000" cy="2928958"/>
          </a:xfrm>
          <a:prstGeom prst="rect">
            <a:avLst/>
          </a:prstGeom>
          <a:noFill/>
        </p:spPr>
      </p:pic>
      <p:pic>
        <p:nvPicPr>
          <p:cNvPr id="5" name="Picture 6" descr="D:\Мои документы\Rumar\картинки для семинара\сір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s://www.dmr.nd.gov/ndgs/rockandmineral/Images/09_sulfu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3429024" cy="2857500"/>
          </a:xfrm>
          <a:prstGeom prst="rect">
            <a:avLst/>
          </a:prstGeom>
          <a:noFill/>
        </p:spPr>
      </p:pic>
      <p:pic>
        <p:nvPicPr>
          <p:cNvPr id="17414" name="Picture 6" descr="http://img.alibaba.com/img/buyoffer/103676259/buy_sulfur_sulphur_month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img.alibaba.com/img/buyoffer/103676259/buy_sulfur_sulphur_month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0"/>
            <a:ext cx="7924800" cy="907604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bg1"/>
                </a:solidFill>
              </a:rPr>
              <a:t>С</a:t>
            </a:r>
            <a:r>
              <a:rPr lang="uk-UA" sz="4800" b="1" dirty="0" smtClean="0">
                <a:solidFill>
                  <a:schemeClr val="bg1"/>
                </a:solidFill>
              </a:rPr>
              <a:t>полуки Сульфуру в природі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H:\картинки для семинара\Мирабилит (глауберова соль).jpg"/>
          <p:cNvPicPr>
            <a:picLocks noChangeAspect="1" noChangeArrowheads="1"/>
          </p:cNvPicPr>
          <p:nvPr/>
        </p:nvPicPr>
        <p:blipFill rotWithShape="1">
          <a:blip r:embed="rId3"/>
          <a:srcRect b="17983"/>
          <a:stretch/>
        </p:blipFill>
        <p:spPr bwMode="auto">
          <a:xfrm>
            <a:off x="6429388" y="4000504"/>
            <a:ext cx="2143140" cy="19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1563" y="5903913"/>
            <a:ext cx="2992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sz="2800" b="1" i="1" dirty="0" smtClean="0">
                <a:solidFill>
                  <a:schemeClr val="bg1"/>
                </a:solidFill>
              </a:rPr>
              <a:t>мірабіліт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3429000"/>
            <a:ext cx="1132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chemeClr val="bg1"/>
                </a:solidFill>
                <a:cs typeface="Times New Roman" pitchFamily="18" charset="0"/>
              </a:rPr>
              <a:t>пірит</a:t>
            </a:r>
            <a:endParaRPr lang="ru-RU" sz="28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9462" name="Picture 4" descr="H:\картинки для семинара\свинцовый блес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000504"/>
            <a:ext cx="2071702" cy="193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5929330"/>
            <a:ext cx="1857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i="1" dirty="0" smtClean="0">
                <a:solidFill>
                  <a:schemeClr val="bg1"/>
                </a:solidFill>
              </a:rPr>
              <a:t>галеніт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9467" name="Picture 6" descr="H:\картинки для семинара\гіп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71546"/>
            <a:ext cx="209073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2928934"/>
            <a:ext cx="763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гіпс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2928934"/>
            <a:ext cx="18165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i="1" dirty="0" smtClean="0">
                <a:solidFill>
                  <a:schemeClr val="bg1"/>
                </a:solidFill>
              </a:rPr>
              <a:t>сфалерит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5" name="Picture 8" descr="D:\Мои документы\Rumar\картинки\PFILES\MSOFFICE\MEDIA\CNTCD1\ANIMATED\J017822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572008"/>
            <a:ext cx="1422382" cy="14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714348" y="3286124"/>
            <a:ext cx="147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CaSO</a:t>
            </a:r>
            <a:r>
              <a:rPr lang="en-US" baseline="-25000" dirty="0" smtClean="0"/>
              <a:t>4</a:t>
            </a:r>
            <a:r>
              <a:rPr lang="en-US" dirty="0" smtClean="0"/>
              <a:t>•2H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3857628"/>
            <a:ext cx="586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FeS</a:t>
            </a:r>
            <a:r>
              <a:rPr lang="en-US" baseline="-25000" dirty="0" smtClean="0"/>
              <a:t>2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15206" y="3357562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ZnS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6357958"/>
            <a:ext cx="765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PbS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6357958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[SO</a:t>
            </a:r>
            <a:r>
              <a:rPr lang="en-US" baseline="-25000" dirty="0" smtClean="0"/>
              <a:t>4</a:t>
            </a:r>
            <a:r>
              <a:rPr lang="en-US" dirty="0" smtClean="0"/>
              <a:t>]•10H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uk-UA" dirty="0"/>
          </a:p>
        </p:txBody>
      </p:sp>
      <p:pic>
        <p:nvPicPr>
          <p:cNvPr id="18436" name="Picture 4" descr="http://aboutstones.ru/images/Stones/Pyrit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500174"/>
            <a:ext cx="2071702" cy="1952580"/>
          </a:xfrm>
          <a:prstGeom prst="rect">
            <a:avLst/>
          </a:prstGeom>
          <a:noFill/>
        </p:spPr>
      </p:pic>
      <p:pic>
        <p:nvPicPr>
          <p:cNvPr id="18438" name="Picture 6" descr="http://www.mtgms.org/tnrocks/images/sphalerite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1071546"/>
            <a:ext cx="2071701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421</TotalTime>
  <Words>146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CУЛЬФУР</vt:lpstr>
      <vt:lpstr>Будова атома</vt:lpstr>
      <vt:lpstr>Слайд 5</vt:lpstr>
      <vt:lpstr>Слайд 6</vt:lpstr>
      <vt:lpstr>У цьому випуску докладніше про таке:</vt:lpstr>
      <vt:lpstr>Слайд 8</vt:lpstr>
      <vt:lpstr>Сполуки Сульфуру в природі</vt:lpstr>
      <vt:lpstr>Застосування у медицині: </vt:lpstr>
      <vt:lpstr>Слайд 11</vt:lpstr>
      <vt:lpstr>ШАМПУНЬ СУЛЬСЕНА</vt:lpstr>
      <vt:lpstr>Слайд 13</vt:lpstr>
      <vt:lpstr>Слайд 14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2012-12-18T17:01:06Z</dcterms:created>
  <dcterms:modified xsi:type="dcterms:W3CDTF">2012-12-19T21:08:11Z</dcterms:modified>
</cp:coreProperties>
</file>