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68" r:id="rId5"/>
    <p:sldMasterId id="2147483780" r:id="rId6"/>
    <p:sldMasterId id="2147483792" r:id="rId7"/>
    <p:sldMasterId id="2147483828" r:id="rId8"/>
    <p:sldMasterId id="2147483840" r:id="rId9"/>
    <p:sldMasterId id="2147483864" r:id="rId10"/>
    <p:sldMasterId id="2147483876" r:id="rId11"/>
    <p:sldMasterId id="214748388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5" r:id="rId20"/>
    <p:sldId id="266" r:id="rId21"/>
    <p:sldId id="268" r:id="rId22"/>
    <p:sldId id="267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22B578-C917-4833-8B0A-2E9A439F4A9E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FAF3FD-3B5C-4BED-AAC8-5E2B818C6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8001056" cy="2000241"/>
          </a:xfrm>
        </p:spPr>
        <p:txBody>
          <a:bodyPr>
            <a:noAutofit/>
          </a:bodyPr>
          <a:lstStyle/>
          <a:p>
            <a:r>
              <a:rPr lang="ru-RU" sz="4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Презентац</a:t>
            </a:r>
            <a:r>
              <a:rPr lang="uk-UA" sz="4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ія</a:t>
            </a:r>
            <a:r>
              <a:rPr lang="uk-UA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тему:</a:t>
            </a:r>
            <a:br>
              <a:rPr lang="uk-UA" sz="4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4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Каучуки</a:t>
            </a:r>
            <a:endParaRPr lang="ru-RU" sz="4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4929198"/>
            <a:ext cx="2857520" cy="1785950"/>
          </a:xfrm>
        </p:spPr>
        <p:txBody>
          <a:bodyPr>
            <a:noAutofit/>
          </a:bodyPr>
          <a:lstStyle/>
          <a:p>
            <a:pPr algn="l"/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Виконав:</a:t>
            </a:r>
          </a:p>
          <a:p>
            <a:pPr algn="l"/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Учень 11-Б класу</a:t>
            </a:r>
          </a:p>
          <a:p>
            <a:pPr algn="l"/>
            <a:r>
              <a:rPr lang="uk-UA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Путьо</a:t>
            </a:r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Михайло</a:t>
            </a:r>
          </a:p>
          <a:p>
            <a:pPr algn="l"/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600px-Syndiotactic_polyprope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143116"/>
            <a:ext cx="3857628" cy="385762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410480" cy="3857652"/>
          </a:xfrm>
        </p:spPr>
        <p:txBody>
          <a:bodyPr>
            <a:normAutofit/>
          </a:bodyPr>
          <a:lstStyle/>
          <a:p>
            <a:r>
              <a:rPr lang="ru-RU" sz="2400" b="1" i="1" dirty="0" err="1" smtClean="0"/>
              <a:t>Гума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виробляється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нагріванні</a:t>
            </a:r>
            <a:r>
              <a:rPr lang="ru-RU" sz="2400" b="1" dirty="0" smtClean="0"/>
              <a:t> каучуку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сіркою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барвниками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Відбувається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зшивання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карбонових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ланцюгів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 </a:t>
            </a:r>
            <a:r>
              <a:rPr lang="en-US" sz="2400" b="1" dirty="0" smtClean="0"/>
              <a:t>S-S «</a:t>
            </a:r>
            <a:r>
              <a:rPr lang="ru-RU" sz="2400" b="1" dirty="0" err="1" smtClean="0"/>
              <a:t>містків</a:t>
            </a:r>
            <a:r>
              <a:rPr lang="ru-RU" sz="2400" b="1" dirty="0" smtClean="0"/>
              <a:t>» — </a:t>
            </a:r>
            <a:r>
              <a:rPr lang="ru-RU" sz="2400" b="1" dirty="0" err="1" smtClean="0"/>
              <a:t>вулканізація</a:t>
            </a:r>
            <a:r>
              <a:rPr lang="ru-RU" sz="2400" b="1" dirty="0" smtClean="0"/>
              <a:t> каучуку. </a:t>
            </a:r>
            <a:r>
              <a:rPr lang="ru-RU" sz="2400" b="1" dirty="0" err="1" smtClean="0"/>
              <a:t>Утворюється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еластичний,стійкіший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міцніший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змін</a:t>
            </a:r>
            <a:r>
              <a:rPr lang="ru-RU" sz="2400" b="1" dirty="0" smtClean="0"/>
              <a:t> температур </a:t>
            </a:r>
            <a:r>
              <a:rPr lang="ru-RU" sz="2400" b="1" dirty="0" err="1" smtClean="0"/>
              <a:t>матеріал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Якщо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сірки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взяти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надлишку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утвориться</a:t>
            </a:r>
            <a:r>
              <a:rPr lang="ru-RU" sz="2400" b="1" dirty="0" smtClean="0"/>
              <a:t> тверда </a:t>
            </a:r>
            <a:r>
              <a:rPr lang="ru-RU" sz="2400" b="1" dirty="0" err="1" smtClean="0"/>
              <a:t>нееластична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речовина</a:t>
            </a:r>
            <a:r>
              <a:rPr lang="ru-RU" sz="2400" b="1" i="1" dirty="0" err="1" smtClean="0"/>
              <a:t>ебоніт</a:t>
            </a:r>
            <a:r>
              <a:rPr lang="ru-RU" sz="2400" b="1" i="1" dirty="0" smtClean="0"/>
              <a:t>,</a:t>
            </a:r>
            <a:r>
              <a:rPr lang="ru-RU" sz="2400" b="1" dirty="0" smtClean="0"/>
              <a:t> яку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виготовлення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електрохімічних</a:t>
            </a:r>
            <a:r>
              <a:rPr lang="ru-RU" sz="2400" b="1" dirty="0" smtClean="0"/>
              <a:t> деталей.</a:t>
            </a:r>
            <a:endParaRPr lang="ru-RU" sz="2400" b="1" dirty="0"/>
          </a:p>
        </p:txBody>
      </p:sp>
      <p:pic>
        <p:nvPicPr>
          <p:cNvPr id="6" name="Рисунок 5" descr="20636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929066"/>
            <a:ext cx="4286280" cy="270350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8" y="0"/>
            <a:ext cx="9058983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926708" cy="292895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З </a:t>
            </a:r>
            <a:r>
              <a:rPr lang="ru-RU" sz="3100" b="1" dirty="0" err="1" smtClean="0"/>
              <a:t>гуми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виготовляють</a:t>
            </a:r>
            <a:r>
              <a:rPr lang="ru-RU" sz="3100" b="1" dirty="0" smtClean="0"/>
              <a:t>: </a:t>
            </a:r>
            <a:r>
              <a:rPr lang="ru-RU" sz="3100" b="1" dirty="0" err="1" smtClean="0"/>
              <a:t>шини</a:t>
            </a:r>
            <a:r>
              <a:rPr lang="ru-RU" sz="3100" b="1" dirty="0" smtClean="0"/>
              <a:t>, шланги, </a:t>
            </a:r>
            <a:r>
              <a:rPr lang="ru-RU" sz="3100" b="1" dirty="0" err="1" smtClean="0"/>
              <a:t>чоботи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рукавиці</a:t>
            </a:r>
            <a:r>
              <a:rPr lang="ru-RU" sz="3100" b="1" dirty="0" smtClean="0"/>
              <a:t> та </a:t>
            </a:r>
            <a:r>
              <a:rPr lang="ru-RU" sz="3100" b="1" dirty="0" err="1" smtClean="0"/>
              <a:t>багато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чого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іншого</a:t>
            </a:r>
            <a:r>
              <a:rPr lang="ru-RU" sz="3100" b="1" dirty="0" smtClean="0"/>
              <a:t>. </a:t>
            </a:r>
            <a:r>
              <a:rPr lang="ru-RU" sz="3100" b="1" dirty="0" err="1" smtClean="0"/>
              <a:t>Ці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вироби</a:t>
            </a:r>
            <a:r>
              <a:rPr lang="ru-RU" sz="3100" b="1" dirty="0" smtClean="0"/>
              <a:t> добре </a:t>
            </a:r>
            <a:r>
              <a:rPr lang="ru-RU" sz="3100" b="1" dirty="0" err="1" smtClean="0"/>
              <a:t>горять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можуть</a:t>
            </a:r>
            <a:r>
              <a:rPr lang="ru-RU" sz="3100" b="1" dirty="0" smtClean="0"/>
              <a:t> бути тепло </a:t>
            </a:r>
            <a:r>
              <a:rPr lang="ru-RU" sz="3100" b="1" dirty="0" err="1" smtClean="0"/>
              <a:t>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морозостійкі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хімічно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стійкі</a:t>
            </a:r>
            <a:r>
              <a:rPr lang="ru-RU" sz="3100" b="1" dirty="0" smtClean="0"/>
              <a:t>. Але </a:t>
            </a:r>
            <a:r>
              <a:rPr lang="ru-RU" sz="3100" b="1" dirty="0" err="1" smtClean="0"/>
              <a:t>концентровані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кислоти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луги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високі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дуже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низькі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температури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їх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руйнують</a:t>
            </a:r>
            <a:r>
              <a:rPr lang="ru-RU" sz="3100" b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 descr="ch08_02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89" y="2428868"/>
            <a:ext cx="660485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7467600" cy="21431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Дякую</a:t>
            </a:r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 </a:t>
            </a:r>
            <a:r>
              <a:rPr lang="ru-RU" sz="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увагу</a:t>
            </a:r>
            <a:endParaRPr lang="ru-RU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Каучуки</a:t>
            </a:r>
            <a:endParaRPr lang="ru-RU" sz="6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Каучук —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еластичний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отримують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коагуляції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латексу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каучуконосних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рослин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головним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чином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бразильської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гевеї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росте в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тропічних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країнах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компонент —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поліізопрен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вуглеводневе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полімерне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хімічне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з'єднання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формулу (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C5H8)n.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357166"/>
            <a:ext cx="6215106" cy="6215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Зараз дерево </a:t>
            </a:r>
            <a:r>
              <a:rPr lang="ru-RU" sz="2400" dirty="0" err="1" smtClean="0"/>
              <a:t>культивується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південно-східній</a:t>
            </a:r>
            <a:r>
              <a:rPr lang="ru-RU" sz="2400" dirty="0" smtClean="0"/>
              <a:t> </a:t>
            </a:r>
            <a:r>
              <a:rPr lang="ru-RU" sz="2400" dirty="0" err="1" smtClean="0"/>
              <a:t>Азії</a:t>
            </a:r>
            <a:r>
              <a:rPr lang="ru-RU" sz="2400" dirty="0" smtClean="0"/>
              <a:t>, </a:t>
            </a:r>
            <a:r>
              <a:rPr lang="ru-RU" sz="2400" dirty="0" err="1" smtClean="0"/>
              <a:t>Малазії</a:t>
            </a:r>
            <a:r>
              <a:rPr lang="ru-RU" sz="2400" dirty="0" smtClean="0"/>
              <a:t>, </a:t>
            </a:r>
            <a:r>
              <a:rPr lang="ru-RU" sz="2400" dirty="0" err="1" smtClean="0"/>
              <a:t>Індонезії</a:t>
            </a:r>
            <a:r>
              <a:rPr lang="ru-RU" sz="2400" dirty="0" smtClean="0"/>
              <a:t>, </a:t>
            </a:r>
            <a:r>
              <a:rPr lang="ru-RU" sz="2400" dirty="0" err="1" smtClean="0"/>
              <a:t>Шрі-Ланці</a:t>
            </a:r>
            <a:r>
              <a:rPr lang="ru-RU" sz="2400" dirty="0" smtClean="0"/>
              <a:t>, </a:t>
            </a:r>
            <a:r>
              <a:rPr lang="ru-RU" sz="2400" dirty="0" err="1" smtClean="0"/>
              <a:t>Камбоджі</a:t>
            </a:r>
            <a:r>
              <a:rPr lang="ru-RU" sz="2400" dirty="0" smtClean="0"/>
              <a:t>, </a:t>
            </a:r>
            <a:r>
              <a:rPr lang="ru-RU" sz="2400" dirty="0" err="1" smtClean="0"/>
              <a:t>Таїланді</a:t>
            </a:r>
            <a:r>
              <a:rPr lang="ru-RU" sz="2400" dirty="0" smtClean="0"/>
              <a:t>, </a:t>
            </a:r>
            <a:r>
              <a:rPr lang="ru-RU" sz="2400" dirty="0" err="1" smtClean="0"/>
              <a:t>Сараваці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Брунеї</a:t>
            </a:r>
            <a:r>
              <a:rPr lang="ru-RU" sz="2400" dirty="0" smtClean="0"/>
              <a:t>. На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кліматичні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придатні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виростання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каучуконосних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відсутні</a:t>
            </a:r>
            <a:r>
              <a:rPr lang="ru-RU" sz="2400" dirty="0" smtClean="0"/>
              <a:t>. </a:t>
            </a:r>
            <a:r>
              <a:rPr lang="ru-RU" sz="2400" dirty="0" err="1" smtClean="0"/>
              <a:t>Натуральний</a:t>
            </a:r>
            <a:r>
              <a:rPr lang="ru-RU" sz="2400" dirty="0" smtClean="0"/>
              <a:t> каучук та латекс натурального каучуку </a:t>
            </a:r>
            <a:r>
              <a:rPr lang="ru-RU" sz="2400" dirty="0" err="1" smtClean="0"/>
              <a:t>Україною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купується</a:t>
            </a:r>
            <a:r>
              <a:rPr lang="ru-RU" sz="2400" dirty="0" smtClean="0"/>
              <a:t> за кордоном. </a:t>
            </a:r>
          </a:p>
          <a:p>
            <a:pPr>
              <a:buNone/>
            </a:pPr>
            <a:r>
              <a:rPr lang="ru-RU" sz="2400" dirty="0" smtClean="0"/>
              <a:t>   Як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в </a:t>
            </a:r>
            <a:r>
              <a:rPr lang="ru-RU" sz="2400" dirty="0" err="1" smtClean="0"/>
              <a:t>дереві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синтезується</a:t>
            </a:r>
            <a:r>
              <a:rPr lang="ru-RU" sz="2400" dirty="0" smtClean="0"/>
              <a:t> </a:t>
            </a:r>
            <a:r>
              <a:rPr lang="ru-RU" sz="2400" dirty="0" err="1" smtClean="0"/>
              <a:t>вуглеводень</a:t>
            </a:r>
            <a:r>
              <a:rPr lang="ru-RU" sz="2400" dirty="0" smtClean="0"/>
              <a:t> (</a:t>
            </a:r>
            <a:r>
              <a:rPr lang="ru-RU" sz="2400" dirty="0" err="1" smtClean="0"/>
              <a:t>поліізопрен</a:t>
            </a:r>
            <a:r>
              <a:rPr lang="ru-RU" sz="2400" dirty="0" smtClean="0"/>
              <a:t>) каучуку, </a:t>
            </a:r>
            <a:r>
              <a:rPr lang="ru-RU" sz="2400" dirty="0" err="1" smtClean="0"/>
              <a:t>невідомо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З </a:t>
            </a:r>
            <a:r>
              <a:rPr lang="ru-RU" sz="2400" dirty="0" err="1" smtClean="0"/>
              <a:t>вулканізованих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каучуків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одержують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міцну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еластичну</a:t>
            </a:r>
            <a:r>
              <a:rPr lang="ru-RU" sz="2400" dirty="0" smtClean="0"/>
              <a:t> </a:t>
            </a:r>
            <a:r>
              <a:rPr lang="ru-RU" sz="2400" dirty="0" err="1" smtClean="0"/>
              <a:t>гуму</a:t>
            </a:r>
            <a:r>
              <a:rPr lang="ru-RU" sz="2400" dirty="0" smtClean="0"/>
              <a:t>. </a:t>
            </a:r>
            <a:r>
              <a:rPr lang="ru-RU" sz="2400" dirty="0" err="1" smtClean="0"/>
              <a:t>Застосовується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виробництві</a:t>
            </a:r>
            <a:r>
              <a:rPr lang="ru-RU" sz="2400" dirty="0" smtClean="0"/>
              <a:t> шин, </a:t>
            </a:r>
            <a:r>
              <a:rPr lang="ru-RU" sz="2400" dirty="0" err="1" smtClean="0"/>
              <a:t>амортизаторів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виробів</a:t>
            </a:r>
            <a:r>
              <a:rPr lang="ru-RU" sz="2400" dirty="0" smtClean="0"/>
              <a:t> </a:t>
            </a:r>
            <a:r>
              <a:rPr lang="ru-RU" sz="2400" dirty="0" err="1" smtClean="0"/>
              <a:t>санітарії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гігієни</a:t>
            </a:r>
            <a:r>
              <a:rPr lang="ru-RU" sz="2400" dirty="0" smtClean="0"/>
              <a:t> 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450px-Latex_dripp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0" y="2000240"/>
            <a:ext cx="2928940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457203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Дерево 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використовувати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через 7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ньому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роблять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зарубки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сік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збирають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спеціальні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посудини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видобути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каучук 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каучуконосних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дерев,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робітник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робить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корі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дерева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вузький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спіралеподібний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надріз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Білий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сік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(латекс)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повільно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стікає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склянку,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закріплену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надрізом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За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кілька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годин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надрізання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збирається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приблизно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150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соку (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надрізи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робити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через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кожні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дні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 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Сік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густіє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застигає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перетворюючись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грудочки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потім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висихає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сирий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натуральний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каучук,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буває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двох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видів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завантажен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76" y="4143380"/>
            <a:ext cx="3429024" cy="249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071942"/>
            <a:ext cx="57864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1.дикий каучук,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добутий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дерев,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кущів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лози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ростуть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натуральних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</a:p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природних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умовах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2.плантаційний каучук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71414"/>
            <a:ext cx="607223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Каучуки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Він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твердіє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на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холоді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й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розм'якшується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на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сонці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. При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нагріванні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вище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180 °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C 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у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відсутності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повітря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 —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розкладається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і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виділяє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 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ізопрен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. 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Натуральний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каучук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бразильської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гевеї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має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структуру, яка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складається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на 97,8%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із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1,4-цис-поліізопрену.</a:t>
            </a:r>
          </a:p>
          <a:p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Загальне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виробництво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натурального каучуку становить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близько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9 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млн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т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і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досягає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40% у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загальному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виробництві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й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споживанні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разом синтетичного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і</a:t>
            </a:r>
            <a:r>
              <a:rPr lang="ru-RU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 природного </a:t>
            </a:r>
            <a:r>
              <a:rPr lang="ru-RU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каучуків</a:t>
            </a:r>
            <a:endParaRPr lang="ru-RU" sz="3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  <a:p>
            <a:pPr>
              <a:buNone/>
            </a:pPr>
            <a:endParaRPr lang="ru-RU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4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Полімеризацію</a:t>
            </a:r>
            <a:r>
              <a:rPr lang="ru-RU" dirty="0" smtClean="0"/>
              <a:t> </a:t>
            </a:r>
            <a:r>
              <a:rPr lang="ru-RU" dirty="0" err="1" smtClean="0"/>
              <a:t>ізопрену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схематично </a:t>
            </a:r>
            <a:r>
              <a:rPr lang="ru-RU" dirty="0" err="1" smtClean="0"/>
              <a:t>зобразити</a:t>
            </a:r>
            <a:r>
              <a:rPr lang="ru-RU" dirty="0" smtClean="0"/>
              <a:t> таким </a:t>
            </a:r>
            <a:r>
              <a:rPr lang="ru-RU" dirty="0" err="1" smtClean="0"/>
              <a:t>рівнянням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6" name="Содержимое 5" descr="800px-IzoprenPolimerazats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000372"/>
            <a:ext cx="8592970" cy="1143008"/>
          </a:xfrm>
        </p:spPr>
      </p:pic>
      <p:sp>
        <p:nvSpPr>
          <p:cNvPr id="7" name="TextBox 6"/>
          <p:cNvSpPr txBox="1"/>
          <p:nvPr/>
        </p:nvSpPr>
        <p:spPr>
          <a:xfrm>
            <a:off x="857224" y="4786322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Bookman Old Style" pitchFamily="18" charset="0"/>
              </a:rPr>
              <a:t>Молекули</a:t>
            </a:r>
            <a:r>
              <a:rPr lang="ru-RU" sz="2400" dirty="0" smtClean="0">
                <a:latin typeface="Bookman Old Style" pitchFamily="18" charset="0"/>
              </a:rPr>
              <a:t> природного каучуку </a:t>
            </a:r>
            <a:r>
              <a:rPr lang="ru-RU" sz="2400" dirty="0" err="1" smtClean="0">
                <a:latin typeface="Bookman Old Style" pitchFamily="18" charset="0"/>
              </a:rPr>
              <a:t>теж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мають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лінійну</a:t>
            </a:r>
            <a:r>
              <a:rPr lang="ru-RU" sz="2400" dirty="0" smtClean="0">
                <a:latin typeface="Bookman Old Style" pitchFamily="18" charset="0"/>
              </a:rPr>
              <a:t> структуру </a:t>
            </a:r>
            <a:r>
              <a:rPr lang="ru-RU" sz="2400" dirty="0" err="1" smtClean="0">
                <a:latin typeface="Bookman Old Style" pitchFamily="18" charset="0"/>
              </a:rPr>
              <a:t>і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також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звивисті</a:t>
            </a:r>
            <a:r>
              <a:rPr lang="ru-RU" sz="2400" dirty="0" smtClean="0">
                <a:latin typeface="Bookman Old Style" pitchFamily="18" charset="0"/>
              </a:rPr>
              <a:t>. </a:t>
            </a:r>
            <a:r>
              <a:rPr lang="ru-RU" sz="2400" dirty="0" err="1" smtClean="0">
                <a:latin typeface="Bookman Old Style" pitchFamily="18" charset="0"/>
              </a:rPr>
              <a:t>Молекулярна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маса</a:t>
            </a:r>
            <a:r>
              <a:rPr lang="ru-RU" sz="2400" dirty="0" smtClean="0">
                <a:latin typeface="Bookman Old Style" pitchFamily="18" charset="0"/>
              </a:rPr>
              <a:t> природного каучуку </a:t>
            </a:r>
            <a:r>
              <a:rPr lang="ru-RU" sz="2400" dirty="0" err="1" smtClean="0">
                <a:latin typeface="Bookman Old Style" pitchFamily="18" charset="0"/>
              </a:rPr>
              <a:t>досягає</a:t>
            </a:r>
            <a:r>
              <a:rPr lang="ru-RU" sz="2400" dirty="0" smtClean="0">
                <a:latin typeface="Bookman Old Style" pitchFamily="18" charset="0"/>
              </a:rPr>
              <a:t> 170 000 в.о., а число </a:t>
            </a:r>
            <a:r>
              <a:rPr lang="ru-RU" sz="2400" dirty="0" err="1" smtClean="0">
                <a:latin typeface="Bookman Old Style" pitchFamily="18" charset="0"/>
              </a:rPr>
              <a:t>елементарних</a:t>
            </a:r>
            <a:r>
              <a:rPr lang="ru-RU" sz="2400" dirty="0" smtClean="0">
                <a:latin typeface="Bookman Old Style" pitchFamily="18" charset="0"/>
              </a:rPr>
              <a:t> ланок в </a:t>
            </a:r>
            <a:r>
              <a:rPr lang="ru-RU" sz="2400" dirty="0" err="1" smtClean="0">
                <a:latin typeface="Bookman Old Style" pitchFamily="18" charset="0"/>
              </a:rPr>
              <a:t>молекулі</a:t>
            </a:r>
            <a:r>
              <a:rPr lang="ru-RU" sz="2400" dirty="0" smtClean="0">
                <a:latin typeface="Bookman Old Style" pitchFamily="18" charset="0"/>
              </a:rPr>
              <a:t> — до 2500.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572428" cy="328614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Сирий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каучук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має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низьку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міцність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дуже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липкий, особливо при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нагріванні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на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морозі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стає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твердим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ламким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Тому для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виготовлення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різних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виробів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сирому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вигляді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каучук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непридатний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цінні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властивості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каучук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набуває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вулканізації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тобто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нагріванні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сіркою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Вулканізований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каучук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називають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гумою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429000"/>
            <a:ext cx="5072098" cy="321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86766" cy="37147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вулканізації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каучуку,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наповнювача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сажі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виготовляють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наповнюють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нагрівають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 130–160°С каучук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взаємодіє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молекулизв'язуються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 атомами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зв'язуються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безпосередньо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валентностей,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розриві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подвійних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Photo_Abit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429132"/>
            <a:ext cx="464347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85728"/>
            <a:ext cx="864396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err="1" smtClean="0"/>
              <a:t>Синтетичні</a:t>
            </a:r>
            <a:r>
              <a:rPr lang="ru-RU" sz="2500" b="1" i="1" dirty="0" smtClean="0"/>
              <a:t> </a:t>
            </a:r>
            <a:r>
              <a:rPr lang="ru-RU" sz="2500" b="1" dirty="0" smtClean="0"/>
              <a:t>— </a:t>
            </a:r>
            <a:r>
              <a:rPr lang="ru-RU" sz="2500" b="1" dirty="0" err="1" smtClean="0"/>
              <a:t>добувають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штучним</a:t>
            </a:r>
            <a:r>
              <a:rPr lang="ru-RU" sz="2500" b="1" dirty="0" smtClean="0"/>
              <a:t> шляхом </a:t>
            </a:r>
            <a:r>
              <a:rPr lang="ru-RU" sz="2500" b="1" dirty="0" err="1" smtClean="0"/>
              <a:t>з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бутадієну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ізопрену</a:t>
            </a:r>
            <a:r>
              <a:rPr lang="ru-RU" sz="2500" b="1" dirty="0" smtClean="0"/>
              <a:t>, хлоропрену, стиролу. При </a:t>
            </a:r>
            <a:r>
              <a:rPr lang="ru-RU" sz="2500" b="1" dirty="0" err="1" smtClean="0"/>
              <a:t>нагріванні</a:t>
            </a:r>
            <a:r>
              <a:rPr lang="ru-RU" sz="2500" b="1" dirty="0" smtClean="0"/>
              <a:t> вони </a:t>
            </a:r>
            <a:r>
              <a:rPr lang="ru-RU" sz="2500" b="1" dirty="0" err="1" smtClean="0"/>
              <a:t>також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розкладаються</a:t>
            </a:r>
            <a:r>
              <a:rPr lang="ru-RU" sz="2500" b="1" dirty="0" smtClean="0"/>
              <a:t>. Вони </a:t>
            </a:r>
            <a:r>
              <a:rPr lang="ru-RU" sz="2500" b="1" dirty="0" err="1" smtClean="0"/>
              <a:t>є</a:t>
            </a:r>
            <a:r>
              <a:rPr lang="ru-RU" sz="2500" b="1" dirty="0" smtClean="0"/>
              <a:t> основою для </a:t>
            </a:r>
            <a:r>
              <a:rPr lang="ru-RU" sz="2500" b="1" dirty="0" err="1" smtClean="0"/>
              <a:t>виробництва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гуми</a:t>
            </a:r>
            <a:r>
              <a:rPr lang="ru-RU" sz="2500" b="1" dirty="0" smtClean="0"/>
              <a:t>. </a:t>
            </a:r>
            <a:r>
              <a:rPr lang="ru-RU" sz="2500" b="1" dirty="0" err="1" smtClean="0"/>
              <a:t>Синтетичний</a:t>
            </a:r>
            <a:r>
              <a:rPr lang="ru-RU" sz="2500" b="1" dirty="0" smtClean="0"/>
              <a:t> каучук у </a:t>
            </a:r>
            <a:r>
              <a:rPr lang="ru-RU" sz="2500" b="1" dirty="0" err="1" smtClean="0"/>
              <a:t>промисловому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масштабі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вперше</a:t>
            </a:r>
            <a:r>
              <a:rPr lang="ru-RU" sz="2500" b="1" dirty="0" smtClean="0"/>
              <a:t> одержали у </a:t>
            </a:r>
            <a:r>
              <a:rPr lang="ru-RU" sz="2500" b="1" dirty="0" err="1" smtClean="0"/>
              <a:t>Росії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у</a:t>
            </a:r>
            <a:r>
              <a:rPr lang="ru-RU" sz="2500" b="1" dirty="0" smtClean="0"/>
              <a:t> 1932 </a:t>
            </a:r>
            <a:r>
              <a:rPr lang="ru-RU" sz="2500" b="1" dirty="0" err="1" smtClean="0"/>
              <a:t>році</a:t>
            </a:r>
            <a:r>
              <a:rPr lang="ru-RU" sz="2500" b="1" dirty="0" smtClean="0"/>
              <a:t> за способом С.В. </a:t>
            </a:r>
            <a:r>
              <a:rPr lang="ru-RU" sz="2500" b="1" dirty="0" err="1" smtClean="0"/>
              <a:t>Лєбедєва</a:t>
            </a:r>
            <a:endParaRPr lang="ru-RU" sz="2500" b="1" dirty="0"/>
          </a:p>
        </p:txBody>
      </p:sp>
      <p:pic>
        <p:nvPicPr>
          <p:cNvPr id="8" name="Рисунок 7" descr="завантаженн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87" y="2500306"/>
            <a:ext cx="7355062" cy="392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оду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150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Эркер</vt:lpstr>
      <vt:lpstr>1_Эркер</vt:lpstr>
      <vt:lpstr>Изящная</vt:lpstr>
      <vt:lpstr>Открытая</vt:lpstr>
      <vt:lpstr>Модульная</vt:lpstr>
      <vt:lpstr>Городская</vt:lpstr>
      <vt:lpstr>1_Изящная</vt:lpstr>
      <vt:lpstr>Справедливость</vt:lpstr>
      <vt:lpstr>Метро</vt:lpstr>
      <vt:lpstr>Солнцестояние</vt:lpstr>
      <vt:lpstr>2_Изящная</vt:lpstr>
      <vt:lpstr>Техническая</vt:lpstr>
      <vt:lpstr>Презентація на тему: Каучуки</vt:lpstr>
      <vt:lpstr>Каучуки</vt:lpstr>
      <vt:lpstr>Слайд 3</vt:lpstr>
      <vt:lpstr>Слайд 4</vt:lpstr>
      <vt:lpstr>Каучуки</vt:lpstr>
      <vt:lpstr>Полімеризацію ізопрену можна схематично зобразити таким рівнянням:</vt:lpstr>
      <vt:lpstr>Слайд 7</vt:lpstr>
      <vt:lpstr>Слайд 8</vt:lpstr>
      <vt:lpstr>Слайд 9</vt:lpstr>
      <vt:lpstr>Слайд 10</vt:lpstr>
      <vt:lpstr>Слайд 11</vt:lpstr>
      <vt:lpstr>З гуми виготовляють: шини, шланги, чоботи, рукавиці та багато чого іншого. Ці вироби добре горять, можуть бути тепло і морозостійкі, хімічно стійкі. Але концентровані кислоти і луги, високі і дуже низькі температури їх руйнують.  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</dc:title>
  <dc:creator>Misha</dc:creator>
  <cp:lastModifiedBy>Misha</cp:lastModifiedBy>
  <cp:revision>32</cp:revision>
  <dcterms:created xsi:type="dcterms:W3CDTF">2013-10-23T15:04:46Z</dcterms:created>
  <dcterms:modified xsi:type="dcterms:W3CDTF">2013-12-23T20:33:48Z</dcterms:modified>
</cp:coreProperties>
</file>