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2"/>
  </p:sldMasterIdLst>
  <p:notesMasterIdLst>
    <p:notesMasterId r:id="rId15"/>
  </p:notesMasterIdLst>
  <p:handoutMasterIdLst>
    <p:handoutMasterId r:id="rId16"/>
  </p:handoutMasterIdLst>
  <p:sldIdLst>
    <p:sldId id="256" r:id="rId3"/>
    <p:sldId id="271" r:id="rId4"/>
    <p:sldId id="272" r:id="rId5"/>
    <p:sldId id="273" r:id="rId6"/>
    <p:sldId id="274" r:id="rId7"/>
    <p:sldId id="257" r:id="rId8"/>
    <p:sldId id="262" r:id="rId9"/>
    <p:sldId id="270" r:id="rId10"/>
    <p:sldId id="263" r:id="rId11"/>
    <p:sldId id="275" r:id="rId12"/>
    <p:sldId id="265" r:id="rId13"/>
    <p:sldId id="266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960">
          <p15:clr>
            <a:srgbClr val="A4A3A4"/>
          </p15:clr>
        </p15:guide>
        <p15:guide id="5" orient="horz" pos="2976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00">
          <p15:clr>
            <a:srgbClr val="A4A3A4"/>
          </p15:clr>
        </p15:guide>
        <p15:guide id="8" pos="3839">
          <p15:clr>
            <a:srgbClr val="A4A3A4"/>
          </p15:clr>
        </p15:guide>
        <p15:guide id="9" pos="815">
          <p15:clr>
            <a:srgbClr val="A4A3A4"/>
          </p15:clr>
        </p15:guide>
        <p15:guide id="10" pos="6623">
          <p15:clr>
            <a:srgbClr val="A4A3A4"/>
          </p15:clr>
        </p15:guide>
        <p15:guide id="11" pos="897">
          <p15:clr>
            <a:srgbClr val="A4A3A4"/>
          </p15:clr>
        </p15:guide>
        <p15:guide id="12" pos="6863">
          <p15:clr>
            <a:srgbClr val="A4A3A4"/>
          </p15:clr>
        </p15:guide>
        <p15:guide id="13" pos="7295">
          <p15:clr>
            <a:srgbClr val="A4A3A4"/>
          </p15:clr>
        </p15:guide>
        <p15:guide id="14" pos="3695">
          <p15:clr>
            <a:srgbClr val="A4A3A4"/>
          </p15:clr>
        </p15:guide>
        <p15:guide id="15" pos="2927">
          <p15:clr>
            <a:srgbClr val="A4A3A4"/>
          </p15:clr>
        </p15:guide>
        <p15:guide id="16" pos="383">
          <p15:clr>
            <a:srgbClr val="A4A3A4"/>
          </p15:clr>
        </p15:guide>
        <p15:guide id="17" pos="307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orient="horz" pos="3888"/>
        <p:guide orient="horz" pos="1152"/>
        <p:guide orient="horz" pos="960"/>
        <p:guide orient="horz" pos="2976"/>
        <p:guide orient="horz" pos="432"/>
        <p:guide orient="horz" pos="3600"/>
        <p:guide pos="3839"/>
        <p:guide pos="815"/>
        <p:guide pos="6623"/>
        <p:guide pos="897"/>
        <p:guide pos="6863"/>
        <p:guide pos="7295"/>
        <p:guide pos="3695"/>
        <p:guide pos="292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82589-CB2F-4003-801D-095B67490E73}" type="datetimeFigureOut">
              <a:rPr lang="ru-RU"/>
              <a:pPr/>
              <a:t>04.12.2013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4844B-5D5D-4D8E-9E71-6B297DF4019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85898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D4DBF-746C-4C25-853D-8A1CBE8404F4}" type="datetimeFigureOut">
              <a:rPr lang="ru-RU"/>
              <a:pPr/>
              <a:t>04.12.2013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0FDE7-FE71-46E3-9512-437B13AD5F4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56697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015" y="1371600"/>
            <a:ext cx="1046613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015" y="3228536"/>
            <a:ext cx="10470201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914402"/>
            <a:ext cx="2742486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441" y="914402"/>
            <a:ext cx="802431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52" y="1316736"/>
            <a:ext cx="10360501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52" y="2704664"/>
            <a:ext cx="10360501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704088"/>
            <a:ext cx="10969943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441" y="1920085"/>
            <a:ext cx="5383398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986" y="1920085"/>
            <a:ext cx="5383398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704088"/>
            <a:ext cx="10969943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441" y="1855248"/>
            <a:ext cx="5385514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1754" y="1859758"/>
            <a:ext cx="538763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441" y="2514600"/>
            <a:ext cx="5385514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1754" y="2514600"/>
            <a:ext cx="538763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704088"/>
            <a:ext cx="11071516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162" y="514352"/>
            <a:ext cx="3656648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162" y="1676400"/>
            <a:ext cx="3656648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5492" y="1676400"/>
            <a:ext cx="6813892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19905" y="1108077"/>
            <a:ext cx="7008574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69399" y="5359769"/>
            <a:ext cx="207210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588" y="1176997"/>
            <a:ext cx="2949696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588" y="2828785"/>
            <a:ext cx="2945633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812588" cy="365125"/>
          </a:xfrm>
        </p:spPr>
        <p:txBody>
          <a:bodyPr/>
          <a:lstStyle/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6513" y="1199517"/>
            <a:ext cx="6155357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697" y="5816600"/>
            <a:ext cx="1221421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0479" y="6219826"/>
            <a:ext cx="6348346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697" y="-7144"/>
            <a:ext cx="1221421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0479" y="-7144"/>
            <a:ext cx="6348346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441" y="704088"/>
            <a:ext cx="10969943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441" y="1935480"/>
            <a:ext cx="10969943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1DC1F7-A9E9-4D8B-8C97-C74523B2CF2A}" type="datetimeFigureOut">
              <a:rPr lang="ru-RU" noProof="0" smtClean="0"/>
              <a:pPr/>
              <a:t>04.12.2013</a:t>
            </a:fld>
            <a:endParaRPr lang="ru-RU" noProof="0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5074" y="6356351"/>
            <a:ext cx="4469236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3649" y="6356351"/>
            <a:ext cx="1015735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9542E4-2CCF-42F6-9D92-ED568035133D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25349" y="202408"/>
            <a:ext cx="12237543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 descr="D:\Documents and Settings\Judi\Мои документы\Downloads\b4561b3780ad06f51d25a5fdc5a762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12188825" cy="687283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2314" y="428604"/>
            <a:ext cx="10466138" cy="1828800"/>
          </a:xfrm>
        </p:spPr>
        <p:txBody>
          <a:bodyPr>
            <a:normAutofit/>
          </a:bodyPr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uk-UA" sz="7200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Н</a:t>
            </a:r>
            <a:r>
              <a:rPr lang="uk-UA" sz="7200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ea typeface="+mj-ea"/>
                <a:cs typeface="+mj-cs"/>
              </a:rPr>
              <a:t>афта-чорне золото</a:t>
            </a:r>
            <a:endParaRPr lang="ru-RU" sz="7200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40353" y="5934670"/>
            <a:ext cx="4248472" cy="92333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/>
              <a:t>Підготували</a:t>
            </a:r>
            <a:r>
              <a:rPr lang="ru-RU" dirty="0" smtClean="0"/>
              <a:t> </a:t>
            </a:r>
            <a:r>
              <a:rPr lang="ru-RU" dirty="0" err="1" smtClean="0"/>
              <a:t>учениці</a:t>
            </a:r>
            <a:r>
              <a:rPr lang="ru-RU" dirty="0" smtClean="0"/>
              <a:t> 11-А классу </a:t>
            </a:r>
          </a:p>
          <a:p>
            <a:r>
              <a:rPr lang="uk-UA" dirty="0" smtClean="0"/>
              <a:t>Засоріна</a:t>
            </a:r>
            <a:r>
              <a:rPr lang="uk-UA" dirty="0" smtClean="0"/>
              <a:t> Євгенія, </a:t>
            </a:r>
            <a:r>
              <a:rPr lang="uk-UA" dirty="0" smtClean="0"/>
              <a:t>Фурдиш</a:t>
            </a:r>
            <a:r>
              <a:rPr lang="uk-UA" dirty="0" smtClean="0"/>
              <a:t> </a:t>
            </a:r>
            <a:r>
              <a:rPr lang="uk-UA" dirty="0" smtClean="0"/>
              <a:t>Веронка</a:t>
            </a:r>
            <a:r>
              <a:rPr lang="uk-UA" dirty="0" smtClean="0"/>
              <a:t> та Васильченко Єлизавета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08201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50876" y="3143248"/>
            <a:ext cx="10360501" cy="1362456"/>
          </a:xfrm>
        </p:spPr>
        <p:txBody>
          <a:bodyPr/>
          <a:lstStyle/>
          <a:p>
            <a:r>
              <a:rPr lang="uk-UA" sz="6000" i="1" dirty="0" smtClean="0"/>
              <a:t>Хімічний метод(вторинна переробка)</a:t>
            </a:r>
            <a:r>
              <a:rPr lang="uk-UA" sz="6000" i="1" dirty="0" err="1" smtClean="0"/>
              <a:t>-крекінг</a:t>
            </a:r>
            <a:r>
              <a:rPr lang="ru-RU" sz="6000" i="1" dirty="0" smtClean="0"/>
              <a:t/>
            </a:r>
            <a:br>
              <a:rPr lang="ru-RU" sz="6000" i="1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495029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93686" y="571480"/>
            <a:ext cx="10969943" cy="714380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Крекінг</a:t>
            </a:r>
            <a:r>
              <a:rPr lang="ru-RU" dirty="0" smtClean="0"/>
              <a:t> </a:t>
            </a:r>
            <a:r>
              <a:rPr lang="en-US" dirty="0" smtClean="0"/>
              <a:t>– 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молекул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вуглеводів</a:t>
            </a:r>
            <a:r>
              <a:rPr lang="ru-RU" dirty="0" smtClean="0"/>
              <a:t> на </a:t>
            </a:r>
            <a:r>
              <a:rPr lang="ru-RU" dirty="0" err="1" smtClean="0"/>
              <a:t>простіші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272215" y="1321579"/>
            <a:ext cx="1285884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236628" y="1000108"/>
            <a:ext cx="307183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5058" y="2428868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Термічний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08462" y="1428736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Каталітичний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5124" y="4286256"/>
            <a:ext cx="106442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uk-UA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підвищення виходу бензину і поліпшення його якості використовують крекінг.</a:t>
            </a:r>
          </a:p>
          <a:p>
            <a:pPr>
              <a:buFont typeface="Wingdings" pitchFamily="2" charset="2"/>
              <a:buChar char="q"/>
            </a:pPr>
            <a:r>
              <a:rPr lang="uk-UA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результаті вуглеводні розкладаються інші вуглеводні з більш низькою молекулярною масою.</a:t>
            </a:r>
            <a:endParaRPr lang="ru-RU" sz="32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7298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236628" y="1071546"/>
          <a:ext cx="9771092" cy="523378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143140"/>
                <a:gridCol w="3185608"/>
                <a:gridCol w="4442344"/>
              </a:tblGrid>
              <a:tr h="864735"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Ознаки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Термічний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Каталітичний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0896"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Сировина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Мазут та інші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Керосин та </a:t>
                      </a:r>
                      <a:r>
                        <a:rPr lang="uk-UA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газоїль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58492"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Каталізатори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---------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Природні і синтетичні алюмосилікати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16207"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Температура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450-550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450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2657"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Швидкість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низька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висока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0252"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Тиск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2-7 </a:t>
                      </a:r>
                      <a:r>
                        <a:rPr lang="uk-UA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МПа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атмосферний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4223"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Хімічні</a:t>
                      </a:r>
                      <a:r>
                        <a:rPr lang="uk-UA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реакції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Крекінг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Крекінг та ізомеризація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64735"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Продукт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Автомобільний</a:t>
                      </a:r>
                      <a:r>
                        <a:rPr lang="uk-UA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бензин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Авіаційний бензин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55934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236496" y="857232"/>
            <a:ext cx="4214842" cy="5715040"/>
          </a:xfrm>
        </p:spPr>
        <p:txBody>
          <a:bodyPr>
            <a:normAutofit/>
          </a:bodyPr>
          <a:lstStyle/>
          <a:p>
            <a:pPr marL="228600" indent="-228600" algn="just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None/>
            </a:pPr>
            <a:r>
              <a:rPr lang="uk-UA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/>
                <a:ea typeface="+mn-ea"/>
                <a:cs typeface="+mn-cs"/>
              </a:rPr>
              <a:t>Нафта:</a:t>
            </a:r>
          </a:p>
          <a:p>
            <a:pPr marL="228600" indent="-228600" algn="just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uk-UA" sz="2800" dirty="0" smtClean="0">
                <a:latin typeface="Century"/>
              </a:rPr>
              <a:t> С- 84-87%</a:t>
            </a:r>
          </a:p>
          <a:p>
            <a:pPr marL="228600" indent="-228600" algn="just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uk-UA" sz="2800" b="0" i="0" dirty="0" smtClean="0">
                <a:solidFill>
                  <a:schemeClr val="tx1"/>
                </a:solidFill>
                <a:latin typeface="Century"/>
                <a:ea typeface="+mn-ea"/>
                <a:cs typeface="+mn-cs"/>
              </a:rPr>
              <a:t> Н- 12-14%</a:t>
            </a:r>
          </a:p>
          <a:p>
            <a:pPr marL="228600" indent="-228600" algn="just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uk-UA" sz="2800" dirty="0" smtClean="0">
                <a:latin typeface="Century"/>
              </a:rPr>
              <a:t> О,</a:t>
            </a:r>
            <a:r>
              <a:rPr lang="en-US" sz="2800" dirty="0" smtClean="0">
                <a:latin typeface="Century"/>
              </a:rPr>
              <a:t>N</a:t>
            </a:r>
            <a:r>
              <a:rPr lang="ru-RU" sz="2800" dirty="0" smtClean="0">
                <a:latin typeface="Century"/>
              </a:rPr>
              <a:t>,</a:t>
            </a:r>
            <a:r>
              <a:rPr lang="en-US" sz="2800" dirty="0" smtClean="0">
                <a:latin typeface="Century"/>
              </a:rPr>
              <a:t>S</a:t>
            </a:r>
            <a:r>
              <a:rPr lang="ru-RU" sz="2800" dirty="0" smtClean="0">
                <a:latin typeface="Century"/>
              </a:rPr>
              <a:t>-1-2 %</a:t>
            </a:r>
          </a:p>
          <a:p>
            <a:pPr marL="228600" indent="-228600" algn="just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ru-RU" sz="2800" b="0" i="0" dirty="0" smtClean="0">
                <a:solidFill>
                  <a:schemeClr val="tx1"/>
                </a:solidFill>
                <a:latin typeface="Century"/>
                <a:ea typeface="+mn-ea"/>
                <a:cs typeface="+mn-cs"/>
              </a:rPr>
              <a:t> </a:t>
            </a:r>
            <a:r>
              <a:rPr lang="ru-RU" sz="2800" b="0" i="0" dirty="0" smtClean="0">
                <a:solidFill>
                  <a:schemeClr val="tx1"/>
                </a:solidFill>
                <a:latin typeface="Century"/>
                <a:ea typeface="+mn-ea"/>
                <a:cs typeface="+mn-cs"/>
              </a:rPr>
              <a:t>парафінові</a:t>
            </a:r>
            <a:r>
              <a:rPr lang="ru-RU" sz="2800" dirty="0" smtClean="0">
                <a:latin typeface="Century"/>
              </a:rPr>
              <a:t> </a:t>
            </a:r>
            <a:r>
              <a:rPr lang="ru-RU" sz="2800" dirty="0" smtClean="0">
                <a:latin typeface="Century"/>
              </a:rPr>
              <a:t>ву</a:t>
            </a:r>
            <a:r>
              <a:rPr lang="ru-RU" sz="2800" b="0" i="0" dirty="0" smtClean="0">
                <a:solidFill>
                  <a:schemeClr val="tx1"/>
                </a:solidFill>
                <a:latin typeface="Century"/>
                <a:ea typeface="+mn-ea"/>
                <a:cs typeface="+mn-cs"/>
              </a:rPr>
              <a:t>глеводні</a:t>
            </a:r>
            <a:endParaRPr lang="ru-RU" sz="2800" b="0" i="0" dirty="0" smtClean="0">
              <a:solidFill>
                <a:schemeClr val="tx1"/>
              </a:solidFill>
              <a:latin typeface="Century"/>
              <a:ea typeface="+mn-ea"/>
              <a:cs typeface="+mn-cs"/>
            </a:endParaRPr>
          </a:p>
          <a:p>
            <a:pPr marL="228600" indent="-228600" algn="just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uk-UA" sz="2800" dirty="0" smtClean="0">
                <a:latin typeface="Century"/>
              </a:rPr>
              <a:t> </a:t>
            </a:r>
            <a:r>
              <a:rPr lang="uk-UA" sz="2800" dirty="0" smtClean="0">
                <a:latin typeface="Century"/>
              </a:rPr>
              <a:t>циклоалкани</a:t>
            </a:r>
            <a:endParaRPr lang="uk-UA" sz="2800" dirty="0" smtClean="0">
              <a:latin typeface="Century"/>
            </a:endParaRPr>
          </a:p>
          <a:p>
            <a:pPr marL="228600" indent="-228600" algn="just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uk-UA" sz="2800" dirty="0" smtClean="0">
                <a:latin typeface="Century"/>
              </a:rPr>
              <a:t> ароматичні сполуки</a:t>
            </a:r>
          </a:p>
          <a:p>
            <a:pPr marL="228600" indent="-228600" algn="just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uk-UA" sz="2800" dirty="0" smtClean="0">
                <a:latin typeface="Century"/>
              </a:rPr>
              <a:t> розчини неорганічних солей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q"/>
            </a:pPr>
            <a:endParaRPr lang="uk-UA" sz="2400" dirty="0" smtClean="0">
              <a:latin typeface="Century"/>
            </a:endParaRPr>
          </a:p>
          <a:p>
            <a:pPr marL="228600" indent="-228600" algn="l" defTabSz="914400">
              <a:lnSpc>
                <a:spcPct val="9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q"/>
            </a:pPr>
            <a:endParaRPr lang="ru-RU" sz="2400" b="0" i="0" dirty="0">
              <a:solidFill>
                <a:schemeClr val="tx1"/>
              </a:solidFill>
              <a:latin typeface="Century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94148" y="142852"/>
            <a:ext cx="8094677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“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Спалювати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 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нафту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 – 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це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 те ж 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саме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, 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що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 </a:t>
            </a:r>
            <a:r>
              <a:rPr lang="ru-RU" sz="3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топити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 </a:t>
            </a:r>
            <a:r>
              <a:rPr lang="ru-RU" sz="3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піч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 </a:t>
            </a:r>
            <a:r>
              <a:rPr lang="ru-RU" sz="3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асигнаціями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”   (Д. І. </a:t>
            </a:r>
            <a:r>
              <a:rPr lang="ru-RU" sz="3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Менделєєв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)</a:t>
            </a:r>
            <a:endParaRPr lang="ru-RU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37024" y="2214554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Нафта сильно змінює колір від світло-коричневого до чорного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22974" y="4214818"/>
            <a:ext cx="57150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Нафта(за розчинністю):</a:t>
            </a:r>
          </a:p>
          <a:p>
            <a:endParaRPr lang="uk-U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Легка (0,65-0,7)</a:t>
            </a:r>
          </a:p>
          <a:p>
            <a:endParaRPr lang="uk-U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Важка (0,98-1,05)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07986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.mcgl.ru/PdXTvKGiA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12188825" cy="6858001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0"/>
            <a:ext cx="12188825" cy="264318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q"/>
            </a:pPr>
            <a:r>
              <a:rPr lang="uk-UA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uk-UA" sz="3200" b="1" i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має температури кипіння ,зазвичай більше 330° С</a:t>
            </a:r>
          </a:p>
          <a:p>
            <a:pPr>
              <a:buFont typeface="Wingdings" pitchFamily="2" charset="2"/>
              <a:buChar char="q"/>
            </a:pPr>
            <a:r>
              <a:rPr lang="uk-UA" sz="3200" b="1" i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Розчинна в органічних розчинниках</a:t>
            </a:r>
          </a:p>
          <a:p>
            <a:pPr>
              <a:buFont typeface="Wingdings" pitchFamily="2" charset="2"/>
              <a:buChar char="q"/>
            </a:pPr>
            <a:r>
              <a:rPr lang="uk-UA" sz="3200" b="1" i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 водою утворює стійкі емульсії</a:t>
            </a:r>
            <a:endParaRPr lang="ru-RU" sz="3200" b="1" i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00918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D:\Documents and Settings\Judi\Мои документы\Downloads\сорт нефт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88825" cy="6858000"/>
          </a:xfrm>
          <a:prstGeom prst="rect">
            <a:avLst/>
          </a:prstGeom>
          <a:noFill/>
        </p:spPr>
      </p:pic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045157" y="0"/>
            <a:ext cx="6143668" cy="657227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uk-UA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Нафта(за вмістом)</a:t>
            </a:r>
          </a:p>
          <a:p>
            <a:pPr>
              <a:buFont typeface="Wingdings" pitchFamily="2" charset="2"/>
              <a:buChar char="q"/>
            </a:pPr>
            <a:endParaRPr lang="uk-UA" sz="32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uk-UA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Метанова(нерозгалужені алкани)</a:t>
            </a:r>
          </a:p>
          <a:p>
            <a:pPr>
              <a:buFont typeface="Wingdings" pitchFamily="2" charset="2"/>
              <a:buChar char="q"/>
            </a:pPr>
            <a:r>
              <a:rPr lang="uk-UA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Нафтенова(</a:t>
            </a:r>
            <a:r>
              <a:rPr lang="uk-UA" sz="32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циклоалкани</a:t>
            </a:r>
            <a:r>
              <a:rPr lang="uk-UA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uk-UA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Змішана(</a:t>
            </a:r>
            <a:r>
              <a:rPr lang="uk-UA" sz="32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алкани+нафтени+ароматичні</a:t>
            </a:r>
            <a:r>
              <a:rPr lang="uk-UA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вуглеводні)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" y="5411450"/>
            <a:ext cx="12188825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Сира нафта не застосовується, а піддається переробці</a:t>
            </a:r>
            <a:endParaRPr lang="ru-RU" sz="4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81802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D:\Documents and Settings\Judi\Мои документы\Downloads\petroleum_cm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12188825" cy="691938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94082" y="0"/>
            <a:ext cx="5000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Способи переробки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496" y="1142984"/>
            <a:ext cx="4522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Фізичний метод(первинна переробка)</a:t>
            </a:r>
            <a:endParaRPr lang="ru-RU" sz="32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380428" y="1214422"/>
            <a:ext cx="39512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Хімічний метод(вторинна переробка)</a:t>
            </a:r>
            <a:endParaRPr lang="ru-RU" sz="3200" b="1" i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3094016" y="785794"/>
            <a:ext cx="2928958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6514863" y="293906"/>
            <a:ext cx="1087923" cy="20717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5058" y="5903893"/>
            <a:ext cx="11738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вторинній переробці переробляють не нафту, а фракції отриманні в первинній.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99320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124" y="3429000"/>
            <a:ext cx="10360501" cy="1362456"/>
          </a:xfrm>
        </p:spPr>
        <p:txBody>
          <a:bodyPr/>
          <a:lstStyle/>
          <a:p>
            <a:r>
              <a:rPr lang="uk-UA" sz="6000" i="1" dirty="0" smtClean="0"/>
              <a:t>Фізичний метод(первинна переробка)</a:t>
            </a:r>
            <a:r>
              <a:rPr lang="ru-RU" sz="6000" i="1" dirty="0" smtClean="0"/>
              <a:t/>
            </a:r>
            <a:br>
              <a:rPr lang="ru-RU" sz="6000" i="1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29950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79372" y="1428736"/>
            <a:ext cx="4857784" cy="438912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uk-UA" dirty="0" smtClean="0"/>
              <a:t> Перегонку здійснюють на нафтопереробних заводах,після видалення з неї </a:t>
            </a:r>
            <a:r>
              <a:rPr lang="uk-UA" dirty="0" err="1" smtClean="0"/>
              <a:t>супутних</a:t>
            </a:r>
            <a:r>
              <a:rPr lang="uk-UA" dirty="0" smtClean="0"/>
              <a:t> газів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 У процесі перегонки отримують світлі нафтопродукти</a:t>
            </a:r>
            <a:endParaRPr lang="ru-RU" dirty="0"/>
          </a:p>
        </p:txBody>
      </p:sp>
      <p:pic>
        <p:nvPicPr>
          <p:cNvPr id="17410" name="Picture 2" descr="D:\Documents and Settings\Judi\Мои документы\Downloads\clip_image0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8594" y="500042"/>
            <a:ext cx="6407600" cy="600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18414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35"/>
          <p:cNvSpPr>
            <a:spLocks noChangeArrowheads="1"/>
          </p:cNvSpPr>
          <p:nvPr/>
        </p:nvSpPr>
        <p:spPr bwMode="auto">
          <a:xfrm>
            <a:off x="755650" y="2349500"/>
            <a:ext cx="1944688" cy="3022600"/>
          </a:xfrm>
          <a:prstGeom prst="can">
            <a:avLst>
              <a:gd name="adj" fmla="val 3885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37"/>
          <p:cNvSpPr>
            <a:spLocks noChangeArrowheads="1"/>
          </p:cNvSpPr>
          <p:nvPr/>
        </p:nvSpPr>
        <p:spPr bwMode="auto">
          <a:xfrm>
            <a:off x="2482850" y="3213100"/>
            <a:ext cx="1368425" cy="936625"/>
          </a:xfrm>
          <a:prstGeom prst="flowChartMagneticDrum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3276600" y="404813"/>
            <a:ext cx="2016125" cy="42481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4" name="AutoShape 39"/>
          <p:cNvSpPr>
            <a:spLocks noChangeArrowheads="1"/>
          </p:cNvSpPr>
          <p:nvPr/>
        </p:nvSpPr>
        <p:spPr bwMode="auto">
          <a:xfrm>
            <a:off x="5022842" y="3357562"/>
            <a:ext cx="2663825" cy="719137"/>
          </a:xfrm>
          <a:prstGeom prst="flowChartMagneticDrum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b="0"/>
          </a:p>
        </p:txBody>
      </p:sp>
      <p:sp>
        <p:nvSpPr>
          <p:cNvPr id="12" name="AutoShape 39"/>
          <p:cNvSpPr>
            <a:spLocks noChangeArrowheads="1"/>
          </p:cNvSpPr>
          <p:nvPr/>
        </p:nvSpPr>
        <p:spPr bwMode="auto">
          <a:xfrm>
            <a:off x="4879966" y="2643182"/>
            <a:ext cx="2663825" cy="719137"/>
          </a:xfrm>
          <a:prstGeom prst="flowChartMagneticDrum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b="0"/>
          </a:p>
        </p:txBody>
      </p:sp>
      <p:sp>
        <p:nvSpPr>
          <p:cNvPr id="13" name="AutoShape 40"/>
          <p:cNvSpPr>
            <a:spLocks noChangeArrowheads="1"/>
          </p:cNvSpPr>
          <p:nvPr/>
        </p:nvSpPr>
        <p:spPr bwMode="auto">
          <a:xfrm>
            <a:off x="4808528" y="2000240"/>
            <a:ext cx="2663825" cy="647700"/>
          </a:xfrm>
          <a:prstGeom prst="flowChartMagneticDrum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b="0"/>
          </a:p>
        </p:txBody>
      </p:sp>
      <p:sp>
        <p:nvSpPr>
          <p:cNvPr id="14" name="AutoShape 42"/>
          <p:cNvSpPr>
            <a:spLocks noChangeArrowheads="1"/>
          </p:cNvSpPr>
          <p:nvPr/>
        </p:nvSpPr>
        <p:spPr bwMode="auto">
          <a:xfrm>
            <a:off x="4737090" y="428604"/>
            <a:ext cx="2663825" cy="647700"/>
          </a:xfrm>
          <a:prstGeom prst="flowChartMagneticDrum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b="0"/>
          </a:p>
        </p:txBody>
      </p:sp>
      <p:sp>
        <p:nvSpPr>
          <p:cNvPr id="15" name="AutoShape 43"/>
          <p:cNvSpPr>
            <a:spLocks noChangeArrowheads="1"/>
          </p:cNvSpPr>
          <p:nvPr/>
        </p:nvSpPr>
        <p:spPr bwMode="auto">
          <a:xfrm>
            <a:off x="4737090" y="1214422"/>
            <a:ext cx="2663825" cy="649287"/>
          </a:xfrm>
          <a:prstGeom prst="flowChartMagneticDrum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b="0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1547813" y="4149725"/>
            <a:ext cx="287337" cy="287338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Oval 5"/>
          <p:cNvSpPr>
            <a:spLocks noChangeArrowheads="1"/>
          </p:cNvSpPr>
          <p:nvPr/>
        </p:nvSpPr>
        <p:spPr bwMode="auto">
          <a:xfrm>
            <a:off x="1403350" y="3644900"/>
            <a:ext cx="287338" cy="287338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Oval 6"/>
          <p:cNvSpPr>
            <a:spLocks noChangeArrowheads="1"/>
          </p:cNvSpPr>
          <p:nvPr/>
        </p:nvSpPr>
        <p:spPr bwMode="auto">
          <a:xfrm>
            <a:off x="1547813" y="4365625"/>
            <a:ext cx="287337" cy="287338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Oval 7"/>
          <p:cNvSpPr>
            <a:spLocks noChangeArrowheads="1"/>
          </p:cNvSpPr>
          <p:nvPr/>
        </p:nvSpPr>
        <p:spPr bwMode="auto">
          <a:xfrm>
            <a:off x="1547813" y="3357563"/>
            <a:ext cx="287337" cy="2873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1403350" y="3933825"/>
            <a:ext cx="287338" cy="2873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Oval 9"/>
          <p:cNvSpPr>
            <a:spLocks noChangeArrowheads="1"/>
          </p:cNvSpPr>
          <p:nvPr/>
        </p:nvSpPr>
        <p:spPr bwMode="auto">
          <a:xfrm>
            <a:off x="1042988" y="3644900"/>
            <a:ext cx="287337" cy="2873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Oval 10"/>
          <p:cNvSpPr>
            <a:spLocks noChangeArrowheads="1"/>
          </p:cNvSpPr>
          <p:nvPr/>
        </p:nvSpPr>
        <p:spPr bwMode="auto">
          <a:xfrm>
            <a:off x="1403350" y="3141663"/>
            <a:ext cx="287338" cy="28733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Oval 11"/>
          <p:cNvSpPr>
            <a:spLocks noChangeArrowheads="1"/>
          </p:cNvSpPr>
          <p:nvPr/>
        </p:nvSpPr>
        <p:spPr bwMode="auto">
          <a:xfrm>
            <a:off x="1116013" y="3284538"/>
            <a:ext cx="287337" cy="28733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Oval 12"/>
          <p:cNvSpPr>
            <a:spLocks noChangeArrowheads="1"/>
          </p:cNvSpPr>
          <p:nvPr/>
        </p:nvSpPr>
        <p:spPr bwMode="auto">
          <a:xfrm>
            <a:off x="1258888" y="4437063"/>
            <a:ext cx="287337" cy="28733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Oval 13"/>
          <p:cNvSpPr>
            <a:spLocks noChangeArrowheads="1"/>
          </p:cNvSpPr>
          <p:nvPr/>
        </p:nvSpPr>
        <p:spPr bwMode="auto">
          <a:xfrm>
            <a:off x="1187450" y="4221163"/>
            <a:ext cx="287338" cy="2873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1979613" y="3213100"/>
            <a:ext cx="287337" cy="2873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Oval 15"/>
          <p:cNvSpPr>
            <a:spLocks noChangeArrowheads="1"/>
          </p:cNvSpPr>
          <p:nvPr/>
        </p:nvSpPr>
        <p:spPr bwMode="auto">
          <a:xfrm>
            <a:off x="1763713" y="3933825"/>
            <a:ext cx="287337" cy="2873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Oval 16"/>
          <p:cNvSpPr>
            <a:spLocks noChangeArrowheads="1"/>
          </p:cNvSpPr>
          <p:nvPr/>
        </p:nvSpPr>
        <p:spPr bwMode="auto">
          <a:xfrm>
            <a:off x="1331913" y="3357563"/>
            <a:ext cx="287337" cy="287337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Oval 17"/>
          <p:cNvSpPr>
            <a:spLocks noChangeArrowheads="1"/>
          </p:cNvSpPr>
          <p:nvPr/>
        </p:nvSpPr>
        <p:spPr bwMode="auto">
          <a:xfrm>
            <a:off x="1042988" y="4221163"/>
            <a:ext cx="287337" cy="287337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Oval 18"/>
          <p:cNvSpPr>
            <a:spLocks noChangeArrowheads="1"/>
          </p:cNvSpPr>
          <p:nvPr/>
        </p:nvSpPr>
        <p:spPr bwMode="auto">
          <a:xfrm>
            <a:off x="1187450" y="3644900"/>
            <a:ext cx="287338" cy="287338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Oval 19"/>
          <p:cNvSpPr>
            <a:spLocks noChangeArrowheads="1"/>
          </p:cNvSpPr>
          <p:nvPr/>
        </p:nvSpPr>
        <p:spPr bwMode="auto">
          <a:xfrm>
            <a:off x="2051050" y="3573463"/>
            <a:ext cx="287338" cy="287337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Oval 20"/>
          <p:cNvSpPr>
            <a:spLocks noChangeArrowheads="1"/>
          </p:cNvSpPr>
          <p:nvPr/>
        </p:nvSpPr>
        <p:spPr bwMode="auto">
          <a:xfrm>
            <a:off x="1979613" y="3357563"/>
            <a:ext cx="287337" cy="287337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Oval 21"/>
          <p:cNvSpPr>
            <a:spLocks noChangeArrowheads="1"/>
          </p:cNvSpPr>
          <p:nvPr/>
        </p:nvSpPr>
        <p:spPr bwMode="auto">
          <a:xfrm>
            <a:off x="2195513" y="4076700"/>
            <a:ext cx="287337" cy="287338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Oval 22"/>
          <p:cNvSpPr>
            <a:spLocks noChangeArrowheads="1"/>
          </p:cNvSpPr>
          <p:nvPr/>
        </p:nvSpPr>
        <p:spPr bwMode="auto">
          <a:xfrm>
            <a:off x="2124075" y="3860800"/>
            <a:ext cx="287338" cy="2873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Oval 23"/>
          <p:cNvSpPr>
            <a:spLocks noChangeArrowheads="1"/>
          </p:cNvSpPr>
          <p:nvPr/>
        </p:nvSpPr>
        <p:spPr bwMode="auto">
          <a:xfrm>
            <a:off x="2051050" y="4076700"/>
            <a:ext cx="287338" cy="2873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Oval 24"/>
          <p:cNvSpPr>
            <a:spLocks noChangeArrowheads="1"/>
          </p:cNvSpPr>
          <p:nvPr/>
        </p:nvSpPr>
        <p:spPr bwMode="auto">
          <a:xfrm>
            <a:off x="1692275" y="3429000"/>
            <a:ext cx="287338" cy="2873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Oval 25"/>
          <p:cNvSpPr>
            <a:spLocks noChangeArrowheads="1"/>
          </p:cNvSpPr>
          <p:nvPr/>
        </p:nvSpPr>
        <p:spPr bwMode="auto">
          <a:xfrm>
            <a:off x="1908175" y="4365625"/>
            <a:ext cx="287338" cy="2873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Oval 26"/>
          <p:cNvSpPr>
            <a:spLocks noChangeArrowheads="1"/>
          </p:cNvSpPr>
          <p:nvPr/>
        </p:nvSpPr>
        <p:spPr bwMode="auto">
          <a:xfrm>
            <a:off x="1763713" y="3213100"/>
            <a:ext cx="287337" cy="2873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Oval 27"/>
          <p:cNvSpPr>
            <a:spLocks noChangeArrowheads="1"/>
          </p:cNvSpPr>
          <p:nvPr/>
        </p:nvSpPr>
        <p:spPr bwMode="auto">
          <a:xfrm>
            <a:off x="1835150" y="3500438"/>
            <a:ext cx="287338" cy="28733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Oval 28"/>
          <p:cNvSpPr>
            <a:spLocks noChangeArrowheads="1"/>
          </p:cNvSpPr>
          <p:nvPr/>
        </p:nvSpPr>
        <p:spPr bwMode="auto">
          <a:xfrm>
            <a:off x="1619250" y="3716338"/>
            <a:ext cx="287338" cy="2873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Oval 29"/>
          <p:cNvSpPr>
            <a:spLocks noChangeArrowheads="1"/>
          </p:cNvSpPr>
          <p:nvPr/>
        </p:nvSpPr>
        <p:spPr bwMode="auto">
          <a:xfrm>
            <a:off x="1042988" y="3933825"/>
            <a:ext cx="287337" cy="2873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Oval 30"/>
          <p:cNvSpPr>
            <a:spLocks noChangeArrowheads="1"/>
          </p:cNvSpPr>
          <p:nvPr/>
        </p:nvSpPr>
        <p:spPr bwMode="auto">
          <a:xfrm>
            <a:off x="1763713" y="4221163"/>
            <a:ext cx="287337" cy="2873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Oval 31"/>
          <p:cNvSpPr>
            <a:spLocks noChangeArrowheads="1"/>
          </p:cNvSpPr>
          <p:nvPr/>
        </p:nvSpPr>
        <p:spPr bwMode="auto">
          <a:xfrm>
            <a:off x="1908175" y="3789363"/>
            <a:ext cx="287338" cy="287337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Oval 32"/>
          <p:cNvSpPr>
            <a:spLocks noChangeArrowheads="1"/>
          </p:cNvSpPr>
          <p:nvPr/>
        </p:nvSpPr>
        <p:spPr bwMode="auto">
          <a:xfrm>
            <a:off x="1187450" y="3933825"/>
            <a:ext cx="287338" cy="287338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Oval 33"/>
          <p:cNvSpPr>
            <a:spLocks noChangeArrowheads="1"/>
          </p:cNvSpPr>
          <p:nvPr/>
        </p:nvSpPr>
        <p:spPr bwMode="auto">
          <a:xfrm>
            <a:off x="1116013" y="3429000"/>
            <a:ext cx="287337" cy="287338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Oval 46"/>
          <p:cNvSpPr>
            <a:spLocks noChangeArrowheads="1"/>
          </p:cNvSpPr>
          <p:nvPr/>
        </p:nvSpPr>
        <p:spPr bwMode="auto">
          <a:xfrm>
            <a:off x="1763713" y="4437063"/>
            <a:ext cx="287337" cy="2873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" name="Oval 47"/>
          <p:cNvSpPr>
            <a:spLocks noChangeArrowheads="1"/>
          </p:cNvSpPr>
          <p:nvPr/>
        </p:nvSpPr>
        <p:spPr bwMode="auto">
          <a:xfrm>
            <a:off x="1476375" y="4724400"/>
            <a:ext cx="287338" cy="2873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" name="Oval 48"/>
          <p:cNvSpPr>
            <a:spLocks noChangeArrowheads="1"/>
          </p:cNvSpPr>
          <p:nvPr/>
        </p:nvSpPr>
        <p:spPr bwMode="auto">
          <a:xfrm>
            <a:off x="1692275" y="4652963"/>
            <a:ext cx="287338" cy="2873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" name="Oval 49"/>
          <p:cNvSpPr>
            <a:spLocks noChangeArrowheads="1"/>
          </p:cNvSpPr>
          <p:nvPr/>
        </p:nvSpPr>
        <p:spPr bwMode="auto">
          <a:xfrm>
            <a:off x="1476375" y="4508500"/>
            <a:ext cx="287338" cy="2873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b="0">
              <a:solidFill>
                <a:srgbClr val="CCECFF"/>
              </a:solidFill>
            </a:endParaRPr>
          </a:p>
        </p:txBody>
      </p:sp>
      <p:sp>
        <p:nvSpPr>
          <p:cNvPr id="50" name="Oval 50"/>
          <p:cNvSpPr>
            <a:spLocks noChangeArrowheads="1"/>
          </p:cNvSpPr>
          <p:nvPr/>
        </p:nvSpPr>
        <p:spPr bwMode="auto">
          <a:xfrm>
            <a:off x="1258888" y="4652963"/>
            <a:ext cx="287337" cy="2873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1" name="Picture 59" descr="огонь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372" y="5373688"/>
            <a:ext cx="1943100" cy="1484312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7331041" y="5643578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Газова фракція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(t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кип. до 400С)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08660" y="4500570"/>
            <a:ext cx="5880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Газоїльна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фракція бензинів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кип. 40-1800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51140" y="571501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Лігроїн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кип. 150-2500С)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45289" y="6396335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Керосин (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кип. 180-3000С)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51140" y="6396335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Дизель(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кип.200-3300С)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8809056" y="857232"/>
            <a:ext cx="3714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Мазут:</a:t>
            </a:r>
          </a:p>
          <a:p>
            <a:pPr>
              <a:buFont typeface="Wingdings" pitchFamily="2" charset="2"/>
              <a:buChar char="q"/>
            </a:pP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Солярові</a:t>
            </a: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масла</a:t>
            </a:r>
          </a:p>
          <a:p>
            <a:pPr>
              <a:buFont typeface="Wingdings" pitchFamily="2" charset="2"/>
              <a:buChar char="q"/>
            </a:pP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Смазочні</a:t>
            </a: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масла</a:t>
            </a:r>
          </a:p>
          <a:p>
            <a:pPr>
              <a:buFont typeface="Wingdings" pitchFamily="2" charset="2"/>
              <a:buChar char="q"/>
            </a:pP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Вазелін</a:t>
            </a:r>
            <a:endParaRPr lang="ru-RU" sz="2800" b="1" i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Парафін</a:t>
            </a:r>
            <a:endParaRPr lang="ru-RU" sz="2800" b="1" i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514350" indent="-514350">
              <a:buFont typeface="Wingdings" pitchFamily="2" charset="2"/>
              <a:buChar char="q"/>
            </a:pP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Гудрон</a:t>
            </a:r>
            <a:endParaRPr lang="ru-RU" sz="28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5380032" y="4572008"/>
            <a:ext cx="500066" cy="50006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4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2451074" y="5643578"/>
            <a:ext cx="571504" cy="50006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4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6880230" y="5572140"/>
            <a:ext cx="500066" cy="50006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4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6594478" y="6215082"/>
            <a:ext cx="500066" cy="64291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4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8880494" y="428604"/>
            <a:ext cx="642942" cy="50006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4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2308198" y="6286496"/>
            <a:ext cx="642942" cy="57150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08432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1066 C 0.01041 0.02155 0.02101 0.05353 0.05399 0.05956 C 0.08698 0.06582 0.17778 0.09478 0.19826 0.02549 C 0.21875 -0.0438 0.13229 -0.2876 0.17708 -0.35643 C 0.22187 -0.42526 0.41614 -0.38239 0.46719 -0.38865 C 0.51823 -0.39467 0.50087 -0.39374 0.48351 -0.39282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" y="-1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4.49594E-6 C 0.09722 0.00255 0.19444 0.0051 0.23784 -0.0241 C 0.28124 -0.0533 0.25798 -0.10892 0.26076 -0.17497 C 0.26354 -0.24102 0.2526 -0.37126 0.25416 -0.42016 C 0.25572 -0.46906 0.23298 -0.46118 0.27048 -0.46814 C 0.30798 -0.47509 0.3934 -0.46837 0.47881 -0.46165 " pathEditMode="relative" ptsTypes="aaaaaA">
                                      <p:cBhvr>
                                        <p:cTn id="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3.25608E-6 C 0.02326 -0.01877 0.04652 -0.03754 0.07378 -0.04774 C 0.10104 -0.0577 0.13993 -0.0292 0.16371 -0.06048 C 0.1875 -0.09177 0.20694 -0.16894 0.21614 -0.23545 C 0.22534 -0.30197 0.18576 -0.41552 0.21944 -0.46002 C 0.25312 -0.50452 0.33524 -0.50405 0.41771 -0.50336 " pathEditMode="relative" rAng="0" ptsTypes="aaaa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25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362E-19 -3.99768E-6 C 0.00017 -0.038 0.00034 -0.07578 0.03941 -0.09849 C 0.07847 -0.1212 0.20677 -0.06674 0.23437 -0.13557 C 0.26198 -0.2044 0.18003 -0.44449 0.20486 -0.51193 C 0.22968 -0.57937 0.30659 -0.5599 0.38368 -0.54044 " pathEditMode="relative" ptsTypes="aaaaA">
                                      <p:cBhvr>
                                        <p:cTn id="1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93 C 0.04358 -0.03638 0.08715 -0.07161 0.13472 -0.09502 C 0.18229 -0.11842 0.26441 -0.07485 0.28542 -0.14113 C 0.30642 -0.20741 0.24201 -0.42966 0.26094 -0.49339 C 0.27986 -0.55713 0.33923 -0.54067 0.39861 -0.52398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-27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25608E-6 C 0.06962 -0.0234 0.13941 -0.04658 0.19271 -0.05886 C 0.24653 -0.07091 0.30746 -0.00301 0.321 -0.07253 C 0.33472 -0.14183 0.23437 -0.40533 0.27396 -0.47601 C 0.31371 -0.54646 0.5118 -0.49177 0.55937 -0.49617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-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49594E-6 C 0.00191 -0.03175 0.00382 -0.0635 0.03281 -0.0788 C 0.0618 -0.09409 0.15312 -0.0394 0.17378 -0.09201 C 0.19444 -0.14462 0.14201 -0.34114 0.15729 -0.39398 C 0.17257 -0.44682 0.2191 -0.42805 0.26562 -0.40927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971E-6 C 0.08976 0.00509 0.17969 0.01042 0.20816 -0.04149 C 0.23663 -0.0934 0.12378 -0.26119 0.17048 -0.31078 C 0.21719 -0.36038 0.35278 -0.34972 0.48837 -0.33906 " pathEditMode="relative" ptsTypes="aaaA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0209 C 0.08767 0.03383 0.17569 0.06999 0.20347 0.02711 C 0.23125 -0.01553 0.14583 -0.20255 0.16701 -0.25887 C 0.18819 -0.31518 0.25955 -0.3131 0.3309 -0.31078 " pathEditMode="relative" rAng="0" ptsTypes="aaaA">
                                      <p:cBhvr>
                                        <p:cTn id="2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-12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25145E-6 C 0.11354 0.0343 0.22725 0.06883 0.26389 0.0241 C 0.30052 -0.02063 0.17916 -0.21321 0.21961 -0.26906 C 0.26007 -0.32491 0.38333 -0.31796 0.50659 -0.31078 " pathEditMode="relative" ptsTypes="aaaA">
                                      <p:cBhvr>
                                        <p:cTn id="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93975E-6 C 0.11962 0.01807 0.23941 0.03638 0.27986 -0.01785 C 0.32031 -0.07161 0.21146 -0.26744 0.24219 -0.32237 C 0.27309 -0.37706 0.36892 -0.36223 0.46476 -0.34717 " pathEditMode="relative" rAng="0" ptsTypes="aaaA">
                                      <p:cBhvr>
                                        <p:cTn id="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-17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E-6 -1.49479E-6 C 0.04948 -0.04055 0.09896 -0.08088 0.14913 -0.10938 C 0.19931 -0.13789 0.28386 -0.11935 0.30157 -0.1708 C 0.31927 -0.22225 0.22292 -0.37242 0.25573 -0.41808 C 0.28854 -0.46373 0.39341 -0.454 0.49827 -0.44426 " pathEditMode="relative" ptsTypes="aaaaA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1599E-7 C 0.08854 0.04542 0.17708 0.09108 0.2099 0.06558 C 0.24271 0.04009 0.14705 -0.11379 0.1967 -0.15319 C 0.24635 -0.19258 0.37726 -0.18169 0.50816 -0.1708 " pathEditMode="relative" ptsTypes="aaaA">
                                      <p:cBhvr>
                                        <p:cTn id="3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88181E-6 C 0.11788 0.03986 0.23576 0.07996 0.2809 0.04913 C 0.32604 0.01854 0.22708 -0.14183 0.27083 -0.18354 C 0.31441 -0.22526 0.42882 -0.2139 0.5434 -0.20231 " pathEditMode="relative" rAng="0" ptsTypes="aaaA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73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095 C 0.0993 0.05353 0.19878 0.1168 0.23611 0.09224 C 0.27343 0.06767 0.19166 -0.11217 0.22326 -0.15597 C 0.25486 -0.19977 0.3401 -0.18517 0.42534 -0.17034 " pathEditMode="relative" rAng="0" ptsTypes="aa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-3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6 -9.96524E-7 C 0.0184 -0.03847 0.0368 -0.07671 0.04913 -0.09849 C 0.06145 -0.12028 0.04999 -0.12445 0.07378 -0.1314 C 0.09756 -0.13835 0.16892 -0.10521 0.19183 -0.14021 C 0.21475 -0.1752 0.18472 -0.30452 0.21145 -0.34137 C 0.23819 -0.37822 0.29531 -0.36964 0.35242 -0.36107 " pathEditMode="relative" ptsTypes="aaaaaA">
                                      <p:cBhvr>
                                        <p:cTn id="4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99305E-6 C 0.05521 -0.05354 0.11059 -0.10707 0.15729 -0.13117 C 0.20399 -0.15528 0.26458 -0.10869 0.28021 -0.14438 C 0.29583 -0.18007 0.23402 -0.31078 0.25069 -0.34577 C 0.26736 -0.38077 0.32378 -0.36779 0.38021 -0.35458 " pathEditMode="relative" ptsTypes="aaaaA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024 C 0.08715 0.02479 0.17431 0.05005 0.20851 0.01297 C 0.24253 -0.02387 0.16892 -0.18077 0.20503 -0.22179 C 0.24115 -0.26258 0.33316 -0.24774 0.42535 -0.23268 " pathEditMode="relative" rAng="0" ptsTypes="aaaA">
                                      <p:cBhvr>
                                        <p:cTn id="4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-10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4.02086E-6 C 0.11494 0.0241 0.23004 0.04821 0.27379 0.0197 C 0.31754 -0.0088 0.22744 -0.13627 0.26233 -0.1708 C 0.29723 -0.20533 0.44688 -0.1854 0.48352 -0.18818 " pathEditMode="relative" ptsTypes="aaaA">
                                      <p:cBhvr>
                                        <p:cTn id="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971E-6 C 0.07795 -0.01367 0.15608 -0.02734 0.18524 -0.05469 C 0.21441 -0.08203 0.12639 -0.14322 0.17535 -0.16407 C 0.22431 -0.18493 0.35139 -0.18238 0.47865 -0.1796 " pathEditMode="relative" ptsTypes="aaaA">
                                      <p:cBhvr>
                                        <p:cTn id="5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1 -0.03824 C 0.02691 -0.05261 0.02691 -0.06697 0.05642 -0.07764 C 0.08594 -0.0883 0.18264 -0.08134 0.20399 -0.10174 C 0.22535 -0.12213 0.14514 -0.18123 0.1842 -0.20023 C 0.22326 -0.21923 0.33073 -0.21738 0.43837 -0.21553 " pathEditMode="relative" ptsTypes="aaaaA">
                                      <p:cBhvr>
                                        <p:cTn id="5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9.00348E-6 C 0.12048 -0.00279 0.24097 -0.00532 0.2901 -0.02618 C 0.33923 -0.04704 0.26058 -0.10359 0.29496 -0.12468 C 0.32933 -0.14576 0.46301 -0.14831 0.49652 -0.15318 " pathEditMode="relative" ptsTypes="aaaA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51912E-6 C 0.09844 -0.02433 0.19705 -0.04844 0.24114 -0.08088 C 0.28524 -0.11333 0.23489 -0.17428 0.26406 -0.19467 C 0.29323 -0.21506 0.35486 -0.20927 0.41649 -0.20348 " pathEditMode="relative" ptsTypes="aaaA"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-6.76709E-6 C 0.09723 0.02224 0.19445 0.04449 0.23108 0.02618 C 0.26771 0.00787 0.20539 -0.08645 0.21962 -0.10939 C 0.23386 -0.13234 0.27501 -0.12214 0.31633 -0.11171 " pathEditMode="relative" ptsTypes="aaaA">
                                      <p:cBhvr>
                                        <p:cTn id="5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-4.22943E-6 C 0.10781 0.0095 0.21562 0.01924 0.25572 -4.22943E-6 C 0.29583 -0.01923 0.22274 -0.09455 0.24097 -0.1161 C 0.2592 -0.13766 0.31232 -0.13349 0.36562 -0.12908 " pathEditMode="relative" ptsTypes="aaaA">
                                      <p:cBhvr>
                                        <p:cTn id="6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8436E-6 C 0.24653 -0.00556 0.49323 -0.01112 0.59184 -0.01321 " pathEditMode="relative" ptsTypes="aA">
                                      <p:cBhvr>
                                        <p:cTn id="6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1.50637E-6 C 0.15434 -0.01807 0.30868 -0.03615 0.3934 -0.0438 C 0.47812 -0.05145 0.49305 -0.04866 0.50815 -0.04588 " pathEditMode="relative" ptsTypes="aaA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7.41599E-7 C 0.10416 -0.02989 0.20833 -0.05979 0.28697 -0.07439 C 0.36562 -0.08899 0.41892 -0.08829 0.47221 -0.0876 " pathEditMode="relative" ptsTypes="aaA">
                                      <p:cBhvr>
                                        <p:cTn id="6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08575E-6 C 0.01354 -0.04728 0.02726 -0.09432 0.08854 -0.12051 C 0.14983 -0.1467 0.25851 -0.15226 0.36736 -0.15759 " pathEditMode="relative" rAng="0" ptsTypes="aaA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" y="-7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3.74276E-6 C 0.00208 -0.03244 0.00433 -0.06488 0.06058 -0.08528 C 0.11683 -0.10567 0.22725 -0.11425 0.33767 -0.12259 " pathEditMode="relative" ptsTypes="aaA">
                                      <p:cBhvr>
                                        <p:cTn id="7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98262E-7 C 0.07881 -0.02016 0.15763 -0.04009 0.22465 -0.05237 C 0.29166 -0.06465 0.3467 -0.06952 0.40173 -0.07439 " pathEditMode="relative" ptsTypes="aaA">
                                      <p:cBhvr>
                                        <p:cTn id="7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5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25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25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4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25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9" dur="25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0" dur="25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5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250" autoRev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250" autoRev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250" autoRev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50" autoRev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9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0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686" y="357166"/>
            <a:ext cx="10969943" cy="1143000"/>
          </a:xfrm>
        </p:spPr>
        <p:txBody>
          <a:bodyPr/>
          <a:lstStyle/>
          <a:p>
            <a:pPr algn="ctr"/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Застосування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441" y="1935480"/>
            <a:ext cx="10969943" cy="4279602"/>
          </a:xfrm>
        </p:spPr>
        <p:txBody>
          <a:bodyPr/>
          <a:lstStyle/>
          <a:p>
            <a:pPr>
              <a:buNone/>
            </a:pP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Бензин</a:t>
            </a:r>
            <a:r>
              <a:rPr lang="uk-UA" dirty="0" smtClean="0"/>
              <a:t> – моторне,авіаційне,автомобільне паливо, розчинник масел.</a:t>
            </a:r>
          </a:p>
          <a:p>
            <a:pPr>
              <a:buNone/>
            </a:pPr>
            <a:r>
              <a:rPr lang="uk-UA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Ліграїн</a:t>
            </a:r>
            <a:r>
              <a:rPr lang="uk-UA" dirty="0" smtClean="0"/>
              <a:t> – тракторне  паливо, розчинник у фарбовій промисловості.</a:t>
            </a:r>
          </a:p>
          <a:p>
            <a:pPr>
              <a:buNone/>
            </a:pP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Гас</a:t>
            </a:r>
            <a:r>
              <a:rPr lang="uk-UA" dirty="0" smtClean="0"/>
              <a:t> – реактивне і тракторне  паливо.</a:t>
            </a:r>
          </a:p>
          <a:p>
            <a:pPr>
              <a:buNone/>
            </a:pPr>
            <a:r>
              <a:rPr lang="uk-UA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Газойль</a:t>
            </a:r>
            <a:r>
              <a:rPr lang="uk-UA" dirty="0" smtClean="0"/>
              <a:t> – солярове масло-для дизелів і котельного опалення.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Залишком перегонки є в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язка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чорна рідина - мазут 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2314" y="4857760"/>
            <a:ext cx="9429816" cy="164307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 перегонці нафти - жодних хімічних змін немає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43110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Woodgrain_16x9">
      <a:dk1>
        <a:sysClr val="windowText" lastClr="000000"/>
      </a:dk1>
      <a:lt1>
        <a:sysClr val="window" lastClr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Woodgrain_16x9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miter lim="800000"/>
        </a:ln>
        <a:ln w="19050" cap="flat" cmpd="sng" algn="ctr">
          <a:solidFill>
            <a:schemeClr val="phClr"/>
          </a:solidFill>
          <a:miter lim="800000"/>
        </a:ln>
        <a:ln w="28575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Woodgrain_16x9">
      <a:dk1>
        <a:sysClr val="windowText" lastClr="000000"/>
      </a:dk1>
      <a:lt1>
        <a:sysClr val="window" lastClr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Woodgrain_16x9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miter lim="800000"/>
        </a:ln>
        <a:ln w="19050" cap="flat" cmpd="sng" algn="ctr">
          <a:solidFill>
            <a:schemeClr val="phClr"/>
          </a:solidFill>
          <a:miter lim="800000"/>
        </a:ln>
        <a:ln w="28575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06AF6D2-5EE4-4070-BBE8-FC12504F7B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332</Words>
  <Application>Microsoft Office PowerPoint</Application>
  <PresentationFormat>Произвольный</PresentationFormat>
  <Paragraphs>89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Нафта-чорне золото</vt:lpstr>
      <vt:lpstr>Слайд 2</vt:lpstr>
      <vt:lpstr>Слайд 3</vt:lpstr>
      <vt:lpstr>Слайд 4</vt:lpstr>
      <vt:lpstr>Слайд 5</vt:lpstr>
      <vt:lpstr>Фізичний метод(первинна переробка) </vt:lpstr>
      <vt:lpstr>Слайд 7</vt:lpstr>
      <vt:lpstr>Слайд 8</vt:lpstr>
      <vt:lpstr>Застосування</vt:lpstr>
      <vt:lpstr>Хімічний метод(вторинна переробка)-крекінг </vt:lpstr>
      <vt:lpstr>Слайд 11</vt:lpstr>
      <vt:lpstr>Слайд 12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2013-11-26T18:18:33Z</dcterms:created>
  <dcterms:modified xsi:type="dcterms:W3CDTF">2013-12-04T09:58:10Z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TC028011159991</vt:lpwstr>
  </property>
</Properties>
</file>