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</p:sldMasterIdLst>
  <p:sldIdLst>
    <p:sldId id="256" r:id="rId2"/>
    <p:sldId id="258" r:id="rId3"/>
    <p:sldId id="259" r:id="rId4"/>
    <p:sldId id="263" r:id="rId5"/>
    <p:sldId id="271" r:id="rId6"/>
    <p:sldId id="265" r:id="rId7"/>
    <p:sldId id="266" r:id="rId8"/>
    <p:sldId id="267" r:id="rId9"/>
    <p:sldId id="268" r:id="rId10"/>
    <p:sldId id="270" r:id="rId11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6714" autoAdjust="0"/>
    <p:restoredTop sz="94660"/>
  </p:normalViewPr>
  <p:slideViewPr>
    <p:cSldViewPr>
      <p:cViewPr varScale="1">
        <p:scale>
          <a:sx n="65" d="100"/>
          <a:sy n="65" d="100"/>
        </p:scale>
        <p:origin x="-1488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pPr>
              <a:defRPr/>
            </a:pPr>
            <a:fld id="{558290DC-2183-4279-B8F0-7EE86C2B3F3A}" type="datetimeFigureOut">
              <a:rPr lang="ru-RU" smtClean="0"/>
              <a:pPr>
                <a:defRPr/>
              </a:pPr>
              <a:t>24.11.2013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pPr>
              <a:defRPr/>
            </a:pPr>
            <a:fld id="{7DFFAE94-A6AA-4CDE-A3C9-414073A0E109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544C0F2-C38D-4F58-9D70-C2C47A1B3F71}" type="datetimeFigureOut">
              <a:rPr lang="ru-RU" smtClean="0"/>
              <a:pPr>
                <a:defRPr/>
              </a:pPr>
              <a:t>24.11.2013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53221F-B2D8-4E7A-A8CA-ECDA36A37470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29236CD-C3AC-4B59-B4A7-190C94469A2B}" type="datetimeFigureOut">
              <a:rPr lang="ru-RU" smtClean="0"/>
              <a:pPr>
                <a:defRPr/>
              </a:pPr>
              <a:t>24.11.2013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6707D79-0443-40F5-8E1D-803A20F9E985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FE608F-7DB7-4331-AAEF-917D91396025}" type="datetimeFigureOut">
              <a:rPr lang="ru-RU"/>
              <a:pPr>
                <a:defRPr/>
              </a:pPr>
              <a:t>24.11.2013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F0D226-BAEC-4555-B0E6-7201B98E0D0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>
  <p:cSld name="Заголовок, объект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A64947-3A63-454D-A5E3-BA4EE7B2B33F}" type="datetimeFigureOut">
              <a:rPr lang="ru-RU"/>
              <a:pPr>
                <a:defRPr/>
              </a:pPr>
              <a:t>24.11.2013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CF00CD-E622-41DA-8842-10A32B7B050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pPr>
              <a:defRPr/>
            </a:pPr>
            <a:fld id="{5B5F01F2-BB77-4577-AD89-0E7E74CFC4FC}" type="datetimeFigureOut">
              <a:rPr lang="ru-RU" smtClean="0"/>
              <a:pPr>
                <a:defRPr/>
              </a:pPr>
              <a:t>24.11.2013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pPr>
              <a:defRPr/>
            </a:pPr>
            <a:fld id="{2C71174A-B2A6-4430-B860-0C32D8339FE9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pPr>
              <a:defRPr/>
            </a:pPr>
            <a:fld id="{4AB42225-6136-4DDD-A46C-419A8DC562E6}" type="datetimeFigureOut">
              <a:rPr lang="ru-RU" smtClean="0"/>
              <a:pPr>
                <a:defRPr/>
              </a:pPr>
              <a:t>24.11.2013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pPr>
              <a:defRPr/>
            </a:pPr>
            <a:fld id="{966AD600-CFEB-42EC-B2C6-F98C587B133D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1E3708F-7D4C-4BA6-9031-6F603749791B}" type="datetimeFigureOut">
              <a:rPr lang="ru-RU" smtClean="0"/>
              <a:pPr>
                <a:defRPr/>
              </a:pPr>
              <a:t>24.11.2013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85C9B8C-0495-45FF-9AFE-EB127B9D91A0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55A7C90-D8CC-4FE2-9C5D-5C82831E1BB3}" type="datetimeFigureOut">
              <a:rPr lang="ru-RU" smtClean="0"/>
              <a:pPr>
                <a:defRPr/>
              </a:pPr>
              <a:t>24.11.2013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963BBAC-E324-4D2B-ACF2-432992D46EB8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>
              <a:defRPr/>
            </a:pPr>
            <a:fld id="{57DD7A1D-A707-40FA-9284-6C75BADA24A1}" type="datetimeFigureOut">
              <a:rPr lang="ru-RU" smtClean="0"/>
              <a:pPr>
                <a:defRPr/>
              </a:pPr>
              <a:t>24.11.2013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pPr>
              <a:defRPr/>
            </a:pPr>
            <a:fld id="{AB91323C-A8BC-4889-975D-6373511BC15A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C12F5FF-B929-4D3D-8001-D804ED4FEE9C}" type="datetimeFigureOut">
              <a:rPr lang="ru-RU" smtClean="0"/>
              <a:pPr>
                <a:defRPr/>
              </a:pPr>
              <a:t>24.11.2013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4FAD7BA-17FD-4E49-BA0A-08CC122377BE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pPr>
              <a:defRPr/>
            </a:pPr>
            <a:fld id="{96F44E36-4B86-496E-A587-E109F477130A}" type="datetimeFigureOut">
              <a:rPr lang="ru-RU" smtClean="0"/>
              <a:pPr>
                <a:defRPr/>
              </a:pPr>
              <a:t>24.11.2013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pPr>
              <a:defRPr/>
            </a:pPr>
            <a:fld id="{A8B39181-7490-469A-AD3C-247FE079B5F6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pPr>
              <a:defRPr/>
            </a:pPr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>
              <a:defRPr/>
            </a:pPr>
            <a:fld id="{F5B9F138-AF27-4ED3-BFAE-0F611BBE3DAF}" type="datetimeFigureOut">
              <a:rPr lang="ru-RU" smtClean="0"/>
              <a:pPr>
                <a:defRPr/>
              </a:pPr>
              <a:t>24.11.2013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pPr>
              <a:defRPr/>
            </a:pPr>
            <a:fld id="{D6D3FDDB-8B98-468C-984E-888253B93214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C32343C0-1843-4B3F-96B6-836159F807B1}" type="datetimeFigureOut">
              <a:rPr lang="ru-RU" smtClean="0"/>
              <a:pPr>
                <a:defRPr/>
              </a:pPr>
              <a:t>24.11.2013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C15BF87D-826C-4397-9578-37B27184944E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  <p:sldLayoutId id="2147483674" r:id="rId12"/>
    <p:sldLayoutId id="2147483675" r:id="rId13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sz="4000" dirty="0" smtClean="0">
                <a:latin typeface="Arial" charset="0"/>
              </a:rPr>
              <a:t>Презентація</a:t>
            </a:r>
            <a:br>
              <a:rPr lang="uk-UA" sz="4000" dirty="0" smtClean="0">
                <a:latin typeface="Arial" charset="0"/>
              </a:rPr>
            </a:br>
            <a:r>
              <a:rPr lang="uk-UA" sz="4000" dirty="0" smtClean="0">
                <a:latin typeface="Arial" charset="0"/>
              </a:rPr>
              <a:t>на тему:</a:t>
            </a:r>
            <a:br>
              <a:rPr lang="uk-UA" sz="4000" dirty="0" smtClean="0">
                <a:latin typeface="Arial" charset="0"/>
              </a:rPr>
            </a:br>
            <a:r>
              <a:rPr lang="uk-UA" sz="4000" dirty="0" smtClean="0">
                <a:latin typeface="Arial" charset="0"/>
              </a:rPr>
              <a:t>Каучук. Історія його відкриття</a:t>
            </a:r>
            <a:endParaRPr lang="ru-RU" sz="4000" dirty="0" smtClean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2" name="Rectang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4000" i="1" dirty="0" err="1" smtClean="0"/>
              <a:t>Застосування</a:t>
            </a:r>
            <a:r>
              <a:rPr lang="ru-RU" sz="4000" i="1" dirty="0" smtClean="0"/>
              <a:t> </a:t>
            </a:r>
            <a:r>
              <a:rPr lang="ru-RU" sz="4000" i="1" dirty="0" err="1" smtClean="0"/>
              <a:t>гуми</a:t>
            </a:r>
            <a:r>
              <a:rPr lang="ru-RU" sz="4000" i="1" dirty="0" smtClean="0"/>
              <a:t> в </a:t>
            </a:r>
            <a:r>
              <a:rPr lang="ru-RU" sz="4000" i="1" dirty="0" err="1" smtClean="0"/>
              <a:t>промислових</a:t>
            </a:r>
            <a:r>
              <a:rPr lang="ru-RU" sz="4000" i="1" dirty="0" smtClean="0"/>
              <a:t> товарах </a:t>
            </a:r>
          </a:p>
        </p:txBody>
      </p:sp>
      <p:sp>
        <p:nvSpPr>
          <p:cNvPr id="27653" name="Rectangle 5"/>
          <p:cNvSpPr>
            <a:spLocks noGrp="1"/>
          </p:cNvSpPr>
          <p:nvPr>
            <p:ph type="body" sz="half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Каучук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має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величезне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народно-господарське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значення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Найчастіше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його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використовують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не в чистому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вигляді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а у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вигляді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гуми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Гумові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вироби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застосовують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техніці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ізоляції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проводів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виготовлення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різних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шин, у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військовійпромисловості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у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виробництві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промислових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товарів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взуття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штучної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шкіри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медичних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виробів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...</a:t>
            </a:r>
          </a:p>
          <a:p>
            <a:pPr>
              <a:lnSpc>
                <a:spcPct val="80000"/>
              </a:lnSpc>
            </a:pP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Найбільшими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споживачами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гумових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технічних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виробів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є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автомобільна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промисловість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сільськогосподарське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машинобудування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pic>
        <p:nvPicPr>
          <p:cNvPr id="27655" name="Picture 7" descr="nokiantuura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4925004" y="1600200"/>
            <a:ext cx="3484992" cy="4525963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Rectang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i="1" dirty="0" smtClean="0"/>
              <a:t>Каучук</a:t>
            </a:r>
            <a:endParaRPr lang="ru-RU" i="1" dirty="0" smtClean="0"/>
          </a:p>
        </p:txBody>
      </p:sp>
      <p:sp>
        <p:nvSpPr>
          <p:cNvPr id="4101" name="Rectangle 5"/>
          <p:cNvSpPr>
            <a:spLocks noGrp="1"/>
          </p:cNvSpPr>
          <p:nvPr>
            <p:ph type="body" sz="half"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Каучук –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натуральний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синтетичний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матеріал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характеризується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еластичністю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водонепроникністю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електроізоляційними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властивостивостями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якого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шляхом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спеціальної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обробки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отримують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гуму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</p:txBody>
      </p:sp>
      <p:pic>
        <p:nvPicPr>
          <p:cNvPr id="4103" name="Picture 7" descr="beniepjx kq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4905375" y="2505869"/>
            <a:ext cx="3524250" cy="2714625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Rectang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i="1" dirty="0" smtClean="0"/>
              <a:t>Історія відкриття</a:t>
            </a:r>
            <a:endParaRPr lang="ru-RU" i="1" dirty="0" smtClean="0"/>
          </a:p>
        </p:txBody>
      </p:sp>
      <p:sp>
        <p:nvSpPr>
          <p:cNvPr id="5125" name="Rectangle 5"/>
          <p:cNvSpPr>
            <a:spLocks noGrp="1"/>
          </p:cNvSpPr>
          <p:nvPr>
            <p:ph type="body" sz="half" idx="1"/>
          </p:nvPr>
        </p:nvSpPr>
        <p:spPr/>
        <p:txBody>
          <a:bodyPr>
            <a:noAutofit/>
          </a:bodyPr>
          <a:lstStyle/>
          <a:p>
            <a:pPr>
              <a:lnSpc>
                <a:spcPct val="80000"/>
              </a:lnSpc>
            </a:pP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Відкриття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каучуку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як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багатьох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інших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корисних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речей,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приписують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всюдисущому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Колумбу.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Потрапивши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в Америку,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він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побачив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індіанців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грали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м'яча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невідомої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чорної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маси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М’яч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стрибав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набагато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краще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шкіряні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європейські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м'ячі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Він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був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зроблений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із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соку дерева, яке росте зараз в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країнах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із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тропічним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кліматом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Індонезії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Індії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Бразилії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на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Цейлоні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Найбільш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поширена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бразильська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гевея,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її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висота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- 30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метрів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в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обхваті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- 3,5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метри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 При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надрізі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її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кори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виступає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білий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молочний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сік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латекс.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Сік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гевеї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індіанці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назвали "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каучу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" -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означало "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сльози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дерева“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Picture 10" descr="00000476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>
          <a:xfrm>
            <a:off x="4857752" y="1214422"/>
            <a:ext cx="3929090" cy="4786346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0" name="Rectang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4000" i="1" dirty="0" err="1" smtClean="0"/>
              <a:t>Збір</a:t>
            </a:r>
            <a:r>
              <a:rPr lang="ru-RU" sz="4000" i="1" dirty="0" smtClean="0"/>
              <a:t> латексу </a:t>
            </a:r>
            <a:r>
              <a:rPr lang="ru-RU" sz="4000" i="1" dirty="0" err="1" smtClean="0"/>
              <a:t>і</a:t>
            </a:r>
            <a:r>
              <a:rPr lang="ru-RU" sz="4000" i="1" dirty="0" smtClean="0"/>
              <a:t> </a:t>
            </a:r>
            <a:r>
              <a:rPr lang="ru-RU" sz="4000" i="1" dirty="0" err="1" smtClean="0"/>
              <a:t>виробництво</a:t>
            </a:r>
            <a:r>
              <a:rPr lang="ru-RU" sz="4000" i="1" dirty="0" smtClean="0"/>
              <a:t> натурального каучуку </a:t>
            </a:r>
          </a:p>
        </p:txBody>
      </p:sp>
      <p:pic>
        <p:nvPicPr>
          <p:cNvPr id="14343" name="Picture 7" descr="ph08068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457200" y="2092605"/>
            <a:ext cx="4038600" cy="3541152"/>
          </a:xfrm>
        </p:spPr>
      </p:pic>
      <p:sp>
        <p:nvSpPr>
          <p:cNvPr id="14342" name="Rectangle 6"/>
          <p:cNvSpPr>
            <a:spLocks noGrp="1"/>
          </p:cNvSpPr>
          <p:nvPr>
            <p:ph type="body" sz="half" idx="2"/>
          </p:nvPr>
        </p:nvSpPr>
        <p:spPr/>
        <p:txBody>
          <a:bodyPr>
            <a:noAutofit/>
          </a:bodyPr>
          <a:lstStyle/>
          <a:p>
            <a:pPr>
              <a:lnSpc>
                <a:spcPct val="80000"/>
              </a:lnSpc>
            </a:pP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високе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струнке дерево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може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досягати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45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метрів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висоту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при 2,5-2,8м в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обхваті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Батьківщиною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гевеї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є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басейн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Амазонки -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великої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водної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магістралі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Звідси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вивозився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перший каучук до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Європи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lnSpc>
                <a:spcPct val="80000"/>
              </a:lnSpc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Для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збору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латексу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дерев на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корі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робиться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діагональний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гострокутний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надріз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, вершиною кута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спрямований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вниз,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потім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надріз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розширюють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до 0,3-0,5від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окружності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стовбура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. З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надрізу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виділяється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латекс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стікає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невелику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чашу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. З кожного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надрізу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виходить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близько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30 мл латексу.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Після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цього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зазвичай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на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наступний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день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нижче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початкового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надрізу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обдираються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тонка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смужка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кори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щоб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отримати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новий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сік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Залежно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того,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яких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тканинах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накопичується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каучук,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каучуконосні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ро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лини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поділяють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на:</a:t>
            </a:r>
          </a:p>
          <a:p>
            <a:pPr marL="342900" indent="-342900">
              <a:lnSpc>
                <a:spcPct val="80000"/>
              </a:lnSpc>
              <a:buFont typeface="+mj-lt"/>
              <a:buAutoNum type="arabicPeriod"/>
            </a:pP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паренхімні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- каучук в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коренях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стеблах;</a:t>
            </a:r>
          </a:p>
          <a:p>
            <a:pPr marL="342900" indent="-342900">
              <a:lnSpc>
                <a:spcPct val="80000"/>
              </a:lnSpc>
              <a:buFont typeface="+mj-lt"/>
              <a:buAutoNum type="arabicPeriod"/>
            </a:pP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хлоренхімние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- каучук 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листі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зелених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тканинах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молодих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пагонів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342900" indent="-342900">
              <a:lnSpc>
                <a:spcPct val="80000"/>
              </a:lnSpc>
              <a:buFont typeface="+mj-lt"/>
              <a:buAutoNum type="arabicPeriod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латексні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- каучук в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Чумацькому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соку.</a:t>
            </a:r>
          </a:p>
          <a:p>
            <a:endParaRPr lang="uk-UA" dirty="0"/>
          </a:p>
        </p:txBody>
      </p:sp>
      <p:pic>
        <p:nvPicPr>
          <p:cNvPr id="35842" name="Picture 2" descr="http://shmontazh.ru/imges/rez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643438" y="928670"/>
            <a:ext cx="4286280" cy="556944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8" name="Rectang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4000" i="1" dirty="0" err="1" smtClean="0"/>
              <a:t>Фізичні</a:t>
            </a:r>
            <a:r>
              <a:rPr lang="ru-RU" sz="4000" i="1" dirty="0" smtClean="0"/>
              <a:t> та </a:t>
            </a:r>
            <a:r>
              <a:rPr lang="ru-RU" sz="4000" i="1" dirty="0" err="1" smtClean="0"/>
              <a:t>хімічні</a:t>
            </a:r>
            <a:r>
              <a:rPr lang="ru-RU" sz="4000" i="1" dirty="0" smtClean="0"/>
              <a:t> </a:t>
            </a:r>
            <a:r>
              <a:rPr lang="ru-RU" sz="4000" i="1" dirty="0" err="1" smtClean="0"/>
              <a:t>властивості</a:t>
            </a:r>
            <a:r>
              <a:rPr lang="ru-RU" sz="4000" i="1" dirty="0" smtClean="0"/>
              <a:t> натурального каучуку</a:t>
            </a:r>
          </a:p>
        </p:txBody>
      </p:sp>
      <p:pic>
        <p:nvPicPr>
          <p:cNvPr id="16391" name="Picture 7" descr="grain_design_rubber_NR_NBR_Remote_control_toy_tire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258888" y="1557338"/>
            <a:ext cx="3429000" cy="3429000"/>
          </a:xfrm>
        </p:spPr>
      </p:pic>
      <p:sp>
        <p:nvSpPr>
          <p:cNvPr id="16390" name="Rectangle 6"/>
          <p:cNvSpPr>
            <a:spLocks noGrp="1"/>
          </p:cNvSpPr>
          <p:nvPr>
            <p:ph type="body" sz="half" idx="2"/>
          </p:nvPr>
        </p:nvSpPr>
        <p:spPr/>
        <p:txBody>
          <a:bodyPr>
            <a:noAutofit/>
          </a:bodyPr>
          <a:lstStyle/>
          <a:p>
            <a:pPr>
              <a:lnSpc>
                <a:spcPct val="80000"/>
              </a:lnSpc>
            </a:pP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Натуральний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каучук -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аморфне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здатне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кристалізуватися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тверде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тіло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 </a:t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Природний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необроблений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(сира) каучук -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білий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безбарвний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вуглеводень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 </a:t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Він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не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набухає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не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розчиняється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воді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спирті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ацетоні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ряді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інших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рідин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Набухаючи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потім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розчиняючись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жирних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ароматичних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вуглеводнях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бензині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бензолі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ефірі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інших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та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їх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похідних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каучук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утворює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колоїдні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розчини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широко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використовуються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техніці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lnSpc>
                <a:spcPct val="80000"/>
              </a:lnSpc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2" name="Rectang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4000" i="1" dirty="0" smtClean="0"/>
              <a:t>Склад </a:t>
            </a:r>
            <a:r>
              <a:rPr lang="ru-RU" sz="4000" i="1" dirty="0" err="1" smtClean="0"/>
              <a:t>і</a:t>
            </a:r>
            <a:r>
              <a:rPr lang="ru-RU" sz="4000" i="1" dirty="0" smtClean="0"/>
              <a:t> </a:t>
            </a:r>
            <a:r>
              <a:rPr lang="ru-RU" sz="4000" i="1" dirty="0" err="1" smtClean="0"/>
              <a:t>будова</a:t>
            </a:r>
            <a:r>
              <a:rPr lang="ru-RU" sz="4000" i="1" dirty="0" smtClean="0"/>
              <a:t> натурального каучуку </a:t>
            </a:r>
          </a:p>
        </p:txBody>
      </p:sp>
      <p:sp>
        <p:nvSpPr>
          <p:cNvPr id="17413" name="Rectangle 5"/>
          <p:cNvSpPr>
            <a:spLocks noGrp="1"/>
          </p:cNvSpPr>
          <p:nvPr>
            <p:ph type="body" sz="half"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Натуральний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природний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) каучук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є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високомолекулярним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ненасиченим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вуглеводнем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молекули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якого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містять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велику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кількістьподвійних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зв'язків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; складу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його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може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бути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виражений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формулою (C5H8)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девеличина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становить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1000 до 3000);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він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є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полімером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ізопрену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Природний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каучук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міститься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Чумацькому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соку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каучуконосних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рослин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головним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чином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тропічних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наприклад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бразильського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дерева гевея).</a:t>
            </a:r>
          </a:p>
        </p:txBody>
      </p:sp>
      <p:pic>
        <p:nvPicPr>
          <p:cNvPr id="17415" name="Picture 7" descr="1212275362_ris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4648200" y="2348706"/>
            <a:ext cx="4038600" cy="302895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6" name="Rectang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 smtClean="0"/>
          </a:p>
        </p:txBody>
      </p:sp>
      <p:pic>
        <p:nvPicPr>
          <p:cNvPr id="18440" name="Picture 8" descr="YjVkZTItY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468312" y="1285860"/>
            <a:ext cx="8155899" cy="2920607"/>
          </a:xfrm>
        </p:spPr>
      </p:pic>
      <p:sp>
        <p:nvSpPr>
          <p:cNvPr id="18439" name="Text Box 7"/>
          <p:cNvSpPr txBox="1">
            <a:spLocks noChangeArrowheads="1"/>
          </p:cNvSpPr>
          <p:nvPr/>
        </p:nvSpPr>
        <p:spPr bwMode="auto">
          <a:xfrm>
            <a:off x="2357422" y="4786322"/>
            <a:ext cx="3384550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uk-UA" dirty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uk-UA" dirty="0" err="1">
                <a:latin typeface="Times New Roman" pitchFamily="18" charset="0"/>
                <a:cs typeface="Times New Roman" pitchFamily="18" charset="0"/>
              </a:rPr>
              <a:t>нерозтягнутому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 стані молекули </a:t>
            </a:r>
            <a:r>
              <a:rPr lang="uk-UA" dirty="0" err="1">
                <a:latin typeface="Times New Roman" pitchFamily="18" charset="0"/>
                <a:cs typeface="Times New Roman" pitchFamily="18" charset="0"/>
              </a:rPr>
              <a:t>каучука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 звернуті в клубки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i="1" dirty="0" err="1" smtClean="0"/>
              <a:t>Вулканізація</a:t>
            </a:r>
            <a:r>
              <a:rPr lang="ru-RU" i="1" dirty="0" smtClean="0"/>
              <a:t> каучука</a:t>
            </a:r>
          </a:p>
        </p:txBody>
      </p:sp>
      <p:sp>
        <p:nvSpPr>
          <p:cNvPr id="24580" name="Rectangle 4"/>
          <p:cNvSpPr>
            <a:spLocks noGrp="1"/>
          </p:cNvSpPr>
          <p:nvPr>
            <p:ph type="body" sz="half" idx="1"/>
          </p:nvPr>
        </p:nvSpPr>
        <p:spPr/>
        <p:txBody>
          <a:bodyPr>
            <a:normAutofit fontScale="85000" lnSpcReduction="20000"/>
          </a:bodyPr>
          <a:lstStyle/>
          <a:p>
            <a:pPr>
              <a:lnSpc>
                <a:spcPct val="80000"/>
              </a:lnSpc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 1834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році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німецький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хімік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Людерсдорф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вперше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виявив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каучук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можна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зробити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твердим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після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обробки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його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розчином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сірки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скипидарі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Американський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торговець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dirty="0" err="1" smtClean="0">
                <a:latin typeface="Times New Roman" pitchFamily="18" charset="0"/>
                <a:cs typeface="Times New Roman" pitchFamily="18" charset="0"/>
              </a:rPr>
              <a:t>Чарлз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dirty="0" err="1" smtClean="0">
                <a:latin typeface="Times New Roman" pitchFamily="18" charset="0"/>
                <a:cs typeface="Times New Roman" pitchFamily="18" charset="0"/>
              </a:rPr>
              <a:t>Гуд'їр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відкрив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спосіб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отримання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нелипкої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міцної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пружної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гуми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шляхом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змішування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каучуку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сіркою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нагрівання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lnSpc>
                <a:spcPct val="80000"/>
              </a:lnSpc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 1843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році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Генкок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незалежно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dirty="0" err="1" smtClean="0">
                <a:latin typeface="Times New Roman" pitchFamily="18" charset="0"/>
                <a:cs typeface="Times New Roman" pitchFamily="18" charset="0"/>
              </a:rPr>
              <a:t>Гуд'їр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знайшов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спосіб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вулканізації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каучука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зануренням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його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розплавлену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сірку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трохи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пізніше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Паркс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відкрив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можливість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отримання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гуми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обробкою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каучуку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розчином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напівхлористої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сірки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(холодна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вулканізація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).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uk-UA" dirty="0"/>
          </a:p>
        </p:txBody>
      </p:sp>
      <p:pic>
        <p:nvPicPr>
          <p:cNvPr id="6" name="Picture 7" descr="125(5)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14876" y="2214554"/>
            <a:ext cx="4038600" cy="301741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96</TotalTime>
  <Words>410</Words>
  <Application>Microsoft Office PowerPoint</Application>
  <PresentationFormat>Экран (4:3)</PresentationFormat>
  <Paragraphs>24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3" baseType="lpstr">
      <vt:lpstr>Calibri</vt:lpstr>
      <vt:lpstr>Arial</vt:lpstr>
      <vt:lpstr>Эркер</vt:lpstr>
      <vt:lpstr>Презентація на тему: Каучук. Історія його відкриття</vt:lpstr>
      <vt:lpstr>Каучук</vt:lpstr>
      <vt:lpstr>Історія відкриття</vt:lpstr>
      <vt:lpstr>Збір латексу і виробництво натурального каучуку </vt:lpstr>
      <vt:lpstr>Слайд 5</vt:lpstr>
      <vt:lpstr>Фізичні та хімічні властивості натурального каучуку</vt:lpstr>
      <vt:lpstr>Склад і будова натурального каучуку </vt:lpstr>
      <vt:lpstr>Слайд 8</vt:lpstr>
      <vt:lpstr>Вулканізація каучука</vt:lpstr>
      <vt:lpstr>Застосування гуми в промислових товарах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Катенок</dc:creator>
  <cp:lastModifiedBy>Ольга</cp:lastModifiedBy>
  <cp:revision>10</cp:revision>
  <dcterms:created xsi:type="dcterms:W3CDTF">2012-08-20T16:10:27Z</dcterms:created>
  <dcterms:modified xsi:type="dcterms:W3CDTF">2013-11-24T13:16:03Z</dcterms:modified>
</cp:coreProperties>
</file>