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BFCC8A1-88D9-47E1-A94B-B01BFF6D3007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68573FE-64D3-496E-B752-2CC4352C315F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CC8A1-88D9-47E1-A94B-B01BFF6D3007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573FE-64D3-496E-B752-2CC4352C31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CC8A1-88D9-47E1-A94B-B01BFF6D3007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68573FE-64D3-496E-B752-2CC4352C31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CC8A1-88D9-47E1-A94B-B01BFF6D3007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573FE-64D3-496E-B752-2CC4352C315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BFCC8A1-88D9-47E1-A94B-B01BFF6D3007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68573FE-64D3-496E-B752-2CC4352C315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CC8A1-88D9-47E1-A94B-B01BFF6D3007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573FE-64D3-496E-B752-2CC4352C315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CC8A1-88D9-47E1-A94B-B01BFF6D3007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573FE-64D3-496E-B752-2CC4352C315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CC8A1-88D9-47E1-A94B-B01BFF6D3007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573FE-64D3-496E-B752-2CC4352C315F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CC8A1-88D9-47E1-A94B-B01BFF6D3007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573FE-64D3-496E-B752-2CC4352C31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CC8A1-88D9-47E1-A94B-B01BFF6D3007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68573FE-64D3-496E-B752-2CC4352C315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CC8A1-88D9-47E1-A94B-B01BFF6D3007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573FE-64D3-496E-B752-2CC4352C315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9BFCC8A1-88D9-47E1-A94B-B01BFF6D3007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068573FE-64D3-496E-B752-2CC4352C315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6021288"/>
            <a:ext cx="2592287" cy="736112"/>
          </a:xfrm>
        </p:spPr>
        <p:txBody>
          <a:bodyPr>
            <a:normAutofit/>
          </a:bodyPr>
          <a:lstStyle/>
          <a:p>
            <a:endParaRPr lang="ru-RU" sz="1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348880"/>
            <a:ext cx="6624736" cy="2736304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/>
              <a:t>Метал</a:t>
            </a:r>
            <a:r>
              <a:rPr lang="uk-UA" sz="6000" b="1" dirty="0" err="1" smtClean="0"/>
              <a:t>ічний</a:t>
            </a:r>
            <a:r>
              <a:rPr lang="uk-UA" sz="6000" b="1" dirty="0" smtClean="0"/>
              <a:t> хімічний </a:t>
            </a:r>
            <a:r>
              <a:rPr lang="uk-UA" sz="6000" b="1" dirty="0" err="1" smtClean="0"/>
              <a:t>зв</a:t>
            </a:r>
            <a:r>
              <a:rPr lang="en-US" sz="6000" b="1" dirty="0" smtClean="0"/>
              <a:t>’</a:t>
            </a:r>
            <a:r>
              <a:rPr lang="uk-UA" sz="6000" b="1" dirty="0" err="1" smtClean="0"/>
              <a:t>язок</a:t>
            </a:r>
            <a:r>
              <a:rPr lang="uk-UA" sz="6000" b="1" dirty="0" smtClean="0"/>
              <a:t> 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389838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0999" y="1719071"/>
            <a:ext cx="4046985" cy="4407408"/>
          </a:xfrm>
        </p:spPr>
        <p:txBody>
          <a:bodyPr>
            <a:normAutofit/>
          </a:bodyPr>
          <a:lstStyle/>
          <a:p>
            <a:r>
              <a:rPr lang="ru-RU" sz="2400" dirty="0" err="1"/>
              <a:t>Металічний</a:t>
            </a:r>
            <a:r>
              <a:rPr lang="ru-RU" sz="2400" dirty="0"/>
              <a:t> </a:t>
            </a:r>
            <a:r>
              <a:rPr lang="ru-RU" sz="2400" dirty="0" err="1"/>
              <a:t>зв’язок</a:t>
            </a:r>
            <a:r>
              <a:rPr lang="ru-RU" sz="2400" dirty="0"/>
              <a:t> —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зв’язок</a:t>
            </a:r>
            <a:r>
              <a:rPr lang="ru-RU" sz="2400" dirty="0"/>
              <a:t> </a:t>
            </a:r>
            <a:r>
              <a:rPr lang="ru-RU" sz="2400" dirty="0" err="1"/>
              <a:t>між</a:t>
            </a:r>
            <a:r>
              <a:rPr lang="ru-RU" sz="2400" dirty="0"/>
              <a:t> </a:t>
            </a:r>
            <a:r>
              <a:rPr lang="ru-RU" sz="2400" dirty="0" err="1"/>
              <a:t>позитивними</a:t>
            </a:r>
            <a:r>
              <a:rPr lang="ru-RU" sz="2400" dirty="0"/>
              <a:t> </a:t>
            </a:r>
            <a:r>
              <a:rPr lang="ru-RU" sz="2400" dirty="0" err="1"/>
              <a:t>йонами</a:t>
            </a:r>
            <a:r>
              <a:rPr lang="ru-RU" sz="2400" dirty="0"/>
              <a:t> </a:t>
            </a:r>
            <a:r>
              <a:rPr lang="ru-RU" sz="2400" dirty="0" err="1"/>
              <a:t>металів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знаходяться</a:t>
            </a:r>
            <a:r>
              <a:rPr lang="ru-RU" sz="2400" dirty="0"/>
              <a:t> у </a:t>
            </a:r>
            <a:r>
              <a:rPr lang="ru-RU" sz="2400" dirty="0" err="1"/>
              <a:t>вузлах</a:t>
            </a:r>
            <a:r>
              <a:rPr lang="ru-RU" sz="2400" dirty="0"/>
              <a:t> </a:t>
            </a:r>
            <a:r>
              <a:rPr lang="ru-RU" sz="2400" dirty="0" err="1"/>
              <a:t>кристалічних</a:t>
            </a:r>
            <a:r>
              <a:rPr lang="ru-RU" sz="2400" dirty="0"/>
              <a:t> </a:t>
            </a:r>
            <a:r>
              <a:rPr lang="ru-RU" sz="2400" smtClean="0"/>
              <a:t>ґрадок</a:t>
            </a:r>
            <a:r>
              <a:rPr lang="ru-RU" sz="2400" dirty="0"/>
              <a:t>, </a:t>
            </a:r>
            <a:r>
              <a:rPr lang="ru-RU" sz="2400" dirty="0" err="1"/>
              <a:t>який</a:t>
            </a:r>
            <a:r>
              <a:rPr lang="ru-RU" sz="2400" dirty="0"/>
              <a:t> </a:t>
            </a:r>
            <a:r>
              <a:rPr lang="ru-RU" sz="2400" dirty="0" err="1"/>
              <a:t>здійснюється</a:t>
            </a:r>
            <a:r>
              <a:rPr lang="ru-RU" sz="2400" dirty="0"/>
              <a:t> за </a:t>
            </a:r>
            <a:r>
              <a:rPr lang="ru-RU" sz="2400" dirty="0" err="1"/>
              <a:t>рахунок</a:t>
            </a:r>
            <a:r>
              <a:rPr lang="ru-RU" sz="2400" dirty="0"/>
              <a:t> </a:t>
            </a:r>
            <a:r>
              <a:rPr lang="ru-RU" sz="2400" dirty="0" err="1"/>
              <a:t>електронів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вільно</a:t>
            </a:r>
            <a:r>
              <a:rPr lang="ru-RU" sz="2400" dirty="0"/>
              <a:t> </a:t>
            </a:r>
            <a:r>
              <a:rPr lang="ru-RU" sz="2400" dirty="0" err="1"/>
              <a:t>переміщаються</a:t>
            </a:r>
            <a:r>
              <a:rPr lang="ru-RU" sz="2400" dirty="0"/>
              <a:t> по </a:t>
            </a:r>
            <a:r>
              <a:rPr lang="ru-RU" sz="2400" dirty="0" err="1"/>
              <a:t>кристалу</a:t>
            </a:r>
            <a:r>
              <a:rPr lang="ru-RU" sz="2400" dirty="0"/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7200" b="1" dirty="0" smtClean="0"/>
              <a:t>Що це таке?</a:t>
            </a:r>
            <a:endParaRPr lang="ru-RU" sz="72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33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132856"/>
            <a:ext cx="4176464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7660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0999" y="1719071"/>
            <a:ext cx="4407025" cy="4407408"/>
          </a:xfrm>
        </p:spPr>
        <p:txBody>
          <a:bodyPr>
            <a:noAutofit/>
          </a:bodyPr>
          <a:lstStyle/>
          <a:p>
            <a:r>
              <a:rPr lang="ru-RU" sz="2400" dirty="0"/>
              <a:t>При </a:t>
            </a:r>
            <a:r>
              <a:rPr lang="ru-RU" sz="2400" dirty="0" err="1"/>
              <a:t>встановленні</a:t>
            </a:r>
            <a:r>
              <a:rPr lang="ru-RU" sz="2400" dirty="0"/>
              <a:t> </a:t>
            </a:r>
            <a:r>
              <a:rPr lang="ru-RU" sz="2400" dirty="0" err="1"/>
              <a:t>металічного</a:t>
            </a:r>
            <a:r>
              <a:rPr lang="ru-RU" sz="2400" dirty="0"/>
              <a:t> типу </a:t>
            </a:r>
            <a:r>
              <a:rPr lang="ru-RU" sz="2400" dirty="0" err="1"/>
              <a:t>зв'язку</a:t>
            </a:r>
            <a:r>
              <a:rPr lang="ru-RU" sz="2400" dirty="0"/>
              <a:t> з </a:t>
            </a:r>
            <a:r>
              <a:rPr lang="ru-RU" sz="2400" dirty="0" err="1"/>
              <a:t>атомів</a:t>
            </a:r>
            <a:r>
              <a:rPr lang="ru-RU" sz="2400" dirty="0"/>
              <a:t> </a:t>
            </a:r>
            <a:r>
              <a:rPr lang="ru-RU" sz="2400" dirty="0" err="1"/>
              <a:t>утворюється</a:t>
            </a:r>
            <a:r>
              <a:rPr lang="ru-RU" sz="2400" dirty="0"/>
              <a:t> метал, в </a:t>
            </a:r>
            <a:r>
              <a:rPr lang="ru-RU" sz="2400" dirty="0" err="1"/>
              <a:t>якому</a:t>
            </a:r>
            <a:r>
              <a:rPr lang="ru-RU" sz="2400" dirty="0"/>
              <a:t> позитивно </a:t>
            </a:r>
            <a:r>
              <a:rPr lang="ru-RU" sz="2400" dirty="0" err="1"/>
              <a:t>заряджені</a:t>
            </a:r>
            <a:r>
              <a:rPr lang="ru-RU" sz="2400" dirty="0"/>
              <a:t> </a:t>
            </a:r>
            <a:r>
              <a:rPr lang="ru-RU" sz="2400" dirty="0" err="1"/>
              <a:t>іони</a:t>
            </a:r>
            <a:r>
              <a:rPr lang="ru-RU" sz="2400" dirty="0"/>
              <a:t> </a:t>
            </a:r>
            <a:r>
              <a:rPr lang="ru-RU" sz="2400" dirty="0" err="1"/>
              <a:t>занурені</a:t>
            </a:r>
            <a:r>
              <a:rPr lang="ru-RU" sz="2400" dirty="0"/>
              <a:t> в </a:t>
            </a:r>
            <a:r>
              <a:rPr lang="ru-RU" sz="2400" dirty="0" err="1"/>
              <a:t>електронний</a:t>
            </a:r>
            <a:r>
              <a:rPr lang="ru-RU" sz="2400" dirty="0"/>
              <a:t> газ. </a:t>
            </a:r>
            <a:r>
              <a:rPr lang="ru-RU" sz="2400" dirty="0" err="1"/>
              <a:t>Незважаючи</a:t>
            </a:r>
            <a:r>
              <a:rPr lang="ru-RU" sz="2400" dirty="0"/>
              <a:t> на </a:t>
            </a:r>
            <a:r>
              <a:rPr lang="ru-RU" sz="2400" dirty="0" err="1"/>
              <a:t>заряджений</a:t>
            </a:r>
            <a:r>
              <a:rPr lang="ru-RU" sz="2400" dirty="0"/>
              <a:t> стан </a:t>
            </a:r>
            <a:r>
              <a:rPr lang="ru-RU" sz="2400" dirty="0" err="1"/>
              <a:t>іонів</a:t>
            </a:r>
            <a:r>
              <a:rPr lang="ru-RU" sz="2400" dirty="0"/>
              <a:t>, </a:t>
            </a:r>
            <a:r>
              <a:rPr lang="ru-RU" sz="2400" dirty="0" err="1"/>
              <a:t>взаємодія</a:t>
            </a:r>
            <a:r>
              <a:rPr lang="ru-RU" sz="2400" dirty="0"/>
              <a:t> </a:t>
            </a:r>
            <a:r>
              <a:rPr lang="ru-RU" sz="2400" dirty="0" err="1"/>
              <a:t>між</a:t>
            </a:r>
            <a:r>
              <a:rPr lang="ru-RU" sz="2400" dirty="0"/>
              <a:t> ними </a:t>
            </a:r>
            <a:r>
              <a:rPr lang="ru-RU" sz="2400" dirty="0" err="1"/>
              <a:t>екранується</a:t>
            </a:r>
            <a:r>
              <a:rPr lang="ru-RU" sz="2400" dirty="0"/>
              <a:t> </a:t>
            </a:r>
            <a:r>
              <a:rPr lang="ru-RU" sz="2400" dirty="0" err="1"/>
              <a:t>рухливими</a:t>
            </a:r>
            <a:r>
              <a:rPr lang="ru-RU" sz="2400" dirty="0"/>
              <a:t> </a:t>
            </a:r>
            <a:r>
              <a:rPr lang="ru-RU" sz="2400" dirty="0" err="1"/>
              <a:t>електронами</a:t>
            </a:r>
            <a:r>
              <a:rPr lang="ru-RU" sz="2400" dirty="0"/>
              <a:t>, й не </a:t>
            </a:r>
            <a:r>
              <a:rPr lang="ru-RU" sz="2400" dirty="0" err="1"/>
              <a:t>поширюється</a:t>
            </a:r>
            <a:r>
              <a:rPr lang="ru-RU" sz="2400" dirty="0"/>
              <a:t> на </a:t>
            </a:r>
            <a:r>
              <a:rPr lang="ru-RU" sz="2400" dirty="0" err="1"/>
              <a:t>далекі</a:t>
            </a:r>
            <a:r>
              <a:rPr lang="ru-RU" sz="2400" dirty="0"/>
              <a:t> </a:t>
            </a:r>
            <a:r>
              <a:rPr lang="ru-RU" sz="2400" dirty="0" err="1"/>
              <a:t>відстані</a:t>
            </a:r>
            <a:r>
              <a:rPr lang="ru-RU" sz="2400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348880"/>
            <a:ext cx="4410490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5692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0999" y="1719071"/>
            <a:ext cx="3830961" cy="4407408"/>
          </a:xfrm>
        </p:spPr>
        <p:txBody>
          <a:bodyPr>
            <a:noAutofit/>
          </a:bodyPr>
          <a:lstStyle/>
          <a:p>
            <a:r>
              <a:rPr lang="ru-RU" sz="2400" dirty="0"/>
              <a:t>На </a:t>
            </a:r>
            <a:r>
              <a:rPr lang="ru-RU" sz="2400" dirty="0" err="1"/>
              <a:t>відміну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ковалентних</a:t>
            </a:r>
            <a:r>
              <a:rPr lang="ru-RU" sz="2400" dirty="0"/>
              <a:t> і </a:t>
            </a:r>
            <a:r>
              <a:rPr lang="ru-RU" sz="2400" dirty="0" err="1"/>
              <a:t>іонних</a:t>
            </a:r>
            <a:r>
              <a:rPr lang="ru-RU" sz="2400" dirty="0"/>
              <a:t> </a:t>
            </a:r>
            <a:r>
              <a:rPr lang="ru-RU" sz="2400" dirty="0" err="1"/>
              <a:t>сполук</a:t>
            </a:r>
            <a:r>
              <a:rPr lang="ru-RU" sz="2400" dirty="0"/>
              <a:t> у </a:t>
            </a:r>
            <a:r>
              <a:rPr lang="ru-RU" sz="2400" dirty="0" err="1"/>
              <a:t>металах</a:t>
            </a:r>
            <a:r>
              <a:rPr lang="ru-RU" sz="2400" dirty="0"/>
              <a:t> </a:t>
            </a:r>
            <a:r>
              <a:rPr lang="ru-RU" sz="2400" dirty="0" err="1"/>
              <a:t>невелике</a:t>
            </a:r>
            <a:r>
              <a:rPr lang="ru-RU" sz="2400" dirty="0"/>
              <a:t> число </a:t>
            </a:r>
            <a:r>
              <a:rPr lang="ru-RU" sz="2400" dirty="0" err="1"/>
              <a:t>електронів</a:t>
            </a:r>
            <a:r>
              <a:rPr lang="ru-RU" sz="2400" dirty="0"/>
              <a:t> </a:t>
            </a:r>
            <a:r>
              <a:rPr lang="ru-RU" sz="2400" dirty="0" err="1"/>
              <a:t>одночасно</a:t>
            </a:r>
            <a:r>
              <a:rPr lang="ru-RU" sz="2400" dirty="0"/>
              <a:t> </a:t>
            </a:r>
            <a:r>
              <a:rPr lang="ru-RU" sz="2400" dirty="0" err="1"/>
              <a:t>зв'язує</a:t>
            </a:r>
            <a:r>
              <a:rPr lang="ru-RU" sz="2400" dirty="0"/>
              <a:t> </a:t>
            </a:r>
            <a:r>
              <a:rPr lang="ru-RU" sz="2400" dirty="0" err="1"/>
              <a:t>велике</a:t>
            </a:r>
            <a:r>
              <a:rPr lang="ru-RU" sz="2400" dirty="0"/>
              <a:t> число </a:t>
            </a:r>
            <a:r>
              <a:rPr lang="ru-RU" sz="2400" dirty="0" err="1"/>
              <a:t>атомних</a:t>
            </a:r>
            <a:r>
              <a:rPr lang="ru-RU" sz="2400" dirty="0"/>
              <a:t> ядер. </a:t>
            </a:r>
            <a:r>
              <a:rPr lang="ru-RU" sz="2400" dirty="0" err="1"/>
              <a:t>Успільненням</a:t>
            </a:r>
            <a:r>
              <a:rPr lang="ru-RU" sz="2400" dirty="0"/>
              <a:t> </a:t>
            </a:r>
            <a:r>
              <a:rPr lang="ru-RU" sz="2400" dirty="0" err="1"/>
              <a:t>валентних</a:t>
            </a:r>
            <a:r>
              <a:rPr lang="ru-RU" sz="2400" dirty="0"/>
              <a:t> </a:t>
            </a:r>
            <a:r>
              <a:rPr lang="ru-RU" sz="2400" dirty="0" err="1"/>
              <a:t>електронів</a:t>
            </a:r>
            <a:r>
              <a:rPr lang="ru-RU" sz="2400" dirty="0"/>
              <a:t> </a:t>
            </a:r>
            <a:r>
              <a:rPr lang="ru-RU" sz="2400" dirty="0" err="1"/>
              <a:t>металічний</a:t>
            </a:r>
            <a:r>
              <a:rPr lang="ru-RU" sz="2400" dirty="0"/>
              <a:t> </a:t>
            </a:r>
            <a:r>
              <a:rPr lang="ru-RU" sz="2400" dirty="0" err="1"/>
              <a:t>зв'язок</a:t>
            </a:r>
            <a:r>
              <a:rPr lang="ru-RU" sz="2400" dirty="0"/>
              <a:t> </a:t>
            </a:r>
            <a:r>
              <a:rPr lang="ru-RU" sz="2400" dirty="0" err="1"/>
              <a:t>дещо</a:t>
            </a:r>
            <a:r>
              <a:rPr lang="ru-RU" sz="2400" dirty="0"/>
              <a:t> </a:t>
            </a:r>
            <a:r>
              <a:rPr lang="ru-RU" sz="2400" dirty="0" err="1"/>
              <a:t>нагадує</a:t>
            </a:r>
            <a:r>
              <a:rPr lang="ru-RU" sz="2400" dirty="0"/>
              <a:t> </a:t>
            </a:r>
            <a:r>
              <a:rPr lang="ru-RU" sz="2400" dirty="0" err="1"/>
              <a:t>ковалентний</a:t>
            </a:r>
            <a:r>
              <a:rPr lang="ru-RU" sz="2400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700808"/>
            <a:ext cx="2809875" cy="25146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215408"/>
            <a:ext cx="2466975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8424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700808"/>
            <a:ext cx="5112569" cy="5022298"/>
          </a:xfrm>
        </p:spPr>
        <p:txBody>
          <a:bodyPr>
            <a:noAutofit/>
          </a:bodyPr>
          <a:lstStyle/>
          <a:p>
            <a:r>
              <a:rPr lang="ru-RU" sz="2200" dirty="0" err="1" smtClean="0"/>
              <a:t>Проте</a:t>
            </a:r>
            <a:r>
              <a:rPr lang="ru-RU" sz="2200" dirty="0" smtClean="0"/>
              <a:t> </a:t>
            </a:r>
            <a:r>
              <a:rPr lang="ru-RU" sz="2200" dirty="0"/>
              <a:t>у </a:t>
            </a:r>
            <a:r>
              <a:rPr lang="ru-RU" sz="2200" dirty="0" err="1"/>
              <a:t>металів</a:t>
            </a:r>
            <a:r>
              <a:rPr lang="ru-RU" sz="2200" dirty="0"/>
              <a:t> </a:t>
            </a:r>
            <a:r>
              <a:rPr lang="ru-RU" sz="2200" dirty="0" err="1"/>
              <a:t>спільні</a:t>
            </a:r>
            <a:r>
              <a:rPr lang="ru-RU" sz="2200" dirty="0"/>
              <a:t> </a:t>
            </a:r>
            <a:r>
              <a:rPr lang="ru-RU" sz="2200" dirty="0" err="1"/>
              <a:t>електрони</a:t>
            </a:r>
            <a:r>
              <a:rPr lang="ru-RU" sz="2200" dirty="0"/>
              <a:t> не належать </a:t>
            </a:r>
            <a:r>
              <a:rPr lang="ru-RU" sz="2200" dirty="0" err="1"/>
              <a:t>окремим</a:t>
            </a:r>
            <a:r>
              <a:rPr lang="ru-RU" sz="2200" dirty="0"/>
              <a:t> парам </a:t>
            </a:r>
            <a:r>
              <a:rPr lang="ru-RU" sz="2200" dirty="0" err="1"/>
              <a:t>атомів</a:t>
            </a:r>
            <a:r>
              <a:rPr lang="ru-RU" sz="2200" dirty="0"/>
              <a:t>, вони </a:t>
            </a:r>
            <a:r>
              <a:rPr lang="ru-RU" sz="2200" dirty="0" err="1"/>
              <a:t>повністю</a:t>
            </a:r>
            <a:r>
              <a:rPr lang="ru-RU" sz="2200" dirty="0"/>
              <a:t> </a:t>
            </a:r>
            <a:r>
              <a:rPr lang="ru-RU" sz="2200" dirty="0" err="1"/>
              <a:t>делокалізовані</a:t>
            </a:r>
            <a:r>
              <a:rPr lang="ru-RU" sz="2200" dirty="0"/>
              <a:t>. </a:t>
            </a:r>
            <a:r>
              <a:rPr lang="ru-RU" sz="2200" dirty="0" err="1"/>
              <a:t>Цим</a:t>
            </a:r>
            <a:r>
              <a:rPr lang="ru-RU" sz="2200" dirty="0"/>
              <a:t> </a:t>
            </a:r>
            <a:r>
              <a:rPr lang="ru-RU" sz="2200" dirty="0" err="1"/>
              <a:t>пояснюється</a:t>
            </a:r>
            <a:r>
              <a:rPr lang="ru-RU" sz="2200" dirty="0"/>
              <a:t> </a:t>
            </a:r>
            <a:r>
              <a:rPr lang="ru-RU" sz="2200" dirty="0" err="1"/>
              <a:t>відсутність</a:t>
            </a:r>
            <a:r>
              <a:rPr lang="ru-RU" sz="2200" dirty="0"/>
              <a:t> </a:t>
            </a:r>
            <a:r>
              <a:rPr lang="ru-RU" sz="2200" dirty="0" err="1"/>
              <a:t>просторової</a:t>
            </a:r>
            <a:r>
              <a:rPr lang="ru-RU" sz="2200" dirty="0"/>
              <a:t> </a:t>
            </a:r>
            <a:r>
              <a:rPr lang="ru-RU" sz="2200" dirty="0" err="1"/>
              <a:t>напрямленості</a:t>
            </a:r>
            <a:r>
              <a:rPr lang="ru-RU" sz="2200" dirty="0"/>
              <a:t> та </a:t>
            </a:r>
            <a:r>
              <a:rPr lang="ru-RU" sz="2200" dirty="0" err="1"/>
              <a:t>насичуваності</a:t>
            </a:r>
            <a:r>
              <a:rPr lang="ru-RU" sz="2200" dirty="0"/>
              <a:t> </a:t>
            </a:r>
            <a:r>
              <a:rPr lang="ru-RU" sz="2200" dirty="0" err="1"/>
              <a:t>металічного</a:t>
            </a:r>
            <a:r>
              <a:rPr lang="ru-RU" sz="2200" dirty="0"/>
              <a:t> </a:t>
            </a:r>
            <a:r>
              <a:rPr lang="ru-RU" sz="2200" dirty="0" err="1"/>
              <a:t>зв'язку</a:t>
            </a:r>
            <a:r>
              <a:rPr lang="ru-RU" sz="2200" dirty="0"/>
              <a:t>. </a:t>
            </a:r>
            <a:endParaRPr lang="ru-RU" sz="2200" dirty="0" smtClean="0"/>
          </a:p>
          <a:p>
            <a:r>
              <a:rPr lang="ru-RU" sz="2200" dirty="0" err="1" smtClean="0"/>
              <a:t>Делокалізація</a:t>
            </a:r>
            <a:r>
              <a:rPr lang="ru-RU" sz="2200" dirty="0" smtClean="0"/>
              <a:t> </a:t>
            </a:r>
            <a:r>
              <a:rPr lang="ru-RU" sz="2200" dirty="0" err="1"/>
              <a:t>валентних</a:t>
            </a:r>
            <a:r>
              <a:rPr lang="ru-RU" sz="2200" dirty="0"/>
              <a:t> </a:t>
            </a:r>
            <a:r>
              <a:rPr lang="ru-RU" sz="2200" dirty="0" err="1"/>
              <a:t>електронів</a:t>
            </a:r>
            <a:r>
              <a:rPr lang="ru-RU" sz="2200" dirty="0"/>
              <a:t> є </a:t>
            </a:r>
            <a:r>
              <a:rPr lang="ru-RU" sz="2200" dirty="0" err="1"/>
              <a:t>наслідком</a:t>
            </a:r>
            <a:r>
              <a:rPr lang="ru-RU" sz="2200" dirty="0"/>
              <a:t> </a:t>
            </a:r>
            <a:r>
              <a:rPr lang="ru-RU" sz="2200" dirty="0" err="1"/>
              <a:t>багатоцентрового</a:t>
            </a:r>
            <a:r>
              <a:rPr lang="ru-RU" sz="2200" dirty="0"/>
              <a:t> характеру </a:t>
            </a:r>
            <a:r>
              <a:rPr lang="ru-RU" sz="2200" dirty="0" err="1"/>
              <a:t>металічного</a:t>
            </a:r>
            <a:r>
              <a:rPr lang="ru-RU" sz="2200" dirty="0"/>
              <a:t> </a:t>
            </a:r>
            <a:r>
              <a:rPr lang="ru-RU" sz="2200" dirty="0" err="1"/>
              <a:t>зв'язку</a:t>
            </a:r>
            <a:r>
              <a:rPr lang="ru-RU" sz="2200" dirty="0"/>
              <a:t> й причиною </a:t>
            </a:r>
            <a:r>
              <a:rPr lang="ru-RU" sz="2200" dirty="0" err="1"/>
              <a:t>високої</a:t>
            </a:r>
            <a:r>
              <a:rPr lang="ru-RU" sz="2200" dirty="0"/>
              <a:t> </a:t>
            </a:r>
            <a:r>
              <a:rPr lang="ru-RU" sz="2200" dirty="0" err="1"/>
              <a:t>електро</a:t>
            </a:r>
            <a:r>
              <a:rPr lang="ru-RU" sz="2200" dirty="0"/>
              <a:t>- та </a:t>
            </a:r>
            <a:r>
              <a:rPr lang="ru-RU" sz="2200" dirty="0" err="1"/>
              <a:t>теплопровідності</a:t>
            </a:r>
            <a:r>
              <a:rPr lang="ru-RU" sz="2200" dirty="0"/>
              <a:t> </a:t>
            </a:r>
            <a:r>
              <a:rPr lang="ru-RU" sz="2200" dirty="0" err="1"/>
              <a:t>металів</a:t>
            </a:r>
            <a:r>
              <a:rPr lang="ru-RU" sz="2200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1705" y1="968" x2="46253" y2="968"/>
                        <a14:foregroundMark x1="45478" y1="1290" x2="46253" y2="25484"/>
                        <a14:foregroundMark x1="38760" y1="33871" x2="15762" y2="33226"/>
                        <a14:foregroundMark x1="15762" y1="33226" x2="15762" y2="10323"/>
                        <a14:foregroundMark x1="6718" y1="17742" x2="25065" y2="17097"/>
                        <a14:foregroundMark x1="25065" y1="17419" x2="24806" y2="38387"/>
                        <a14:foregroundMark x1="20672" y1="44516" x2="1550" y2="43548"/>
                        <a14:foregroundMark x1="74419" y1="4516" x2="98708" y2="4516"/>
                        <a14:foregroundMark x1="67959" y1="14839" x2="67442" y2="41613"/>
                        <a14:foregroundMark x1="98450" y1="4516" x2="98708" y2="32903"/>
                        <a14:foregroundMark x1="44444" y1="60323" x2="55814" y2="60000"/>
                        <a14:foregroundMark x1="51680" y1="65484" x2="52713" y2="95161"/>
                        <a14:foregroundMark x1="42636" y1="70000" x2="43152" y2="91935"/>
                        <a14:foregroundMark x1="62274" y1="70000" x2="62532" y2="80645"/>
                        <a14:foregroundMark x1="38760" y1="34194" x2="46512" y2="2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852936"/>
            <a:ext cx="3686175" cy="309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8912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411760" y="5805264"/>
            <a:ext cx="4896544" cy="864096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uk-UA" sz="4800" b="1" i="1" dirty="0" smtClean="0"/>
              <a:t>Метали і сплави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5400" b="1" dirty="0" smtClean="0"/>
              <a:t>Приклади речовин</a:t>
            </a:r>
            <a:endParaRPr lang="ru-RU" sz="5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645024"/>
            <a:ext cx="3371850" cy="22479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068960"/>
            <a:ext cx="2926080" cy="25244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772816"/>
            <a:ext cx="3336032" cy="176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029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700808"/>
            <a:ext cx="8367465" cy="4752528"/>
          </a:xfrm>
        </p:spPr>
        <p:txBody>
          <a:bodyPr>
            <a:noAutofit/>
          </a:bodyPr>
          <a:lstStyle/>
          <a:p>
            <a:r>
              <a:rPr lang="uk-UA" sz="3200" dirty="0" smtClean="0"/>
              <a:t>Основні частини </a:t>
            </a:r>
            <a:r>
              <a:rPr lang="ru-RU" sz="3200" dirty="0"/>
              <a:t>ґ</a:t>
            </a:r>
            <a:r>
              <a:rPr lang="uk-UA" sz="3200" dirty="0" err="1" smtClean="0"/>
              <a:t>радок</a:t>
            </a:r>
            <a:r>
              <a:rPr lang="uk-UA" sz="3200" dirty="0" smtClean="0"/>
              <a:t>: катіони та вільні електрони</a:t>
            </a:r>
          </a:p>
          <a:p>
            <a:r>
              <a:rPr lang="uk-UA" sz="3200" dirty="0" smtClean="0"/>
              <a:t>Металічний тип хімічного </a:t>
            </a:r>
            <a:r>
              <a:rPr lang="uk-UA" sz="3200" dirty="0" err="1" smtClean="0"/>
              <a:t>зв</a:t>
            </a:r>
            <a:r>
              <a:rPr lang="en-US" sz="3200" dirty="0" smtClean="0"/>
              <a:t>’</a:t>
            </a:r>
            <a:r>
              <a:rPr lang="uk-UA" sz="3200" dirty="0" err="1" smtClean="0"/>
              <a:t>язку</a:t>
            </a:r>
            <a:endParaRPr lang="uk-UA" sz="3200" dirty="0"/>
          </a:p>
          <a:p>
            <a:r>
              <a:rPr lang="uk-UA" sz="3200" dirty="0" smtClean="0"/>
              <a:t>Температури плавлення різні</a:t>
            </a:r>
          </a:p>
          <a:p>
            <a:r>
              <a:rPr lang="uk-UA" sz="3200" dirty="0" smtClean="0"/>
              <a:t>Нелеткі(окрім ртуті)</a:t>
            </a:r>
          </a:p>
          <a:p>
            <a:r>
              <a:rPr lang="uk-UA" sz="3200" dirty="0" smtClean="0"/>
              <a:t>Тверді, пластичні</a:t>
            </a:r>
          </a:p>
          <a:p>
            <a:r>
              <a:rPr lang="uk-UA" sz="3200" dirty="0" smtClean="0"/>
              <a:t>Електропровідні</a:t>
            </a:r>
          </a:p>
          <a:p>
            <a:r>
              <a:rPr lang="uk-UA" sz="3200" dirty="0" smtClean="0"/>
              <a:t>Розчинні у воді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6600" b="1" dirty="0" smtClean="0"/>
              <a:t>Властивості</a:t>
            </a: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val="771443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700808"/>
            <a:ext cx="4767065" cy="4878281"/>
          </a:xfrm>
        </p:spPr>
        <p:txBody>
          <a:bodyPr>
            <a:normAutofit/>
          </a:bodyPr>
          <a:lstStyle/>
          <a:p>
            <a:r>
              <a:rPr lang="ru-RU" sz="2400" dirty="0" smtClean="0"/>
              <a:t>… </a:t>
            </a:r>
            <a:r>
              <a:rPr lang="ru-RU" sz="2400" dirty="0" err="1" smtClean="0"/>
              <a:t>металічний</a:t>
            </a:r>
            <a:r>
              <a:rPr lang="ru-RU" sz="2400" dirty="0" smtClean="0"/>
              <a:t> </a:t>
            </a:r>
            <a:r>
              <a:rPr lang="ru-RU" sz="2400" dirty="0" err="1"/>
              <a:t>зв'язок</a:t>
            </a:r>
            <a:r>
              <a:rPr lang="ru-RU" sz="2400" dirty="0"/>
              <a:t> є </a:t>
            </a:r>
            <a:r>
              <a:rPr lang="ru-RU" sz="2400" dirty="0" err="1"/>
              <a:t>багатоцентровим</a:t>
            </a:r>
            <a:r>
              <a:rPr lang="ru-RU" sz="2400" dirty="0"/>
              <a:t> </a:t>
            </a:r>
            <a:r>
              <a:rPr lang="ru-RU" sz="2400" dirty="0" err="1"/>
              <a:t>хімічним</a:t>
            </a:r>
            <a:r>
              <a:rPr lang="ru-RU" sz="2400" dirty="0"/>
              <a:t> </a:t>
            </a:r>
            <a:r>
              <a:rPr lang="ru-RU" sz="2400" dirty="0" err="1"/>
              <a:t>зв'язком</a:t>
            </a:r>
            <a:r>
              <a:rPr lang="ru-RU" sz="2400" dirty="0"/>
              <a:t> з </a:t>
            </a:r>
            <a:r>
              <a:rPr lang="ru-RU" sz="2400" dirty="0" err="1"/>
              <a:t>дефіцитом</a:t>
            </a:r>
            <a:r>
              <a:rPr lang="ru-RU" sz="2400" dirty="0"/>
              <a:t> </a:t>
            </a:r>
            <a:r>
              <a:rPr lang="ru-RU" sz="2400" dirty="0" err="1"/>
              <a:t>електронів</a:t>
            </a:r>
            <a:r>
              <a:rPr lang="ru-RU" sz="2400" dirty="0"/>
              <a:t> і </a:t>
            </a:r>
            <a:r>
              <a:rPr lang="ru-RU" sz="2400" dirty="0" err="1"/>
              <a:t>базується</a:t>
            </a:r>
            <a:r>
              <a:rPr lang="ru-RU" sz="2400" dirty="0"/>
              <a:t> на </a:t>
            </a:r>
            <a:r>
              <a:rPr lang="ru-RU" sz="2400" dirty="0" err="1"/>
              <a:t>узагальненні</a:t>
            </a:r>
            <a:r>
              <a:rPr lang="ru-RU" sz="2400" dirty="0"/>
              <a:t> </a:t>
            </a:r>
            <a:r>
              <a:rPr lang="ru-RU" sz="2400" dirty="0" err="1"/>
              <a:t>зовнішніх</a:t>
            </a:r>
            <a:r>
              <a:rPr lang="ru-RU" sz="2400" dirty="0"/>
              <a:t> </a:t>
            </a:r>
            <a:r>
              <a:rPr lang="ru-RU" sz="2400" dirty="0" err="1"/>
              <a:t>електронів</a:t>
            </a:r>
            <a:r>
              <a:rPr lang="ru-RU" sz="2400" dirty="0"/>
              <a:t> </a:t>
            </a:r>
            <a:r>
              <a:rPr lang="ru-RU" sz="2400" dirty="0" err="1"/>
              <a:t>атомів</a:t>
            </a:r>
            <a:r>
              <a:rPr lang="ru-RU" sz="2400" dirty="0"/>
              <a:t>. Тому </a:t>
            </a:r>
            <a:r>
              <a:rPr lang="ru-RU" sz="2400" dirty="0" err="1"/>
              <a:t>він</a:t>
            </a:r>
            <a:r>
              <a:rPr lang="ru-RU" sz="2400" dirty="0"/>
              <a:t> </a:t>
            </a:r>
            <a:r>
              <a:rPr lang="ru-RU" sz="2400" dirty="0" err="1"/>
              <a:t>характерний</a:t>
            </a:r>
            <a:r>
              <a:rPr lang="ru-RU" sz="2400" dirty="0"/>
              <a:t> </a:t>
            </a:r>
            <a:r>
              <a:rPr lang="ru-RU" sz="2400" dirty="0" err="1"/>
              <a:t>лише</a:t>
            </a:r>
            <a:r>
              <a:rPr lang="ru-RU" sz="2400" dirty="0"/>
              <a:t> для </a:t>
            </a:r>
            <a:r>
              <a:rPr lang="ru-RU" sz="2400" dirty="0" err="1"/>
              <a:t>конденсованого</a:t>
            </a:r>
            <a:r>
              <a:rPr lang="ru-RU" sz="2400" dirty="0"/>
              <a:t> стану </a:t>
            </a:r>
            <a:r>
              <a:rPr lang="ru-RU" sz="2400" dirty="0" err="1"/>
              <a:t>речовини</a:t>
            </a:r>
            <a:r>
              <a:rPr lang="ru-RU" sz="2400" dirty="0"/>
              <a:t>. У </a:t>
            </a:r>
            <a:r>
              <a:rPr lang="ru-RU" sz="2400" dirty="0" err="1"/>
              <a:t>газуватому</a:t>
            </a:r>
            <a:r>
              <a:rPr lang="ru-RU" sz="2400" dirty="0"/>
              <a:t> </a:t>
            </a:r>
            <a:r>
              <a:rPr lang="ru-RU" sz="2400" dirty="0" err="1"/>
              <a:t>стані</a:t>
            </a:r>
            <a:r>
              <a:rPr lang="ru-RU" sz="2400" dirty="0"/>
              <a:t> </a:t>
            </a:r>
            <a:r>
              <a:rPr lang="ru-RU" sz="2400" dirty="0" err="1"/>
              <a:t>атоми</a:t>
            </a:r>
            <a:r>
              <a:rPr lang="ru-RU" sz="2400" dirty="0"/>
              <a:t> </a:t>
            </a:r>
            <a:r>
              <a:rPr lang="ru-RU" sz="2400" dirty="0" err="1"/>
              <a:t>всіх</a:t>
            </a:r>
            <a:r>
              <a:rPr lang="ru-RU" sz="2400" dirty="0"/>
              <a:t> </a:t>
            </a:r>
            <a:r>
              <a:rPr lang="ru-RU" sz="2400" dirty="0" err="1"/>
              <a:t>речовин</a:t>
            </a:r>
            <a:r>
              <a:rPr lang="ru-RU" sz="2400" dirty="0"/>
              <a:t>, у тому </a:t>
            </a:r>
            <a:r>
              <a:rPr lang="ru-RU" sz="2400" dirty="0" err="1"/>
              <a:t>числі</a:t>
            </a:r>
            <a:r>
              <a:rPr lang="ru-RU" sz="2400" dirty="0"/>
              <a:t> й </a:t>
            </a:r>
            <a:r>
              <a:rPr lang="ru-RU" sz="2400" dirty="0" err="1"/>
              <a:t>металів</a:t>
            </a:r>
            <a:r>
              <a:rPr lang="ru-RU" sz="2400" dirty="0"/>
              <a:t>, </a:t>
            </a:r>
            <a:r>
              <a:rPr lang="ru-RU" sz="2400" dirty="0" err="1"/>
              <a:t>зв'язані</a:t>
            </a:r>
            <a:r>
              <a:rPr lang="ru-RU" sz="2400" dirty="0"/>
              <a:t> </a:t>
            </a:r>
            <a:r>
              <a:rPr lang="ru-RU" sz="2400" dirty="0" err="1"/>
              <a:t>між</a:t>
            </a:r>
            <a:r>
              <a:rPr lang="ru-RU" sz="2400" dirty="0"/>
              <a:t> собою </a:t>
            </a:r>
            <a:r>
              <a:rPr lang="ru-RU" sz="2400" dirty="0" err="1"/>
              <a:t>тільки</a:t>
            </a:r>
            <a:r>
              <a:rPr lang="ru-RU" sz="2400" dirty="0"/>
              <a:t> </a:t>
            </a:r>
            <a:r>
              <a:rPr lang="ru-RU" sz="2400" dirty="0" err="1"/>
              <a:t>ковалентним</a:t>
            </a:r>
            <a:r>
              <a:rPr lang="ru-RU" sz="2400" dirty="0"/>
              <a:t> </a:t>
            </a:r>
            <a:r>
              <a:rPr lang="ru-RU" sz="2400" dirty="0" err="1"/>
              <a:t>зв'язком</a:t>
            </a:r>
            <a:r>
              <a:rPr lang="ru-RU" sz="2400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6600" dirty="0" smtClean="0"/>
              <a:t>Отже…</a:t>
            </a:r>
            <a:endParaRPr lang="ru-RU" sz="6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636912"/>
            <a:ext cx="3960440" cy="261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0659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60</TotalTime>
  <Words>232</Words>
  <Application>Microsoft Office PowerPoint</Application>
  <PresentationFormat>Экран (4:3)</PresentationFormat>
  <Paragraphs>19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Сетка</vt:lpstr>
      <vt:lpstr>Металічний хімічний зв’язок </vt:lpstr>
      <vt:lpstr>Що це таке?</vt:lpstr>
      <vt:lpstr>Презентация PowerPoint</vt:lpstr>
      <vt:lpstr>Презентация PowerPoint</vt:lpstr>
      <vt:lpstr>Презентация PowerPoint</vt:lpstr>
      <vt:lpstr>Приклади речовин</vt:lpstr>
      <vt:lpstr>Властивості</vt:lpstr>
      <vt:lpstr>Отже…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Металічний хімічний зв’язок</dc:title>
  <dc:creator>Admin</dc:creator>
  <cp:lastModifiedBy>Eliza Bet</cp:lastModifiedBy>
  <cp:revision>9</cp:revision>
  <dcterms:created xsi:type="dcterms:W3CDTF">2013-02-13T20:07:04Z</dcterms:created>
  <dcterms:modified xsi:type="dcterms:W3CDTF">2014-06-04T09:30:31Z</dcterms:modified>
</cp:coreProperties>
</file>