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5198"/>
    <a:srgbClr val="422C16"/>
    <a:srgbClr val="0C788E"/>
    <a:srgbClr val="000099"/>
    <a:srgbClr val="1C1C1C"/>
    <a:srgbClr val="3366FF"/>
    <a:srgbClr val="6600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11" autoAdjust="0"/>
    <p:restoredTop sz="94652" autoAdjust="0"/>
  </p:normalViewPr>
  <p:slideViewPr>
    <p:cSldViewPr>
      <p:cViewPr varScale="1">
        <p:scale>
          <a:sx n="96" d="100"/>
          <a:sy n="96" d="100"/>
        </p:scale>
        <p:origin x="-96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A9C55-CAA9-40BA-8791-90235D03944F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20233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2B3E8-7E64-4425-BFA8-9191825F07A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635932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83CD9C-AAE6-452B-BC47-BD9A8670D9CE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787915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48359-020F-426B-9779-83D80A27F8EC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292730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E66B70-8143-4C8D-A12F-1C7184BB6FB4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428947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173A35-35CD-4D61-8154-40AD3E1DC2F1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283328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CC8D7-02B9-42FC-919A-0B35B575245E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929963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DC11C-1CB8-47BB-92FC-017C90223EC9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088108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CF6E2-FCED-426C-A050-2656A63C3302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153068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91B6C-BCAF-4189-BE2B-EBC7650966EE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921683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5B07D4-72FF-4E92-83C3-BA6C5FA1A737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569959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63838F5-580A-4602-8E42-E68666B11324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34479" y="692696"/>
            <a:ext cx="648072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kern="1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mpact"/>
              </a:rPr>
              <a:t>Отруєння</a:t>
            </a:r>
            <a:r>
              <a:rPr lang="en-US" sz="5400" b="1" kern="1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mpact"/>
              </a:rPr>
              <a:t/>
            </a:r>
            <a:br>
              <a:rPr lang="en-US" sz="5400" b="1" kern="1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mpact"/>
              </a:rPr>
            </a:br>
            <a:r>
              <a:rPr lang="uk-UA" sz="5400" b="1" kern="1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mpact"/>
              </a:rPr>
              <a:t> медикаментами</a:t>
            </a:r>
            <a:endParaRPr lang="uk-UA" sz="5400" b="1" kern="1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Impact"/>
            </a:endParaRPr>
          </a:p>
        </p:txBody>
      </p:sp>
      <p:pic>
        <p:nvPicPr>
          <p:cNvPr id="9" name="Picture 7" descr="ac98a4da58_1832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075" y="2636912"/>
            <a:ext cx="6273502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043608" y="116632"/>
            <a:ext cx="7920880" cy="280831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Гострі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отруєння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медикаментами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частіше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від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усього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відбуваються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в тих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випадках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, коли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одні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або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декілька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ліків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одночасно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приймають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без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призначення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лікаря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самостійно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або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за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порадою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друзів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знайомих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.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Отруєння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наступає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і при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сполученні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деяких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ліків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наприклад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снодійних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заспокійливих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з алкоголем.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Дуже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часто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отруюються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медикаментами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діти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. У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переважній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більшості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випадків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вони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трапляються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з вини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дорослих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які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залишають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ліки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у легко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доступних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для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дітей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місцях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. </a:t>
            </a:r>
          </a:p>
        </p:txBody>
      </p:sp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92896"/>
            <a:ext cx="6628279" cy="37237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6632"/>
            <a:ext cx="849694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lnSpc>
                <a:spcPct val="80000"/>
              </a:lnSpc>
              <a:defRPr/>
            </a:pPr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Найбільше </a:t>
            </a:r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розповсюджені випадки отруєння снодійними, заспокійливими засобами, які є майже у кожній сім’ї. Для них характерні сонливість, в’ялість, загальмованість, порушення координації руху, нестійка хода. При легкому передозуванні через декілька годин або 1-2 дні описані симптоми зникають. </a:t>
            </a:r>
            <a:endParaRPr lang="uk-UA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ct val="80000"/>
              </a:lnSpc>
              <a:defRPr/>
            </a:pPr>
            <a:endParaRPr lang="uk-UA" sz="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ct val="80000"/>
              </a:lnSpc>
              <a:defRPr/>
            </a:pPr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	У </a:t>
            </a:r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випадках тяжкого отруєння, які супроводжуються втратою свідомості, лікування проводиться тільки в лікарні. В останні роки поширились отруєння медикаментами, призначеними для лікування різних захворювань серцево-судинної </a:t>
            </a:r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передозуванні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як правило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виникає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розлад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серцевого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ритму,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закінчитись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раптовою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зупинкою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серця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ct val="80000"/>
              </a:lnSpc>
              <a:defRPr/>
            </a:pP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	Тому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підозрі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отруєння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негайно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викликати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лікаря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 Практично у кожному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домі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протитемпературні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протизапальні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засоби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анальгін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парацетамол,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ацетилсаліцилова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кислота,),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сульфаніламідні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етазол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сульфадиметоксин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здається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безпечні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препарати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передозуванні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бути причиною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гострого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отруєння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яке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супроводжується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ураженням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нирок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печінки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37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592875"/>
            <a:ext cx="3456384" cy="207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92875"/>
            <a:ext cx="3483765" cy="207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260648"/>
            <a:ext cx="7632848" cy="2808312"/>
          </a:xfrm>
        </p:spPr>
        <p:txBody>
          <a:bodyPr/>
          <a:lstStyle/>
          <a:p>
            <a:pPr algn="ctr"/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Angsana New"/>
              </a:rPr>
              <a:t>Для клінічної діагностики виду отруєння важливо розпитати родичів потерпілого та виявити упаковки з-під спожитих ліків. Важливу інформацію можна отримати, оцінюючи розмір зіниць потерпілого. Найменші, з макове зернятко, зіниці у хворих з </a:t>
            </a:r>
            <a:r>
              <a:rPr lang="uk-UA" sz="2400" dirty="0" err="1" smtClean="0">
                <a:solidFill>
                  <a:schemeClr val="bg1"/>
                </a:solidFill>
                <a:latin typeface="Times New Roman" pitchFamily="18" charset="0"/>
                <a:cs typeface="Angsana New"/>
              </a:rPr>
              <a:t>отруєням</a:t>
            </a: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Angsana New"/>
              </a:rPr>
              <a:t> наркотиками. Різко звужені - при отруєннях снодійними та седативними. Дещо розширені - після споживання нейролептиків, </a:t>
            </a:r>
            <a:r>
              <a:rPr lang="uk-UA" sz="2400" dirty="0" err="1" smtClean="0">
                <a:solidFill>
                  <a:schemeClr val="bg1"/>
                </a:solidFill>
                <a:latin typeface="Times New Roman" pitchFamily="18" charset="0"/>
                <a:cs typeface="Angsana New"/>
              </a:rPr>
              <a:t>клофеліну</a:t>
            </a: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Angsana New"/>
              </a:rPr>
              <a:t>, антидепресантів. Широкі, на всю райдужну оболонку - при отруєннях </a:t>
            </a:r>
            <a:r>
              <a:rPr lang="uk-UA" sz="2400" dirty="0" err="1" smtClean="0">
                <a:solidFill>
                  <a:schemeClr val="bg1"/>
                </a:solidFill>
                <a:latin typeface="Times New Roman" pitchFamily="18" charset="0"/>
                <a:cs typeface="Angsana New"/>
              </a:rPr>
              <a:t>атропіновмісними</a:t>
            </a: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Angsana New"/>
              </a:rPr>
              <a:t> речовинами.</a:t>
            </a:r>
            <a:endParaRPr lang="uk-UA" sz="2400" dirty="0">
              <a:solidFill>
                <a:schemeClr val="bg1"/>
              </a:solidFill>
              <a:latin typeface="Times New Roman" pitchFamily="18" charset="0"/>
              <a:cs typeface="Angsana New"/>
            </a:endParaRPr>
          </a:p>
        </p:txBody>
      </p:sp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149080"/>
            <a:ext cx="2798025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919" y="4182591"/>
            <a:ext cx="3810000" cy="2381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88640"/>
            <a:ext cx="8229600" cy="6336704"/>
          </a:xfrm>
        </p:spPr>
        <p:txBody>
          <a:bodyPr/>
          <a:lstStyle/>
          <a:p>
            <a:pPr marL="0" indent="0">
              <a:buNone/>
            </a:pPr>
            <a:r>
              <a:rPr lang="uk-UA" sz="1600" dirty="0" smtClean="0"/>
              <a:t>	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Лікування хворих в токсикологічному відділенні включає: </a:t>
            </a:r>
          </a:p>
          <a:p>
            <a:r>
              <a:rPr lang="uk-UA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очищення шлунково-кишкового тракту ( промивання шлунка, </a:t>
            </a:r>
            <a:r>
              <a:rPr lang="uk-UA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кишечника</a:t>
            </a:r>
            <a:r>
              <a:rPr lang="uk-UA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ентеросорбція, проносні), часто повторне, </a:t>
            </a:r>
          </a:p>
          <a:p>
            <a:r>
              <a:rPr lang="uk-UA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корекцію </a:t>
            </a:r>
            <a:r>
              <a:rPr lang="uk-UA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гемодинамічних</a:t>
            </a:r>
            <a:r>
              <a:rPr lang="uk-UA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порушень шляхом проведення </a:t>
            </a:r>
            <a:r>
              <a:rPr lang="uk-UA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інфузійної</a:t>
            </a:r>
            <a:r>
              <a:rPr lang="uk-UA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терапії та медикаментозної регуляції тонусу судин (</a:t>
            </a:r>
            <a:r>
              <a:rPr lang="uk-UA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симпатоміметиками</a:t>
            </a:r>
            <a:r>
              <a:rPr lang="uk-UA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чи </a:t>
            </a:r>
            <a:r>
              <a:rPr lang="uk-UA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симпатолітиками</a:t>
            </a:r>
            <a:r>
              <a:rPr lang="uk-UA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r>
              <a:rPr lang="uk-UA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застосування форсованого діурезу. У хворих із </a:t>
            </a:r>
            <a:r>
              <a:rPr lang="uk-UA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отруєнями</a:t>
            </a:r>
            <a:r>
              <a:rPr lang="uk-UA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барбітуратами для більш ефективного виведення токсинів з організму доцільно проводити </a:t>
            </a:r>
            <a:r>
              <a:rPr lang="uk-UA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злужуючий</a:t>
            </a:r>
            <a:r>
              <a:rPr lang="uk-UA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форсований діурез: в комплекс </a:t>
            </a:r>
            <a:r>
              <a:rPr lang="uk-UA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інфузійної</a:t>
            </a:r>
            <a:r>
              <a:rPr lang="uk-UA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терапії включити 4% розчин гідрокарбонату натрію в об'ємі 400 - 600 </a:t>
            </a:r>
            <a:r>
              <a:rPr lang="uk-UA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</a:t>
            </a:r>
            <a:r>
              <a:rPr lang="uk-UA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uk-UA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забезпечення адекватного дихання. Хворих в глибокій комі слід </a:t>
            </a:r>
            <a:r>
              <a:rPr lang="uk-UA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заінтубувати</a:t>
            </a:r>
            <a:r>
              <a:rPr lang="uk-UA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вентилювати дихальним апаратом до відновлення самостійного дихання. Таку ШВЛ іноді необхідно проводити багато діб, </a:t>
            </a:r>
          </a:p>
          <a:p>
            <a:r>
              <a:rPr lang="uk-UA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антидотну</a:t>
            </a:r>
            <a:r>
              <a:rPr lang="uk-UA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терапію. У потерпілих з отруєннями наркотичними </a:t>
            </a:r>
            <a:r>
              <a:rPr lang="uk-UA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аналгетиками</a:t>
            </a:r>
            <a:r>
              <a:rPr lang="uk-UA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застосовують антидот: </a:t>
            </a:r>
            <a:r>
              <a:rPr lang="uk-UA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налоксон</a:t>
            </a:r>
            <a:r>
              <a:rPr lang="uk-UA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 ). Отруєння </a:t>
            </a:r>
            <a:r>
              <a:rPr lang="uk-UA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холіно-</a:t>
            </a:r>
            <a:r>
              <a:rPr lang="uk-UA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чи </a:t>
            </a:r>
            <a:r>
              <a:rPr lang="uk-UA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симпатолітиками</a:t>
            </a:r>
            <a:r>
              <a:rPr lang="uk-UA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uk-UA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холіно-</a:t>
            </a:r>
            <a:r>
              <a:rPr lang="uk-UA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чи </a:t>
            </a:r>
            <a:r>
              <a:rPr lang="uk-UA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симпатоміметиками</a:t>
            </a:r>
            <a:r>
              <a:rPr lang="uk-UA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лікують фармакологічними антагоністами. </a:t>
            </a:r>
          </a:p>
          <a:p>
            <a:r>
              <a:rPr lang="uk-UA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можна призначати хворим у стані медикаментозної коми центральні аналептики ( кордіамін, </a:t>
            </a:r>
            <a:r>
              <a:rPr lang="uk-UA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бемегрід</a:t>
            </a:r>
            <a:r>
              <a:rPr lang="uk-UA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кофеїн, </a:t>
            </a:r>
            <a:r>
              <a:rPr lang="uk-UA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цититон</a:t>
            </a:r>
            <a:r>
              <a:rPr lang="uk-UA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лобелін ) оскільки вони викликають феномен “обкрадання” клітин мозку киснем і збільшують його </a:t>
            </a:r>
            <a:r>
              <a:rPr lang="uk-UA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гіпоксичне</a:t>
            </a:r>
            <a:r>
              <a:rPr lang="uk-UA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ураження!, </a:t>
            </a:r>
          </a:p>
          <a:p>
            <a:r>
              <a:rPr lang="uk-UA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екстракорпоральні</a:t>
            </a:r>
            <a:r>
              <a:rPr lang="uk-UA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методи детоксикації: гемосорбцію, </a:t>
            </a:r>
            <a:r>
              <a:rPr lang="uk-UA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плазмаферез</a:t>
            </a:r>
            <a:r>
              <a:rPr lang="uk-UA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гемодіалізну</a:t>
            </a:r>
            <a:r>
              <a:rPr lang="uk-UA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терапію, </a:t>
            </a:r>
          </a:p>
          <a:p>
            <a:r>
              <a:rPr lang="uk-UA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1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антибіотикотерапію</a:t>
            </a:r>
            <a:r>
              <a:rPr lang="uk-UA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симптоматичне лікування.</a:t>
            </a:r>
            <a:endParaRPr lang="uk-UA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3853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913" y="1484784"/>
            <a:ext cx="6442598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19672" y="332656"/>
            <a:ext cx="66247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Будьте </a:t>
            </a:r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мудрими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678506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3706</TotalTime>
  <Words>150</Words>
  <Application>Microsoft Office PowerPoint</Application>
  <PresentationFormat>Экран (4:3)</PresentationFormat>
  <Paragraphs>20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Arial</vt:lpstr>
      <vt:lpstr>Diseño predeterminado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user</cp:lastModifiedBy>
  <cp:revision>561</cp:revision>
  <dcterms:created xsi:type="dcterms:W3CDTF">2010-05-23T14:28:12Z</dcterms:created>
  <dcterms:modified xsi:type="dcterms:W3CDTF">2014-02-16T17:05:26Z</dcterms:modified>
</cp:coreProperties>
</file>