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B8562-2407-4DAE-8D44-E79C0D1983A4}" type="datetimeFigureOut">
              <a:rPr lang="uk-UA" smtClean="0"/>
              <a:t>17.11.2013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EE9AC-6727-4BDA-BAA4-375F99A0CC5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07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B8562-2407-4DAE-8D44-E79C0D1983A4}" type="datetimeFigureOut">
              <a:rPr lang="uk-UA" smtClean="0"/>
              <a:t>17.11.2013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EE9AC-6727-4BDA-BAA4-375F99A0CC5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995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B8562-2407-4DAE-8D44-E79C0D1983A4}" type="datetimeFigureOut">
              <a:rPr lang="uk-UA" smtClean="0"/>
              <a:t>17.11.2013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EE9AC-6727-4BDA-BAA4-375F99A0CC5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114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B8562-2407-4DAE-8D44-E79C0D1983A4}" type="datetimeFigureOut">
              <a:rPr lang="uk-UA" smtClean="0"/>
              <a:t>17.11.2013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EE9AC-6727-4BDA-BAA4-375F99A0CC5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888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B8562-2407-4DAE-8D44-E79C0D1983A4}" type="datetimeFigureOut">
              <a:rPr lang="uk-UA" smtClean="0"/>
              <a:t>17.11.2013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EE9AC-6727-4BDA-BAA4-375F99A0CC5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517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B8562-2407-4DAE-8D44-E79C0D1983A4}" type="datetimeFigureOut">
              <a:rPr lang="uk-UA" smtClean="0"/>
              <a:t>17.11.2013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EE9AC-6727-4BDA-BAA4-375F99A0CC5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671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B8562-2407-4DAE-8D44-E79C0D1983A4}" type="datetimeFigureOut">
              <a:rPr lang="uk-UA" smtClean="0"/>
              <a:t>17.11.2013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EE9AC-6727-4BDA-BAA4-375F99A0CC5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590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B8562-2407-4DAE-8D44-E79C0D1983A4}" type="datetimeFigureOut">
              <a:rPr lang="uk-UA" smtClean="0"/>
              <a:t>17.11.2013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EE9AC-6727-4BDA-BAA4-375F99A0CC5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516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B8562-2407-4DAE-8D44-E79C0D1983A4}" type="datetimeFigureOut">
              <a:rPr lang="uk-UA" smtClean="0"/>
              <a:t>17.11.2013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EE9AC-6727-4BDA-BAA4-375F99A0CC5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388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B8562-2407-4DAE-8D44-E79C0D1983A4}" type="datetimeFigureOut">
              <a:rPr lang="uk-UA" smtClean="0"/>
              <a:t>17.11.2013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EE9AC-6727-4BDA-BAA4-375F99A0CC5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349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B8562-2407-4DAE-8D44-E79C0D1983A4}" type="datetimeFigureOut">
              <a:rPr lang="uk-UA" smtClean="0"/>
              <a:t>17.11.2013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EE9AC-6727-4BDA-BAA4-375F99A0CC5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717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B8562-2407-4DAE-8D44-E79C0D1983A4}" type="datetimeFigureOut">
              <a:rPr lang="uk-UA" smtClean="0"/>
              <a:t>17.11.2013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EE9AC-6727-4BDA-BAA4-375F99A0CC5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3951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03848" y="332656"/>
            <a:ext cx="24096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Спирти</a:t>
            </a:r>
            <a:endParaRPr lang="uk-UA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1235">
            <a:off x="5966724" y="1422056"/>
            <a:ext cx="2628900" cy="180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3021">
            <a:off x="1781781" y="1654288"/>
            <a:ext cx="2844132" cy="1845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339752" y="3823642"/>
            <a:ext cx="3888432" cy="2557686"/>
          </a:xfrm>
        </p:spPr>
        <p:txBody>
          <a:bodyPr>
            <a:normAutofit fontScale="90000"/>
          </a:bodyPr>
          <a:lstStyle/>
          <a:p>
            <a:r>
              <a:rPr lang="uk-UA" sz="1800" b="0" dirty="0" smtClean="0"/>
              <a:t>Етанол</a:t>
            </a:r>
            <a:r>
              <a:rPr lang="en-US" sz="1800" b="0" dirty="0" smtClean="0"/>
              <a:t/>
            </a:r>
            <a:br>
              <a:rPr lang="en-US" sz="1800" b="0" dirty="0" smtClean="0"/>
            </a:br>
            <a:r>
              <a:rPr lang="en-US" sz="1800" b="0" dirty="0"/>
              <a:t/>
            </a:r>
            <a:br>
              <a:rPr lang="en-US" sz="1800" b="0" dirty="0"/>
            </a:br>
            <a:r>
              <a:rPr lang="en-US" sz="1800" b="0" dirty="0" smtClean="0"/>
              <a:t/>
            </a:r>
            <a:br>
              <a:rPr lang="en-US" sz="1800" b="0" dirty="0" smtClean="0"/>
            </a:br>
            <a:r>
              <a:rPr lang="en-US" sz="1800" b="0" dirty="0"/>
              <a:t/>
            </a:r>
            <a:br>
              <a:rPr lang="en-US" sz="1800" b="0" dirty="0"/>
            </a:br>
            <a:r>
              <a:rPr lang="en-US" sz="1800" b="0" dirty="0" smtClean="0"/>
              <a:t/>
            </a:r>
            <a:br>
              <a:rPr lang="en-US" sz="1800" b="0" dirty="0" smtClean="0"/>
            </a:br>
            <a:r>
              <a:rPr lang="en-US" sz="1800" b="0" dirty="0"/>
              <a:t/>
            </a:r>
            <a:br>
              <a:rPr lang="en-US" sz="1800" b="0" dirty="0"/>
            </a:br>
            <a:r>
              <a:rPr lang="en-US" sz="1800" b="0" dirty="0" smtClean="0"/>
              <a:t/>
            </a:r>
            <a:br>
              <a:rPr lang="en-US" sz="1800" b="0" dirty="0" smtClean="0"/>
            </a:br>
            <a:r>
              <a:rPr lang="en-US" sz="1800" b="0" dirty="0"/>
              <a:t/>
            </a:r>
            <a:br>
              <a:rPr lang="en-US" sz="1800" b="0" dirty="0"/>
            </a:br>
            <a:r>
              <a:rPr lang="uk-UA" sz="1800" b="0" dirty="0" smtClean="0"/>
              <a:t>                                        гліцерин  </a:t>
            </a:r>
            <a:endParaRPr lang="uk-UA" sz="1800" b="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498314" y="3933056"/>
            <a:ext cx="1530070" cy="348059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Метанол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823643"/>
            <a:ext cx="3005826" cy="2036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008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4819581" y="1145311"/>
            <a:ext cx="4038600" cy="545815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 err="1" smtClean="0"/>
              <a:t>Лакофарбова</a:t>
            </a:r>
            <a:r>
              <a:rPr lang="ru-RU" dirty="0" smtClean="0"/>
              <a:t> </a:t>
            </a:r>
            <a:r>
              <a:rPr lang="ru-RU" dirty="0" err="1" smtClean="0"/>
              <a:t>промисловість</a:t>
            </a:r>
            <a:r>
              <a:rPr lang="ru-RU" dirty="0" smtClean="0"/>
              <a:t> (для </a:t>
            </a:r>
            <a:r>
              <a:rPr lang="ru-RU" dirty="0" err="1" smtClean="0"/>
              <a:t>виготовлення</a:t>
            </a:r>
            <a:r>
              <a:rPr lang="ru-RU" dirty="0" smtClean="0"/>
              <a:t> </a:t>
            </a:r>
            <a:r>
              <a:rPr lang="ru-RU" dirty="0" err="1" smtClean="0"/>
              <a:t>розчинників</a:t>
            </a:r>
            <a:r>
              <a:rPr lang="ru-RU" dirty="0" smtClean="0"/>
              <a:t> при </a:t>
            </a:r>
            <a:r>
              <a:rPr lang="ru-RU" dirty="0" err="1" smtClean="0"/>
              <a:t>виробництві</a:t>
            </a:r>
            <a:r>
              <a:rPr lang="ru-RU" dirty="0" smtClean="0"/>
              <a:t> </a:t>
            </a:r>
            <a:r>
              <a:rPr lang="ru-RU" dirty="0" err="1" smtClean="0"/>
              <a:t>лаків</a:t>
            </a:r>
            <a:r>
              <a:rPr lang="ru-RU" dirty="0" smtClean="0"/>
              <a:t>);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err="1" smtClean="0"/>
              <a:t>Парфумерія</a:t>
            </a:r>
            <a:r>
              <a:rPr lang="ru-RU" dirty="0" smtClean="0"/>
              <a:t>(в </a:t>
            </a:r>
            <a:r>
              <a:rPr lang="ru-RU" dirty="0" err="1" smtClean="0"/>
              <a:t>якості</a:t>
            </a:r>
            <a:r>
              <a:rPr lang="ru-RU" dirty="0" smtClean="0"/>
              <a:t> </a:t>
            </a:r>
            <a:r>
              <a:rPr lang="ru-RU" dirty="0" err="1" smtClean="0"/>
              <a:t>денатуруючих</a:t>
            </a:r>
            <a:r>
              <a:rPr lang="ru-RU" dirty="0" smtClean="0"/>
              <a:t> </a:t>
            </a:r>
            <a:r>
              <a:rPr lang="ru-RU" dirty="0" err="1" smtClean="0"/>
              <a:t>добавкок</a:t>
            </a:r>
            <a:r>
              <a:rPr lang="ru-RU" dirty="0" smtClean="0"/>
              <a:t> до </a:t>
            </a:r>
            <a:r>
              <a:rPr lang="ru-RU" dirty="0" err="1" smtClean="0"/>
              <a:t>етанолу</a:t>
            </a:r>
            <a:r>
              <a:rPr lang="ru-RU" dirty="0" smtClean="0"/>
              <a:t> при </a:t>
            </a:r>
            <a:r>
              <a:rPr lang="ru-RU" dirty="0" err="1" smtClean="0"/>
              <a:t>виробництві</a:t>
            </a:r>
            <a:r>
              <a:rPr lang="ru-RU" dirty="0" smtClean="0"/>
              <a:t> </a:t>
            </a:r>
            <a:r>
              <a:rPr lang="ru-RU" dirty="0" err="1" smtClean="0"/>
              <a:t>парфумів</a:t>
            </a:r>
            <a:r>
              <a:rPr lang="ru-RU" dirty="0" smtClean="0"/>
              <a:t>);</a:t>
            </a:r>
          </a:p>
          <a:p>
            <a:pPr>
              <a:buFont typeface="Wingdings" panose="05000000000000000000" pitchFamily="2" charset="2"/>
              <a:buChar char="v"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>
              <a:buFont typeface="Wingdings" panose="05000000000000000000" pitchFamily="2" charset="2"/>
              <a:buChar char="v"/>
            </a:pPr>
            <a:endParaRPr lang="ru-RU" dirty="0" smtClean="0"/>
          </a:p>
          <a:p>
            <a:pPr>
              <a:buFont typeface="Wingdings" panose="05000000000000000000" pitchFamily="2" charset="2"/>
              <a:buChar char="v"/>
            </a:pPr>
            <a:endParaRPr lang="uk-UA" dirty="0" smtClean="0"/>
          </a:p>
          <a:p>
            <a:pPr>
              <a:buFont typeface="Wingdings" panose="05000000000000000000" pitchFamily="2" charset="2"/>
              <a:buChar char="v"/>
            </a:pPr>
            <a:endParaRPr lang="uk-UA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3316888" cy="215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80928"/>
            <a:ext cx="3241415" cy="2233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67201" y="188640"/>
            <a:ext cx="84096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Застосування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метанолу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8" y="4653136"/>
            <a:ext cx="3096344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075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915816" y="692696"/>
            <a:ext cx="5328592" cy="3960440"/>
          </a:xfrm>
        </p:spPr>
        <p:txBody>
          <a:bodyPr>
            <a:normAutofit fontScale="92500"/>
          </a:bodyPr>
          <a:lstStyle/>
          <a:p>
            <a:r>
              <a:rPr lang="ru-RU" dirty="0" err="1" smtClean="0"/>
              <a:t>Паливо</a:t>
            </a:r>
            <a:r>
              <a:rPr lang="ru-RU" dirty="0" smtClean="0"/>
              <a:t>(для заправки гончих </a:t>
            </a:r>
            <a:r>
              <a:rPr lang="ru-RU" dirty="0" err="1" smtClean="0"/>
              <a:t>мотоциклів</a:t>
            </a:r>
            <a:r>
              <a:rPr lang="ru-RU" dirty="0" smtClean="0"/>
              <a:t> та </a:t>
            </a:r>
            <a:r>
              <a:rPr lang="ru-RU" dirty="0" err="1" smtClean="0"/>
              <a:t>автомобілів</a:t>
            </a:r>
            <a:r>
              <a:rPr lang="ru-RU" dirty="0" smtClean="0"/>
              <a:t>.);</a:t>
            </a:r>
          </a:p>
          <a:p>
            <a:r>
              <a:rPr lang="ru-RU" dirty="0" err="1" smtClean="0"/>
              <a:t>Органічний</a:t>
            </a:r>
            <a:r>
              <a:rPr lang="ru-RU" dirty="0" smtClean="0"/>
              <a:t> синтез (для </a:t>
            </a:r>
            <a:r>
              <a:rPr lang="ru-RU" dirty="0" err="1" smtClean="0"/>
              <a:t>випуску</a:t>
            </a:r>
            <a:r>
              <a:rPr lang="ru-RU" dirty="0" smtClean="0"/>
              <a:t> </a:t>
            </a:r>
            <a:r>
              <a:rPr lang="ru-RU" dirty="0" err="1" smtClean="0"/>
              <a:t>формальдегіду</a:t>
            </a:r>
            <a:r>
              <a:rPr lang="ru-RU" dirty="0" smtClean="0"/>
              <a:t> і </a:t>
            </a:r>
            <a:r>
              <a:rPr lang="ru-RU" dirty="0" err="1" smtClean="0"/>
              <a:t>формаліну</a:t>
            </a:r>
            <a:r>
              <a:rPr lang="ru-RU" dirty="0" smtClean="0"/>
              <a:t>, </a:t>
            </a:r>
            <a:r>
              <a:rPr lang="ru-RU" dirty="0" err="1" smtClean="0"/>
              <a:t>оцтової</a:t>
            </a:r>
            <a:r>
              <a:rPr lang="ru-RU" dirty="0" smtClean="0"/>
              <a:t> </a:t>
            </a:r>
            <a:r>
              <a:rPr lang="ru-RU" dirty="0" err="1" smtClean="0"/>
              <a:t>кислоти,ізопрену</a:t>
            </a:r>
            <a:r>
              <a:rPr lang="ru-RU" dirty="0" smtClean="0"/>
              <a:t> і т.д. );</a:t>
            </a:r>
          </a:p>
          <a:p>
            <a:r>
              <a:rPr lang="ru-RU" dirty="0" err="1" smtClean="0"/>
              <a:t>Газова</a:t>
            </a:r>
            <a:r>
              <a:rPr lang="ru-RU" dirty="0" smtClean="0"/>
              <a:t> </a:t>
            </a:r>
            <a:r>
              <a:rPr lang="ru-RU" dirty="0" err="1" smtClean="0"/>
              <a:t>промисловіть</a:t>
            </a:r>
            <a:r>
              <a:rPr lang="ru-RU" dirty="0" smtClean="0"/>
              <a:t>(для </a:t>
            </a:r>
            <a:r>
              <a:rPr lang="ru-RU" dirty="0" err="1" smtClean="0"/>
              <a:t>боротьби</a:t>
            </a:r>
            <a:r>
              <a:rPr lang="ru-RU" dirty="0" smtClean="0"/>
              <a:t> з </a:t>
            </a:r>
            <a:r>
              <a:rPr lang="ru-RU" dirty="0" err="1" smtClean="0"/>
              <a:t>утворенням</a:t>
            </a:r>
            <a:r>
              <a:rPr lang="ru-RU" dirty="0" smtClean="0"/>
              <a:t> </a:t>
            </a:r>
            <a:r>
              <a:rPr lang="ru-RU" dirty="0" err="1" smtClean="0"/>
              <a:t>гідратів</a:t>
            </a:r>
            <a:r>
              <a:rPr lang="ru-RU" dirty="0" smtClean="0"/>
              <a:t> );</a:t>
            </a:r>
          </a:p>
          <a:p>
            <a:r>
              <a:rPr lang="ru-RU" dirty="0"/>
              <a:t>я</a:t>
            </a:r>
            <a:r>
              <a:rPr lang="ru-RU" dirty="0" smtClean="0"/>
              <a:t>к </a:t>
            </a:r>
            <a:r>
              <a:rPr lang="ru-RU" dirty="0" err="1" smtClean="0"/>
              <a:t>розчинник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uk-UA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450689"/>
            <a:ext cx="3096344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50" y="188640"/>
            <a:ext cx="1828800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450689"/>
            <a:ext cx="1296144" cy="2378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874841"/>
            <a:ext cx="2646565" cy="1983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283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915816" y="692696"/>
            <a:ext cx="5616624" cy="3528392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/>
              <a:t>Паливо</a:t>
            </a:r>
            <a:r>
              <a:rPr lang="ru-RU" dirty="0" smtClean="0"/>
              <a:t>(для </a:t>
            </a:r>
            <a:r>
              <a:rPr lang="ru-RU" dirty="0" err="1" smtClean="0"/>
              <a:t>ракетних</a:t>
            </a:r>
            <a:r>
              <a:rPr lang="ru-RU" dirty="0" smtClean="0"/>
              <a:t> </a:t>
            </a:r>
            <a:r>
              <a:rPr lang="ru-RU" dirty="0" err="1" smtClean="0"/>
              <a:t>двигунів</a:t>
            </a:r>
            <a:r>
              <a:rPr lang="ru-RU" dirty="0" smtClean="0"/>
              <a:t>, </a:t>
            </a:r>
            <a:r>
              <a:rPr lang="ru-RU" dirty="0" err="1" smtClean="0"/>
              <a:t>двигунів</a:t>
            </a:r>
            <a:r>
              <a:rPr lang="ru-RU" dirty="0" smtClean="0"/>
              <a:t> </a:t>
            </a:r>
            <a:r>
              <a:rPr lang="ru-RU" dirty="0" err="1" smtClean="0"/>
              <a:t>внутрішнього</a:t>
            </a:r>
            <a:r>
              <a:rPr lang="ru-RU" dirty="0" smtClean="0"/>
              <a:t> </a:t>
            </a:r>
            <a:r>
              <a:rPr lang="ru-RU" dirty="0" err="1" smtClean="0"/>
              <a:t>згоряння</a:t>
            </a:r>
            <a:r>
              <a:rPr lang="ru-RU" dirty="0" smtClean="0"/>
              <a:t> в чистому </a:t>
            </a:r>
            <a:r>
              <a:rPr lang="ru-RU" dirty="0" err="1" smtClean="0"/>
              <a:t>вигляді</a:t>
            </a:r>
            <a:r>
              <a:rPr lang="ru-RU" dirty="0" smtClean="0"/>
              <a:t>);</a:t>
            </a:r>
          </a:p>
          <a:p>
            <a:r>
              <a:rPr lang="ru-RU" dirty="0" err="1" smtClean="0"/>
              <a:t>Парфумерія</a:t>
            </a:r>
            <a:r>
              <a:rPr lang="ru-RU" dirty="0" smtClean="0"/>
              <a:t> та косметика (Є </a:t>
            </a:r>
            <a:r>
              <a:rPr lang="ru-RU" dirty="0" err="1" smtClean="0"/>
              <a:t>універсальним</a:t>
            </a:r>
            <a:r>
              <a:rPr lang="ru-RU" dirty="0" smtClean="0"/>
              <a:t> </a:t>
            </a:r>
            <a:r>
              <a:rPr lang="ru-RU" dirty="0" err="1" smtClean="0"/>
              <a:t>розчинником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 і </a:t>
            </a:r>
            <a:r>
              <a:rPr lang="ru-RU" dirty="0" err="1" smtClean="0"/>
              <a:t>основним</a:t>
            </a:r>
            <a:r>
              <a:rPr lang="ru-RU" dirty="0" smtClean="0"/>
              <a:t> компонентом </a:t>
            </a:r>
            <a:r>
              <a:rPr lang="ru-RU" dirty="0" err="1" smtClean="0"/>
              <a:t>духів</a:t>
            </a:r>
            <a:r>
              <a:rPr lang="ru-RU" dirty="0" smtClean="0"/>
              <a:t>, </a:t>
            </a:r>
            <a:r>
              <a:rPr lang="ru-RU" dirty="0" err="1" smtClean="0"/>
              <a:t>одеколонів</a:t>
            </a:r>
            <a:r>
              <a:rPr lang="ru-RU" dirty="0" smtClean="0"/>
              <a:t>, </a:t>
            </a:r>
            <a:r>
              <a:rPr lang="ru-RU" dirty="0" err="1" smtClean="0"/>
              <a:t>аерозолів</a:t>
            </a:r>
            <a:r>
              <a:rPr lang="ru-RU" dirty="0" smtClean="0"/>
              <a:t>);</a:t>
            </a:r>
          </a:p>
          <a:p>
            <a:r>
              <a:rPr lang="ru-RU" dirty="0" err="1" smtClean="0"/>
              <a:t>Харчова</a:t>
            </a:r>
            <a:r>
              <a:rPr lang="ru-RU" dirty="0" smtClean="0"/>
              <a:t> </a:t>
            </a:r>
            <a:r>
              <a:rPr lang="ru-RU" dirty="0" err="1" smtClean="0"/>
              <a:t>промисловість</a:t>
            </a:r>
            <a:r>
              <a:rPr lang="ru-RU" dirty="0" smtClean="0"/>
              <a:t> (</a:t>
            </a:r>
            <a:r>
              <a:rPr lang="ru-RU" dirty="0" err="1" smtClean="0"/>
              <a:t>Застосовується</a:t>
            </a:r>
            <a:r>
              <a:rPr lang="ru-RU" dirty="0" smtClean="0"/>
              <a:t> як консервант для </a:t>
            </a:r>
            <a:r>
              <a:rPr lang="ru-RU" dirty="0" err="1" smtClean="0"/>
              <a:t>хлібобулочних</a:t>
            </a:r>
            <a:r>
              <a:rPr lang="ru-RU" dirty="0" smtClean="0"/>
              <a:t> </a:t>
            </a:r>
            <a:r>
              <a:rPr lang="ru-RU" dirty="0" err="1" smtClean="0"/>
              <a:t>виробів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у </a:t>
            </a:r>
            <a:r>
              <a:rPr lang="ru-RU" dirty="0" err="1" smtClean="0"/>
              <a:t>кондитерській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).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88924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Застосування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етанолу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1" y="881650"/>
            <a:ext cx="3463528" cy="4531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0" y="4259564"/>
            <a:ext cx="2791848" cy="2349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9" y="188640"/>
            <a:ext cx="2865223" cy="3817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1" y="4259562"/>
            <a:ext cx="3112609" cy="2349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259563"/>
            <a:ext cx="4486658" cy="2349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829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915816" y="692696"/>
            <a:ext cx="5544616" cy="3960440"/>
          </a:xfrm>
        </p:spPr>
        <p:txBody>
          <a:bodyPr>
            <a:normAutofit fontScale="55000" lnSpcReduction="20000"/>
          </a:bodyPr>
          <a:lstStyle/>
          <a:p>
            <a:r>
              <a:rPr lang="uk-UA" b="1" dirty="0" smtClean="0">
                <a:solidFill>
                  <a:srgbClr val="7030A0"/>
                </a:solidFill>
              </a:rPr>
              <a:t>Хімічна промисловість  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/>
              <a:t>Широко застосовується як розчинник;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/>
              <a:t>Є компонентом антифризу і </a:t>
            </a:r>
            <a:r>
              <a:rPr lang="uk-UA" dirty="0" err="1" smtClean="0"/>
              <a:t>склоомивачів</a:t>
            </a:r>
            <a:r>
              <a:rPr lang="uk-UA" dirty="0"/>
              <a:t>;</a:t>
            </a:r>
            <a:endParaRPr lang="uk-UA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/>
              <a:t>У побутовій хімії етанол застосовується в </a:t>
            </a:r>
            <a:r>
              <a:rPr lang="uk-UA" dirty="0" err="1" smtClean="0"/>
              <a:t>чистячих</a:t>
            </a:r>
            <a:r>
              <a:rPr lang="uk-UA" dirty="0" smtClean="0"/>
              <a:t> і миючих засобах;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/>
              <a:t>Є розчинником для репелентів;</a:t>
            </a:r>
          </a:p>
          <a:p>
            <a:r>
              <a:rPr lang="uk-UA" b="1" dirty="0">
                <a:solidFill>
                  <a:srgbClr val="7030A0"/>
                </a:solidFill>
              </a:rPr>
              <a:t> </a:t>
            </a:r>
            <a:r>
              <a:rPr lang="uk-UA" b="1" dirty="0" smtClean="0">
                <a:solidFill>
                  <a:srgbClr val="7030A0"/>
                </a:solidFill>
              </a:rPr>
              <a:t>Медицина 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/>
              <a:t> </a:t>
            </a:r>
            <a:r>
              <a:rPr lang="uk-UA" dirty="0" smtClean="0"/>
              <a:t>як антисептик  і </a:t>
            </a:r>
            <a:r>
              <a:rPr lang="uk-UA" dirty="0" err="1" smtClean="0"/>
              <a:t>знезаражувач</a:t>
            </a:r>
            <a:r>
              <a:rPr lang="uk-UA" dirty="0" smtClean="0"/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/>
              <a:t>обробка операційного поля або в деяких методиках обробки рук хірурга;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/>
              <a:t>розчинник для лікарських засобів, для приготування настоянок, консервант настоянок і екстрактів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/>
              <a:t>для фізичного охолодження при лихоманці;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/>
              <a:t>антидот при отруєнні етиленгліколем і метиловим спиртом; </a:t>
            </a:r>
          </a:p>
          <a:p>
            <a:pPr>
              <a:buFont typeface="Wingdings" panose="05000000000000000000" pitchFamily="2" charset="2"/>
              <a:buChar char="ü"/>
            </a:pPr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93" y="4590065"/>
            <a:ext cx="2640013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430" y="4367979"/>
            <a:ext cx="3796994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76" y="260648"/>
            <a:ext cx="1949202" cy="1949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7" y="2261516"/>
            <a:ext cx="2384500" cy="178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099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2699792" y="548680"/>
            <a:ext cx="5327650" cy="273526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На </a:t>
            </a:r>
            <a:r>
              <a:rPr lang="ru-RU" dirty="0" err="1" smtClean="0">
                <a:solidFill>
                  <a:schemeClr val="bg1"/>
                </a:solidFill>
              </a:rPr>
              <a:t>прикладі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етилового</a:t>
            </a:r>
            <a:r>
              <a:rPr lang="ru-RU" dirty="0" smtClean="0">
                <a:solidFill>
                  <a:schemeClr val="bg1"/>
                </a:solidFill>
              </a:rPr>
              <a:t> та метилового </a:t>
            </a:r>
            <a:r>
              <a:rPr lang="ru-RU" dirty="0" err="1" smtClean="0">
                <a:solidFill>
                  <a:schemeClr val="bg1"/>
                </a:solidFill>
              </a:rPr>
              <a:t>спиртів</a:t>
            </a:r>
            <a:r>
              <a:rPr lang="ru-RU" dirty="0" smtClean="0">
                <a:solidFill>
                  <a:schemeClr val="bg1"/>
                </a:solidFill>
              </a:rPr>
              <a:t> ми </a:t>
            </a:r>
            <a:r>
              <a:rPr lang="ru-RU" dirty="0" err="1" smtClean="0">
                <a:solidFill>
                  <a:schemeClr val="bg1"/>
                </a:solidFill>
              </a:rPr>
              <a:t>побачили</a:t>
            </a:r>
            <a:r>
              <a:rPr lang="ru-RU" dirty="0" smtClean="0">
                <a:solidFill>
                  <a:schemeClr val="bg1"/>
                </a:solidFill>
              </a:rPr>
              <a:t> ,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спирти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сучасному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світі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використовуються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дуже</a:t>
            </a:r>
            <a:r>
              <a:rPr lang="ru-RU" dirty="0" smtClean="0">
                <a:solidFill>
                  <a:schemeClr val="bg1"/>
                </a:solidFill>
              </a:rPr>
              <a:t> широко. </a:t>
            </a:r>
            <a:r>
              <a:rPr lang="ru-RU" dirty="0" err="1" smtClean="0">
                <a:solidFill>
                  <a:schemeClr val="bg1"/>
                </a:solidFill>
              </a:rPr>
              <a:t>Багато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предметів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побуту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виготовлені</a:t>
            </a:r>
            <a:r>
              <a:rPr lang="ru-RU" dirty="0" smtClean="0">
                <a:solidFill>
                  <a:schemeClr val="bg1"/>
                </a:solidFill>
              </a:rPr>
              <a:t> за добавок </a:t>
            </a:r>
            <a:r>
              <a:rPr lang="ru-RU" dirty="0" err="1" smtClean="0">
                <a:solidFill>
                  <a:schemeClr val="bg1"/>
                </a:solidFill>
              </a:rPr>
              <a:t>спиртів</a:t>
            </a:r>
            <a:r>
              <a:rPr lang="ru-RU" dirty="0" smtClean="0">
                <a:solidFill>
                  <a:schemeClr val="bg1"/>
                </a:solidFill>
              </a:rPr>
              <a:t>. Тому, </a:t>
            </a:r>
            <a:r>
              <a:rPr lang="ru-RU" dirty="0" err="1" smtClean="0">
                <a:solidFill>
                  <a:schemeClr val="bg1"/>
                </a:solidFill>
              </a:rPr>
              <a:t>щоб</a:t>
            </a:r>
            <a:r>
              <a:rPr lang="ru-RU" dirty="0" smtClean="0">
                <a:solidFill>
                  <a:schemeClr val="bg1"/>
                </a:solidFill>
              </a:rPr>
              <a:t> знати з </a:t>
            </a:r>
            <a:r>
              <a:rPr lang="ru-RU" dirty="0" err="1" smtClean="0">
                <a:solidFill>
                  <a:schemeClr val="bg1"/>
                </a:solidFill>
              </a:rPr>
              <a:t>чого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виготовлені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речі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нас </a:t>
            </a:r>
            <a:r>
              <a:rPr lang="ru-RU" dirty="0" err="1" smtClean="0">
                <a:solidFill>
                  <a:schemeClr val="bg1"/>
                </a:solidFill>
              </a:rPr>
              <a:t>оточують</a:t>
            </a:r>
            <a:r>
              <a:rPr lang="ru-RU" dirty="0" smtClean="0">
                <a:solidFill>
                  <a:schemeClr val="bg1"/>
                </a:solidFill>
              </a:rPr>
              <a:t>, ми </a:t>
            </a:r>
            <a:r>
              <a:rPr lang="ru-RU" dirty="0" err="1" smtClean="0">
                <a:solidFill>
                  <a:schemeClr val="bg1"/>
                </a:solidFill>
              </a:rPr>
              <a:t>повинні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уважно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вивчати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хімію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 rot="20233286">
            <a:off x="134116" y="603473"/>
            <a:ext cx="2728231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Висновок</a:t>
            </a:r>
            <a:endParaRPr lang="ru-RU" sz="4800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818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173</TotalTime>
  <Words>227</Words>
  <Application>Microsoft Office PowerPoint</Application>
  <PresentationFormat>Экран (4:3)</PresentationFormat>
  <Paragraphs>32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Етанол                                                гліцерин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AKSEL_ZT.UA</dc:creator>
  <cp:lastModifiedBy>AKSEL_ZT.UA</cp:lastModifiedBy>
  <cp:revision>13</cp:revision>
  <dcterms:created xsi:type="dcterms:W3CDTF">2013-11-17T17:26:38Z</dcterms:created>
  <dcterms:modified xsi:type="dcterms:W3CDTF">2013-11-17T20:31:42Z</dcterms:modified>
</cp:coreProperties>
</file>