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916832"/>
            <a:ext cx="669674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Нафта</a:t>
            </a:r>
            <a:endParaRPr lang="ru-RU" sz="1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2016224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Лабораторна установка з розділення компонентів нафти</a:t>
            </a:r>
            <a:endParaRPr lang="ru-RU" sz="4800" b="1" dirty="0"/>
          </a:p>
        </p:txBody>
      </p:sp>
      <p:pic>
        <p:nvPicPr>
          <p:cNvPr id="4" name="Рисунок 3" descr="ref-0_200649099-2605.coolp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88640"/>
            <a:ext cx="7716054" cy="434146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0"/>
            <a:ext cx="84969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Фізичні характеристики нафти: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916832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uk-UA" sz="3600" b="1" dirty="0" smtClean="0"/>
              <a:t>Це густа олійна рідина зі специфічним запахом. </a:t>
            </a:r>
          </a:p>
          <a:p>
            <a:pPr algn="ctr">
              <a:buFontTx/>
              <a:buChar char="-"/>
            </a:pPr>
            <a:r>
              <a:rPr lang="uk-UA" sz="3600" b="1" dirty="0" smtClean="0"/>
              <a:t> Нафта різних родовищ може мати чорний, червоно – коричневий або жовто-зелений колір.</a:t>
            </a:r>
          </a:p>
          <a:p>
            <a:pPr algn="ctr">
              <a:buFontTx/>
              <a:buChar char="-"/>
            </a:pPr>
            <a:r>
              <a:rPr lang="uk-UA" sz="3600" b="1" dirty="0" smtClean="0"/>
              <a:t> </a:t>
            </a:r>
            <a:r>
              <a:rPr lang="uk-UA" sz="3600" b="1" dirty="0" smtClean="0"/>
              <a:t>Нерозчинна у воді рідина.</a:t>
            </a:r>
          </a:p>
          <a:p>
            <a:pPr algn="ctr">
              <a:buFontTx/>
              <a:buChar char="-"/>
            </a:pPr>
            <a:r>
              <a:rPr lang="uk-UA" sz="3600" b="1" dirty="0" smtClean="0"/>
              <a:t>  Густи коливається в межах від 0,65 до 1,05 г</a:t>
            </a:r>
            <a:r>
              <a:rPr lang="en-US" sz="3600" b="1" dirty="0" smtClean="0"/>
              <a:t>/</a:t>
            </a:r>
            <a:r>
              <a:rPr lang="uk-UA" sz="3600" b="1" dirty="0" smtClean="0"/>
              <a:t>см(3)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4644008" y="404664"/>
            <a:ext cx="4196780" cy="6309320"/>
          </a:xfrm>
        </p:spPr>
        <p:txBody>
          <a:bodyPr>
            <a:normAutofit fontScale="90000"/>
          </a:bodyPr>
          <a:lstStyle/>
          <a:p>
            <a:r>
              <a:rPr lang="vi-VN" sz="3600" b="1" dirty="0" smtClean="0"/>
              <a:t>Бензи́н</a:t>
            </a:r>
            <a:r>
              <a:rPr lang="vi-VN" sz="3600" dirty="0" smtClean="0"/>
              <a:t> </a:t>
            </a:r>
            <a:r>
              <a:rPr lang="en-US" sz="3600" dirty="0" smtClean="0"/>
              <a:t> — </a:t>
            </a:r>
            <a:r>
              <a:rPr lang="vi-VN" sz="3600" dirty="0" smtClean="0"/>
              <a:t>природна (одержують з нафти) або штучно одержана суміш вуглеводнів різної будови, які киплять найчастіше між 40 °</a:t>
            </a:r>
            <a:r>
              <a:rPr lang="en-US" sz="3600" dirty="0" smtClean="0"/>
              <a:t>C </a:t>
            </a:r>
            <a:r>
              <a:rPr lang="vi-VN" sz="3600" dirty="0" smtClean="0"/>
              <a:t>і 205 °</a:t>
            </a:r>
            <a:r>
              <a:rPr lang="en-US" sz="3600" dirty="0" smtClean="0"/>
              <a:t>C. </a:t>
            </a:r>
            <a:r>
              <a:rPr lang="vi-VN" sz="3600" dirty="0" smtClean="0"/>
              <a:t>Б</a:t>
            </a:r>
            <a:r>
              <a:rPr lang="uk-UA" sz="3600" dirty="0" err="1" smtClean="0"/>
              <a:t>ензин</a:t>
            </a:r>
            <a:r>
              <a:rPr lang="vi-VN" sz="3600" dirty="0" smtClean="0"/>
              <a:t> — рухлива, горюча здебільшого безколірна рідина з характерним </a:t>
            </a:r>
            <a:r>
              <a:rPr lang="vi-VN" sz="3600" dirty="0" smtClean="0"/>
              <a:t>запахом</a:t>
            </a:r>
            <a:r>
              <a:rPr lang="uk-UA" sz="3600" dirty="0" smtClean="0"/>
              <a:t>.</a:t>
            </a:r>
            <a:endParaRPr lang="ru-RU" sz="3600" dirty="0"/>
          </a:p>
        </p:txBody>
      </p:sp>
      <p:pic>
        <p:nvPicPr>
          <p:cNvPr id="5" name="Рисунок 4" descr="бенз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620688"/>
            <a:ext cx="4211960" cy="56612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92696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Виконали  учні 11 Б класу:</a:t>
            </a:r>
          </a:p>
          <a:p>
            <a:pPr algn="ctr"/>
            <a:r>
              <a:rPr lang="uk-UA" sz="4400" b="1" dirty="0" err="1" smtClean="0">
                <a:latin typeface="Monotype Corsiva" pitchFamily="66" charset="0"/>
              </a:rPr>
              <a:t>Кулеба</a:t>
            </a:r>
            <a:r>
              <a:rPr lang="uk-UA" sz="4400" b="1" dirty="0" smtClean="0">
                <a:latin typeface="Monotype Corsiva" pitchFamily="66" charset="0"/>
              </a:rPr>
              <a:t> Галина</a:t>
            </a:r>
          </a:p>
          <a:p>
            <a:pPr algn="ctr"/>
            <a:r>
              <a:rPr lang="uk-UA" sz="4400" b="1" dirty="0" smtClean="0">
                <a:latin typeface="Monotype Corsiva" pitchFamily="66" charset="0"/>
              </a:rPr>
              <a:t>Гребенюк Юліана</a:t>
            </a:r>
          </a:p>
          <a:p>
            <a:pPr algn="ctr"/>
            <a:r>
              <a:rPr lang="uk-UA" sz="4400" b="1" dirty="0" err="1" smtClean="0">
                <a:latin typeface="Monotype Corsiva" pitchFamily="66" charset="0"/>
              </a:rPr>
              <a:t>Заланський</a:t>
            </a:r>
            <a:r>
              <a:rPr lang="uk-UA" sz="4400" b="1" dirty="0" smtClean="0">
                <a:latin typeface="Monotype Corsiva" pitchFamily="66" charset="0"/>
              </a:rPr>
              <a:t> Олег</a:t>
            </a:r>
          </a:p>
          <a:p>
            <a:pPr algn="ctr"/>
            <a:r>
              <a:rPr lang="uk-UA" sz="4400" b="1" dirty="0" smtClean="0">
                <a:latin typeface="Monotype Corsiva" pitchFamily="66" charset="0"/>
              </a:rPr>
              <a:t>Яремчук Тарас</a:t>
            </a:r>
          </a:p>
          <a:p>
            <a:pPr algn="ctr"/>
            <a:r>
              <a:rPr lang="uk-UA" sz="4400" b="1" dirty="0" smtClean="0">
                <a:latin typeface="Monotype Corsiva" pitchFamily="66" charset="0"/>
              </a:rPr>
              <a:t>Пастернак Володимир</a:t>
            </a:r>
          </a:p>
          <a:p>
            <a:pPr algn="ctr"/>
            <a:r>
              <a:rPr lang="uk-UA" sz="4400" b="1" dirty="0" smtClean="0">
                <a:latin typeface="Monotype Corsiva" pitchFamily="66" charset="0"/>
              </a:rPr>
              <a:t>Подвірний Василь</a:t>
            </a:r>
          </a:p>
          <a:p>
            <a:pPr algn="ctr"/>
            <a:r>
              <a:rPr lang="uk-UA" sz="4400" b="1" dirty="0" smtClean="0">
                <a:latin typeface="Monotype Corsiva" pitchFamily="66" charset="0"/>
              </a:rPr>
              <a:t>Багрій Олексій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00px-Oil_Balan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49411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537321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Експорт та імпорт нафти 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1484784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bg1">
                    <a:lumMod val="50000"/>
                  </a:schemeClr>
                </a:solidFill>
              </a:rPr>
              <a:t>Нафта</a:t>
            </a:r>
            <a:r>
              <a:rPr lang="uk-UA" sz="4400" b="1" dirty="0" smtClean="0"/>
              <a:t> – природна рідка оліїста суміш вуглеводнів і деяких неорганічних речовин. Основними вуглеводнями нафти є </a:t>
            </a:r>
            <a:r>
              <a:rPr lang="uk-UA" sz="4400" b="1" i="1" dirty="0" err="1" smtClean="0">
                <a:solidFill>
                  <a:schemeClr val="bg1">
                    <a:lumMod val="50000"/>
                  </a:schemeClr>
                </a:solidFill>
              </a:rPr>
              <a:t>парафіни</a:t>
            </a:r>
            <a:r>
              <a:rPr lang="uk-UA" sz="4400" b="1" i="1" dirty="0" smtClean="0">
                <a:solidFill>
                  <a:schemeClr val="bg1">
                    <a:lumMod val="50000"/>
                  </a:schemeClr>
                </a:solidFill>
              </a:rPr>
              <a:t>, циклопарафіни, арени.</a:t>
            </a:r>
            <a:endParaRPr lang="ru-RU" sz="44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32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84582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af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88640"/>
            <a:ext cx="5544616" cy="41623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95000"/>
                <a:lumOff val="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827584" y="450912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Поклади нафти трапляються на глибині від десятків метрів до 6км і більше. На суходолі поклади нафти найчастіше містяться на глибині 1 – 3 км, проте нафтоносні пласти є і на дні морів та океанів. Видобувають нафту через свердловини.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bemy-pererabotki-nef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32656"/>
            <a:ext cx="7266384" cy="45414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827584" y="5085184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Переробка нафти – складний багатостадійний процес фізичної і хімічної природи, унаслідок якого одержують понад 500 найменувань різноманітних нафтопродуктів.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f574b3fcb19ea1ea2790bb9cc7ad57a82dacd6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5328592" cy="3996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95000"/>
                <a:lumOff val="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11560" y="332656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Найважливіші нафтопродукти – це моторне паливо, енергетичне паливо та нафтові масла.</a:t>
            </a:r>
            <a:endParaRPr lang="ru-RU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Одеський нафтопереробний завод</a:t>
            </a:r>
            <a:endParaRPr lang="ru-RU" b="1" dirty="0"/>
          </a:p>
        </p:txBody>
      </p:sp>
      <p:pic>
        <p:nvPicPr>
          <p:cNvPr id="5" name="Рисунок 4" descr="onp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6624736" cy="45710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85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Кременчуцький нафтопереробний завод</a:t>
            </a:r>
            <a:endParaRPr lang="ru-RU" b="1" dirty="0"/>
          </a:p>
        </p:txBody>
      </p:sp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04664"/>
            <a:ext cx="6552728" cy="42592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181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Одеський нафтопереробний завод</vt:lpstr>
      <vt:lpstr>Кременчуцький нафтопереробний завод</vt:lpstr>
      <vt:lpstr>Лабораторна установка з розділення компонентів нафти</vt:lpstr>
      <vt:lpstr>Слайд 11</vt:lpstr>
      <vt:lpstr>Бензи́н  — природна (одержують з нафти) або штучно одержана суміш вуглеводнів різної будови, які киплять найчастіше між 40 °C і 205 °C. Бензин — рухлива, горюча здебільшого безколірна рідина з характерним запахом.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юлиана</cp:lastModifiedBy>
  <cp:revision>10</cp:revision>
  <dcterms:modified xsi:type="dcterms:W3CDTF">2011-11-21T18:14:16Z</dcterms:modified>
</cp:coreProperties>
</file>