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62" r:id="rId3"/>
    <p:sldId id="263" r:id="rId4"/>
    <p:sldId id="264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D0E4"/>
    <a:srgbClr val="66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18" autoAdjust="0"/>
    <p:restoredTop sz="90929"/>
  </p:normalViewPr>
  <p:slideViewPr>
    <p:cSldViewPr>
      <p:cViewPr>
        <p:scale>
          <a:sx n="80" d="100"/>
          <a:sy n="80" d="100"/>
        </p:scale>
        <p:origin x="-990" y="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D91A0E-A649-4C2A-9184-7A48E3D4C034}" type="doc">
      <dgm:prSet loTypeId="urn:microsoft.com/office/officeart/2005/8/layout/default" loCatId="list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ru-RU"/>
        </a:p>
      </dgm:t>
    </dgm:pt>
    <dgm:pt modelId="{B6B57C4D-2698-4028-9A36-BE858CF94AEB}">
      <dgm:prSet phldrT="[Текст]"/>
      <dgm:spPr/>
      <dgm:t>
        <a:bodyPr/>
        <a:lstStyle/>
        <a:p>
          <a:endParaRPr lang="uk-UA" noProof="0" dirty="0" smtClean="0">
            <a:solidFill>
              <a:schemeClr val="accent2">
                <a:lumMod val="75000"/>
              </a:schemeClr>
            </a:solidFill>
          </a:endParaRPr>
        </a:p>
        <a:p>
          <a:endParaRPr lang="uk-UA" noProof="0" dirty="0" smtClean="0">
            <a:solidFill>
              <a:schemeClr val="accent2">
                <a:lumMod val="75000"/>
              </a:schemeClr>
            </a:solidFill>
          </a:endParaRPr>
        </a:p>
        <a:p>
          <a:endParaRPr lang="uk-UA" noProof="0" dirty="0" smtClean="0">
            <a:solidFill>
              <a:schemeClr val="accent2">
                <a:lumMod val="75000"/>
              </a:schemeClr>
            </a:solidFill>
          </a:endParaRPr>
        </a:p>
        <a:p>
          <a:r>
            <a:rPr lang="uk-UA" noProof="0" dirty="0" smtClean="0">
              <a:solidFill>
                <a:schemeClr val="accent2">
                  <a:lumMod val="75000"/>
                </a:schemeClr>
              </a:solidFill>
            </a:rPr>
            <a:t>Пірометалургійний</a:t>
          </a:r>
          <a:endParaRPr lang="uk-UA" noProof="0" dirty="0">
            <a:solidFill>
              <a:schemeClr val="accent2">
                <a:lumMod val="75000"/>
              </a:schemeClr>
            </a:solidFill>
          </a:endParaRPr>
        </a:p>
      </dgm:t>
    </dgm:pt>
    <dgm:pt modelId="{8CEE5AFB-21A9-47E2-90D4-A97C9F4585E3}" type="parTrans" cxnId="{9279B8E7-2190-438C-84D0-FABBDF4480C9}">
      <dgm:prSet/>
      <dgm:spPr/>
      <dgm:t>
        <a:bodyPr/>
        <a:lstStyle/>
        <a:p>
          <a:endParaRPr lang="ru-RU"/>
        </a:p>
      </dgm:t>
    </dgm:pt>
    <dgm:pt modelId="{E3528DC5-655E-476E-9589-6883B037C5E2}" type="sibTrans" cxnId="{9279B8E7-2190-438C-84D0-FABBDF4480C9}">
      <dgm:prSet/>
      <dgm:spPr/>
      <dgm:t>
        <a:bodyPr/>
        <a:lstStyle/>
        <a:p>
          <a:endParaRPr lang="ru-RU"/>
        </a:p>
      </dgm:t>
    </dgm:pt>
    <dgm:pt modelId="{D5B1A07C-E62F-41FF-BAEB-F44A3A2E0937}">
      <dgm:prSet phldrT="[Текст]"/>
      <dgm:spPr/>
      <dgm:t>
        <a:bodyPr/>
        <a:lstStyle/>
        <a:p>
          <a:endParaRPr lang="ru-RU" dirty="0" smtClean="0">
            <a:solidFill>
              <a:schemeClr val="accent2">
                <a:lumMod val="75000"/>
              </a:schemeClr>
            </a:solidFill>
          </a:endParaRPr>
        </a:p>
        <a:p>
          <a:endParaRPr lang="ru-RU" dirty="0" smtClean="0">
            <a:solidFill>
              <a:schemeClr val="accent2">
                <a:lumMod val="75000"/>
              </a:schemeClr>
            </a:solidFill>
          </a:endParaRPr>
        </a:p>
        <a:p>
          <a:endParaRPr lang="ru-RU" dirty="0" smtClean="0">
            <a:solidFill>
              <a:schemeClr val="accent2">
                <a:lumMod val="75000"/>
              </a:schemeClr>
            </a:solidFill>
          </a:endParaRPr>
        </a:p>
        <a:p>
          <a:r>
            <a:rPr lang="ru-RU" dirty="0" err="1" smtClean="0">
              <a:solidFill>
                <a:schemeClr val="accent2">
                  <a:lumMod val="75000"/>
                </a:schemeClr>
              </a:solidFill>
            </a:rPr>
            <a:t>Гідро</a:t>
          </a:r>
          <a:r>
            <a:rPr lang="uk-UA" noProof="0" dirty="0" smtClean="0">
              <a:solidFill>
                <a:schemeClr val="accent2">
                  <a:lumMod val="75000"/>
                </a:schemeClr>
              </a:solidFill>
            </a:rPr>
            <a:t>металургійний</a:t>
          </a:r>
          <a:endParaRPr lang="ru-RU" dirty="0">
            <a:solidFill>
              <a:schemeClr val="accent2">
                <a:lumMod val="75000"/>
              </a:schemeClr>
            </a:solidFill>
          </a:endParaRPr>
        </a:p>
      </dgm:t>
    </dgm:pt>
    <dgm:pt modelId="{19FA2E2F-1F16-48A9-A4A3-AA5380D2ABA8}" type="parTrans" cxnId="{E9A3B26D-5D18-4968-9DFB-BFAA5CA36C91}">
      <dgm:prSet/>
      <dgm:spPr/>
      <dgm:t>
        <a:bodyPr/>
        <a:lstStyle/>
        <a:p>
          <a:endParaRPr lang="ru-RU"/>
        </a:p>
      </dgm:t>
    </dgm:pt>
    <dgm:pt modelId="{03BBEEC2-9600-4471-A8DC-BE6CE5BFB7DE}" type="sibTrans" cxnId="{E9A3B26D-5D18-4968-9DFB-BFAA5CA36C91}">
      <dgm:prSet/>
      <dgm:spPr/>
      <dgm:t>
        <a:bodyPr/>
        <a:lstStyle/>
        <a:p>
          <a:endParaRPr lang="ru-RU"/>
        </a:p>
      </dgm:t>
    </dgm:pt>
    <dgm:pt modelId="{B1520F7D-3873-46B7-9182-84226F21691E}">
      <dgm:prSet phldrT="[Текст]"/>
      <dgm:spPr/>
      <dgm:t>
        <a:bodyPr/>
        <a:lstStyle/>
        <a:p>
          <a:endParaRPr lang="ru-RU" dirty="0" smtClean="0">
            <a:solidFill>
              <a:schemeClr val="accent2">
                <a:lumMod val="75000"/>
              </a:schemeClr>
            </a:solidFill>
          </a:endParaRPr>
        </a:p>
        <a:p>
          <a:endParaRPr lang="ru-RU" dirty="0" smtClean="0">
            <a:solidFill>
              <a:schemeClr val="accent2">
                <a:lumMod val="75000"/>
              </a:schemeClr>
            </a:solidFill>
          </a:endParaRPr>
        </a:p>
        <a:p>
          <a:endParaRPr lang="ru-RU" dirty="0" smtClean="0">
            <a:solidFill>
              <a:schemeClr val="accent2">
                <a:lumMod val="75000"/>
              </a:schemeClr>
            </a:solidFill>
          </a:endParaRPr>
        </a:p>
        <a:p>
          <a:r>
            <a:rPr lang="ru-RU" dirty="0" err="1" smtClean="0">
              <a:solidFill>
                <a:schemeClr val="accent2">
                  <a:lumMod val="75000"/>
                </a:schemeClr>
              </a:solidFill>
            </a:rPr>
            <a:t>Електро</a:t>
          </a:r>
          <a:r>
            <a:rPr lang="uk-UA" noProof="0" dirty="0" smtClean="0">
              <a:solidFill>
                <a:schemeClr val="accent2">
                  <a:lumMod val="75000"/>
                </a:schemeClr>
              </a:solidFill>
            </a:rPr>
            <a:t>металургійний</a:t>
          </a:r>
          <a:endParaRPr lang="ru-RU" dirty="0">
            <a:solidFill>
              <a:schemeClr val="accent2">
                <a:lumMod val="75000"/>
              </a:schemeClr>
            </a:solidFill>
          </a:endParaRPr>
        </a:p>
      </dgm:t>
    </dgm:pt>
    <dgm:pt modelId="{DB49FDB6-71D6-460E-AC7A-1FB78EB6D7CC}" type="parTrans" cxnId="{C5423A00-08D2-4A6E-89F7-D75F5F18327F}">
      <dgm:prSet/>
      <dgm:spPr/>
      <dgm:t>
        <a:bodyPr/>
        <a:lstStyle/>
        <a:p>
          <a:endParaRPr lang="ru-RU"/>
        </a:p>
      </dgm:t>
    </dgm:pt>
    <dgm:pt modelId="{B536CEE2-7973-407B-B4B7-BE4723037708}" type="sibTrans" cxnId="{C5423A00-08D2-4A6E-89F7-D75F5F18327F}">
      <dgm:prSet/>
      <dgm:spPr/>
      <dgm:t>
        <a:bodyPr/>
        <a:lstStyle/>
        <a:p>
          <a:endParaRPr lang="ru-RU"/>
        </a:p>
      </dgm:t>
    </dgm:pt>
    <dgm:pt modelId="{3B4E272E-684F-47D3-BAC6-C721F80698DC}">
      <dgm:prSet phldrT="[Текст]"/>
      <dgm:spPr/>
      <dgm:t>
        <a:bodyPr/>
        <a:lstStyle/>
        <a:p>
          <a:endParaRPr lang="ru-RU" dirty="0" smtClean="0">
            <a:solidFill>
              <a:schemeClr val="accent2">
                <a:lumMod val="75000"/>
              </a:schemeClr>
            </a:solidFill>
          </a:endParaRPr>
        </a:p>
        <a:p>
          <a:endParaRPr lang="ru-RU" dirty="0" smtClean="0">
            <a:solidFill>
              <a:schemeClr val="accent2">
                <a:lumMod val="75000"/>
              </a:schemeClr>
            </a:solidFill>
          </a:endParaRPr>
        </a:p>
        <a:p>
          <a:endParaRPr lang="ru-RU" dirty="0" smtClean="0">
            <a:solidFill>
              <a:schemeClr val="accent2">
                <a:lumMod val="75000"/>
              </a:schemeClr>
            </a:solidFill>
          </a:endParaRPr>
        </a:p>
        <a:p>
          <a:r>
            <a:rPr lang="ru-RU" dirty="0" err="1" smtClean="0">
              <a:solidFill>
                <a:schemeClr val="accent2">
                  <a:lumMod val="75000"/>
                </a:schemeClr>
              </a:solidFill>
            </a:rPr>
            <a:t>Металотермія</a:t>
          </a:r>
          <a:endParaRPr lang="ru-RU" dirty="0">
            <a:solidFill>
              <a:schemeClr val="accent2">
                <a:lumMod val="75000"/>
              </a:schemeClr>
            </a:solidFill>
          </a:endParaRPr>
        </a:p>
      </dgm:t>
    </dgm:pt>
    <dgm:pt modelId="{4E42105A-B8A9-4B5C-8DBD-2AA00FF238EE}" type="parTrans" cxnId="{DB77ABA8-AB59-4158-91FD-6911C5936CD1}">
      <dgm:prSet/>
      <dgm:spPr/>
      <dgm:t>
        <a:bodyPr/>
        <a:lstStyle/>
        <a:p>
          <a:endParaRPr lang="ru-RU"/>
        </a:p>
      </dgm:t>
    </dgm:pt>
    <dgm:pt modelId="{6315F96D-7358-463F-A07F-DDB2A42289A9}" type="sibTrans" cxnId="{DB77ABA8-AB59-4158-91FD-6911C5936CD1}">
      <dgm:prSet/>
      <dgm:spPr/>
      <dgm:t>
        <a:bodyPr/>
        <a:lstStyle/>
        <a:p>
          <a:endParaRPr lang="ru-RU"/>
        </a:p>
      </dgm:t>
    </dgm:pt>
    <dgm:pt modelId="{D588AE5A-D348-47DC-BA11-CBF741D9C527}" type="pres">
      <dgm:prSet presAssocID="{08D91A0E-A649-4C2A-9184-7A48E3D4C03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5BC4259-193D-46A8-BED0-53C354B549A9}" type="pres">
      <dgm:prSet presAssocID="{B6B57C4D-2698-4028-9A36-BE858CF94AEB}" presName="node" presStyleLbl="node1" presStyleIdx="0" presStyleCnt="4" custLinFactNeighborX="-847" custLinFactNeighborY="16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981A6D-93BD-4336-998C-7BC254C0D61F}" type="pres">
      <dgm:prSet presAssocID="{E3528DC5-655E-476E-9589-6883B037C5E2}" presName="sibTrans" presStyleCnt="0"/>
      <dgm:spPr/>
    </dgm:pt>
    <dgm:pt modelId="{9771D763-55AB-403E-8AF7-BE9E7D5CD73C}" type="pres">
      <dgm:prSet presAssocID="{D5B1A07C-E62F-41FF-BAEB-F44A3A2E0937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F05A7D-6AC4-4D55-988C-E262359BA7C1}" type="pres">
      <dgm:prSet presAssocID="{03BBEEC2-9600-4471-A8DC-BE6CE5BFB7DE}" presName="sibTrans" presStyleCnt="0"/>
      <dgm:spPr/>
    </dgm:pt>
    <dgm:pt modelId="{FD6FDF20-823D-4A92-9A99-3F3436C2BA6A}" type="pres">
      <dgm:prSet presAssocID="{B1520F7D-3873-46B7-9182-84226F21691E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11CA1A-1DB2-44BC-9539-D7BB0A2E36A4}" type="pres">
      <dgm:prSet presAssocID="{B536CEE2-7973-407B-B4B7-BE4723037708}" presName="sibTrans" presStyleCnt="0"/>
      <dgm:spPr/>
    </dgm:pt>
    <dgm:pt modelId="{63AFC8AC-DEFD-453A-B899-B492F18A2945}" type="pres">
      <dgm:prSet presAssocID="{3B4E272E-684F-47D3-BAC6-C721F80698D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7D09AA5-8950-4614-81AD-DA740FD5AAFA}" type="presOf" srcId="{08D91A0E-A649-4C2A-9184-7A48E3D4C034}" destId="{D588AE5A-D348-47DC-BA11-CBF741D9C527}" srcOrd="0" destOrd="0" presId="urn:microsoft.com/office/officeart/2005/8/layout/default"/>
    <dgm:cxn modelId="{DB77ABA8-AB59-4158-91FD-6911C5936CD1}" srcId="{08D91A0E-A649-4C2A-9184-7A48E3D4C034}" destId="{3B4E272E-684F-47D3-BAC6-C721F80698DC}" srcOrd="3" destOrd="0" parTransId="{4E42105A-B8A9-4B5C-8DBD-2AA00FF238EE}" sibTransId="{6315F96D-7358-463F-A07F-DDB2A42289A9}"/>
    <dgm:cxn modelId="{E9A3B26D-5D18-4968-9DFB-BFAA5CA36C91}" srcId="{08D91A0E-A649-4C2A-9184-7A48E3D4C034}" destId="{D5B1A07C-E62F-41FF-BAEB-F44A3A2E0937}" srcOrd="1" destOrd="0" parTransId="{19FA2E2F-1F16-48A9-A4A3-AA5380D2ABA8}" sibTransId="{03BBEEC2-9600-4471-A8DC-BE6CE5BFB7DE}"/>
    <dgm:cxn modelId="{967B202F-D65E-4B8D-BEC5-16F6405350A2}" type="presOf" srcId="{B1520F7D-3873-46B7-9182-84226F21691E}" destId="{FD6FDF20-823D-4A92-9A99-3F3436C2BA6A}" srcOrd="0" destOrd="0" presId="urn:microsoft.com/office/officeart/2005/8/layout/default"/>
    <dgm:cxn modelId="{F24C6C6A-CB05-4AD3-81F8-337FF3103381}" type="presOf" srcId="{3B4E272E-684F-47D3-BAC6-C721F80698DC}" destId="{63AFC8AC-DEFD-453A-B899-B492F18A2945}" srcOrd="0" destOrd="0" presId="urn:microsoft.com/office/officeart/2005/8/layout/default"/>
    <dgm:cxn modelId="{C5423A00-08D2-4A6E-89F7-D75F5F18327F}" srcId="{08D91A0E-A649-4C2A-9184-7A48E3D4C034}" destId="{B1520F7D-3873-46B7-9182-84226F21691E}" srcOrd="2" destOrd="0" parTransId="{DB49FDB6-71D6-460E-AC7A-1FB78EB6D7CC}" sibTransId="{B536CEE2-7973-407B-B4B7-BE4723037708}"/>
    <dgm:cxn modelId="{2E213A32-1E8F-4D68-8EC4-1088B1ED3864}" type="presOf" srcId="{D5B1A07C-E62F-41FF-BAEB-F44A3A2E0937}" destId="{9771D763-55AB-403E-8AF7-BE9E7D5CD73C}" srcOrd="0" destOrd="0" presId="urn:microsoft.com/office/officeart/2005/8/layout/default"/>
    <dgm:cxn modelId="{9279B8E7-2190-438C-84D0-FABBDF4480C9}" srcId="{08D91A0E-A649-4C2A-9184-7A48E3D4C034}" destId="{B6B57C4D-2698-4028-9A36-BE858CF94AEB}" srcOrd="0" destOrd="0" parTransId="{8CEE5AFB-21A9-47E2-90D4-A97C9F4585E3}" sibTransId="{E3528DC5-655E-476E-9589-6883B037C5E2}"/>
    <dgm:cxn modelId="{FB17C341-1575-4474-9705-2DB8331BDBC7}" type="presOf" srcId="{B6B57C4D-2698-4028-9A36-BE858CF94AEB}" destId="{D5BC4259-193D-46A8-BED0-53C354B549A9}" srcOrd="0" destOrd="0" presId="urn:microsoft.com/office/officeart/2005/8/layout/default"/>
    <dgm:cxn modelId="{B4031F6F-C7D4-48D2-A266-9EE8C1E6CA1B}" type="presParOf" srcId="{D588AE5A-D348-47DC-BA11-CBF741D9C527}" destId="{D5BC4259-193D-46A8-BED0-53C354B549A9}" srcOrd="0" destOrd="0" presId="urn:microsoft.com/office/officeart/2005/8/layout/default"/>
    <dgm:cxn modelId="{9EB4BF9A-3AA1-4F45-BDE6-926B43B57EA2}" type="presParOf" srcId="{D588AE5A-D348-47DC-BA11-CBF741D9C527}" destId="{E5981A6D-93BD-4336-998C-7BC254C0D61F}" srcOrd="1" destOrd="0" presId="urn:microsoft.com/office/officeart/2005/8/layout/default"/>
    <dgm:cxn modelId="{6562EC38-F24A-4FA2-9727-9E243379C4B6}" type="presParOf" srcId="{D588AE5A-D348-47DC-BA11-CBF741D9C527}" destId="{9771D763-55AB-403E-8AF7-BE9E7D5CD73C}" srcOrd="2" destOrd="0" presId="urn:microsoft.com/office/officeart/2005/8/layout/default"/>
    <dgm:cxn modelId="{489E1291-44AF-4DF9-8F41-C72EC37C5225}" type="presParOf" srcId="{D588AE5A-D348-47DC-BA11-CBF741D9C527}" destId="{C2F05A7D-6AC4-4D55-988C-E262359BA7C1}" srcOrd="3" destOrd="0" presId="urn:microsoft.com/office/officeart/2005/8/layout/default"/>
    <dgm:cxn modelId="{C5F432AF-8F5B-48BF-80C3-572E38128F57}" type="presParOf" srcId="{D588AE5A-D348-47DC-BA11-CBF741D9C527}" destId="{FD6FDF20-823D-4A92-9A99-3F3436C2BA6A}" srcOrd="4" destOrd="0" presId="urn:microsoft.com/office/officeart/2005/8/layout/default"/>
    <dgm:cxn modelId="{C7A6E7BF-6BE7-4305-8DB7-67A7C087A1A2}" type="presParOf" srcId="{D588AE5A-D348-47DC-BA11-CBF741D9C527}" destId="{1D11CA1A-1DB2-44BC-9539-D7BB0A2E36A4}" srcOrd="5" destOrd="0" presId="urn:microsoft.com/office/officeart/2005/8/layout/default"/>
    <dgm:cxn modelId="{62FED5AF-66F9-4B2E-AC10-EDBF1333A23F}" type="presParOf" srcId="{D588AE5A-D348-47DC-BA11-CBF741D9C527}" destId="{63AFC8AC-DEFD-453A-B899-B492F18A2945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5BC4259-193D-46A8-BED0-53C354B549A9}">
      <dsp:nvSpPr>
        <dsp:cNvPr id="0" name=""/>
        <dsp:cNvSpPr/>
      </dsp:nvSpPr>
      <dsp:spPr>
        <a:xfrm>
          <a:off x="0" y="174613"/>
          <a:ext cx="2902148" cy="1741289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100" kern="1200" noProof="0" dirty="0" smtClean="0">
            <a:solidFill>
              <a:schemeClr val="accent2">
                <a:lumMod val="75000"/>
              </a:schemeClr>
            </a:solidFill>
          </a:endParaRP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100" kern="1200" noProof="0" dirty="0" smtClean="0">
            <a:solidFill>
              <a:schemeClr val="accent2">
                <a:lumMod val="75000"/>
              </a:schemeClr>
            </a:solidFill>
          </a:endParaRP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100" kern="1200" noProof="0" dirty="0" smtClean="0">
            <a:solidFill>
              <a:schemeClr val="accent2">
                <a:lumMod val="75000"/>
              </a:schemeClr>
            </a:solidFill>
          </a:endParaRP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noProof="0" dirty="0" smtClean="0">
              <a:solidFill>
                <a:schemeClr val="accent2">
                  <a:lumMod val="75000"/>
                </a:schemeClr>
              </a:solidFill>
            </a:rPr>
            <a:t>Пірометалургійний</a:t>
          </a:r>
          <a:endParaRPr lang="uk-UA" sz="2100" kern="1200" noProof="0" dirty="0">
            <a:solidFill>
              <a:schemeClr val="accent2">
                <a:lumMod val="75000"/>
              </a:schemeClr>
            </a:solidFill>
          </a:endParaRPr>
        </a:p>
      </dsp:txBody>
      <dsp:txXfrm>
        <a:off x="0" y="174613"/>
        <a:ext cx="2902148" cy="1741289"/>
      </dsp:txXfrm>
    </dsp:sp>
    <dsp:sp modelId="{9771D763-55AB-403E-8AF7-BE9E7D5CD73C}">
      <dsp:nvSpPr>
        <dsp:cNvPr id="0" name=""/>
        <dsp:cNvSpPr/>
      </dsp:nvSpPr>
      <dsp:spPr>
        <a:xfrm>
          <a:off x="3193107" y="145603"/>
          <a:ext cx="2902148" cy="1741289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-13333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 smtClean="0">
            <a:solidFill>
              <a:schemeClr val="accent2">
                <a:lumMod val="75000"/>
              </a:schemeClr>
            </a:solidFill>
          </a:endParaRP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 smtClean="0">
            <a:solidFill>
              <a:schemeClr val="accent2">
                <a:lumMod val="75000"/>
              </a:schemeClr>
            </a:solidFill>
          </a:endParaRP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 smtClean="0">
            <a:solidFill>
              <a:schemeClr val="accent2">
                <a:lumMod val="75000"/>
              </a:schemeClr>
            </a:solidFill>
          </a:endParaRP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err="1" smtClean="0">
              <a:solidFill>
                <a:schemeClr val="accent2">
                  <a:lumMod val="75000"/>
                </a:schemeClr>
              </a:solidFill>
            </a:rPr>
            <a:t>Гідро</a:t>
          </a:r>
          <a:r>
            <a:rPr lang="uk-UA" sz="2100" kern="1200" noProof="0" dirty="0" smtClean="0">
              <a:solidFill>
                <a:schemeClr val="accent2">
                  <a:lumMod val="75000"/>
                </a:schemeClr>
              </a:solidFill>
            </a:rPr>
            <a:t>металургійний</a:t>
          </a:r>
          <a:endParaRPr lang="ru-RU" sz="2100" kern="1200" dirty="0">
            <a:solidFill>
              <a:schemeClr val="accent2">
                <a:lumMod val="75000"/>
              </a:schemeClr>
            </a:solidFill>
          </a:endParaRPr>
        </a:p>
      </dsp:txBody>
      <dsp:txXfrm>
        <a:off x="3193107" y="145603"/>
        <a:ext cx="2902148" cy="1741289"/>
      </dsp:txXfrm>
    </dsp:sp>
    <dsp:sp modelId="{FD6FDF20-823D-4A92-9A99-3F3436C2BA6A}">
      <dsp:nvSpPr>
        <dsp:cNvPr id="0" name=""/>
        <dsp:cNvSpPr/>
      </dsp:nvSpPr>
      <dsp:spPr>
        <a:xfrm>
          <a:off x="744" y="2177107"/>
          <a:ext cx="2902148" cy="1741289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-26667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 smtClean="0">
            <a:solidFill>
              <a:schemeClr val="accent2">
                <a:lumMod val="75000"/>
              </a:schemeClr>
            </a:solidFill>
          </a:endParaRP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 smtClean="0">
            <a:solidFill>
              <a:schemeClr val="accent2">
                <a:lumMod val="75000"/>
              </a:schemeClr>
            </a:solidFill>
          </a:endParaRP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 smtClean="0">
            <a:solidFill>
              <a:schemeClr val="accent2">
                <a:lumMod val="75000"/>
              </a:schemeClr>
            </a:solidFill>
          </a:endParaRP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err="1" smtClean="0">
              <a:solidFill>
                <a:schemeClr val="accent2">
                  <a:lumMod val="75000"/>
                </a:schemeClr>
              </a:solidFill>
            </a:rPr>
            <a:t>Електро</a:t>
          </a:r>
          <a:r>
            <a:rPr lang="uk-UA" sz="2100" kern="1200" noProof="0" dirty="0" smtClean="0">
              <a:solidFill>
                <a:schemeClr val="accent2">
                  <a:lumMod val="75000"/>
                </a:schemeClr>
              </a:solidFill>
            </a:rPr>
            <a:t>металургійний</a:t>
          </a:r>
          <a:endParaRPr lang="ru-RU" sz="2100" kern="1200" dirty="0">
            <a:solidFill>
              <a:schemeClr val="accent2">
                <a:lumMod val="75000"/>
              </a:schemeClr>
            </a:solidFill>
          </a:endParaRPr>
        </a:p>
      </dsp:txBody>
      <dsp:txXfrm>
        <a:off x="744" y="2177107"/>
        <a:ext cx="2902148" cy="1741289"/>
      </dsp:txXfrm>
    </dsp:sp>
    <dsp:sp modelId="{63AFC8AC-DEFD-453A-B899-B492F18A2945}">
      <dsp:nvSpPr>
        <dsp:cNvPr id="0" name=""/>
        <dsp:cNvSpPr/>
      </dsp:nvSpPr>
      <dsp:spPr>
        <a:xfrm>
          <a:off x="3193107" y="2177107"/>
          <a:ext cx="2902148" cy="1741289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 smtClean="0">
            <a:solidFill>
              <a:schemeClr val="accent2">
                <a:lumMod val="75000"/>
              </a:schemeClr>
            </a:solidFill>
          </a:endParaRP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 smtClean="0">
            <a:solidFill>
              <a:schemeClr val="accent2">
                <a:lumMod val="75000"/>
              </a:schemeClr>
            </a:solidFill>
          </a:endParaRP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 smtClean="0">
            <a:solidFill>
              <a:schemeClr val="accent2">
                <a:lumMod val="75000"/>
              </a:schemeClr>
            </a:solidFill>
          </a:endParaRP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err="1" smtClean="0">
              <a:solidFill>
                <a:schemeClr val="accent2">
                  <a:lumMod val="75000"/>
                </a:schemeClr>
              </a:solidFill>
            </a:rPr>
            <a:t>Металотермія</a:t>
          </a:r>
          <a:endParaRPr lang="ru-RU" sz="2100" kern="1200" dirty="0">
            <a:solidFill>
              <a:schemeClr val="accent2">
                <a:lumMod val="75000"/>
              </a:schemeClr>
            </a:solidFill>
          </a:endParaRPr>
        </a:p>
      </dsp:txBody>
      <dsp:txXfrm>
        <a:off x="3193107" y="2177107"/>
        <a:ext cx="2902148" cy="17412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6239B-4D20-4E02-983C-7ADCF921A6FB}" type="datetimeFigureOut">
              <a:rPr lang="ru-RU" smtClean="0"/>
              <a:pPr/>
              <a:t>07.05.2013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DB11C7-D45C-4335-8E27-B18A621B4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B11C7-D45C-4335-8E27-B18A621B4240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B11C7-D45C-4335-8E27-B18A621B4240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81200"/>
            <a:ext cx="7772400" cy="11430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2895600"/>
            <a:ext cx="6400800" cy="17526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EEE2725-E8FA-424F-AED9-3CF61D6E5E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25CA9E-EC3F-462B-8195-18D6B3755C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105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6380F5-5545-4353-8DF4-306028C7D5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BC6136-0496-4D9B-A865-743441E372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6A6FAC-3B3A-4FE6-99B6-3497C01CAF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8846D0-700E-4D41-957E-B863C2CD7F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401339-157A-4FF8-8911-6B8F6CAAE5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2C9D30-6893-454B-A3D2-77B60C9851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B4B93A-332F-4B90-A87E-CE6169AB29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E9EA17-5DE1-4868-9C15-DF5C08CAE5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7FB3E3-2654-44D8-AF13-728A6DF2D3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1042E74-237C-4CB8-93FE-1E871393FBC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Impact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Impact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Impact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Impact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Impact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Impact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Impact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Impact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i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i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i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i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i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i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i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i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i="1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.xml"/><Relationship Id="rId13" Type="http://schemas.openxmlformats.org/officeDocument/2006/relationships/image" Target="../media/image3.jpeg"/><Relationship Id="rId3" Type="http://schemas.openxmlformats.org/officeDocument/2006/relationships/slide" Target="slide5.xml"/><Relationship Id="rId7" Type="http://schemas.openxmlformats.org/officeDocument/2006/relationships/slide" Target="slide4.xml"/><Relationship Id="rId12" Type="http://schemas.microsoft.com/office/2007/relationships/diagramDrawing" Target="../diagrams/drawing1.xml"/><Relationship Id="rId17" Type="http://schemas.openxmlformats.org/officeDocument/2006/relationships/audio" Target="../media/audio2.wav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11" Type="http://schemas.openxmlformats.org/officeDocument/2006/relationships/diagramColors" Target="../diagrams/colors1.xml"/><Relationship Id="rId5" Type="http://schemas.openxmlformats.org/officeDocument/2006/relationships/slide" Target="slide2.xml"/><Relationship Id="rId15" Type="http://schemas.openxmlformats.org/officeDocument/2006/relationships/image" Target="../media/image5.png"/><Relationship Id="rId10" Type="http://schemas.openxmlformats.org/officeDocument/2006/relationships/diagramQuickStyle" Target="../diagrams/quickStyle1.xml"/><Relationship Id="rId4" Type="http://schemas.openxmlformats.org/officeDocument/2006/relationships/audio" Target="../media/audio1.wav"/><Relationship Id="rId9" Type="http://schemas.openxmlformats.org/officeDocument/2006/relationships/diagramLayout" Target="../diagrams/layout1.xml"/><Relationship Id="rId1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lovari.yandex.ru/dict/bse/article/00092/89800.htm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audio" Target="../media/audio2.wav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xumuk.ru/encyklopedia/1049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audio" Target="../media/audio2.wav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xumuk.ru/encyklopedia/2/3357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audio" Target="../media/audio2.wav"/><Relationship Id="rId4" Type="http://schemas.openxmlformats.org/officeDocument/2006/relationships/slide" Target="slide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D:\&#1047;&#1072;&#1075;&#1088;&#1091;&#1079;&#1082;&#1080;\&#1057;&#1087;&#1086;&#1089;&#1086;&#1073;&#1099;%20&#1087;&#1086;&#1083;&#1091;&#1095;&#1077;&#1085;&#1080;&#1103;%20&#1084;&#1077;&#1090;&#1072;&#1083;&#1083;&#1086;&#1074;\&#1060;&#1080;&#1083;&#1100;&#1084;.wmv" TargetMode="External"/><Relationship Id="rId6" Type="http://schemas.openxmlformats.org/officeDocument/2006/relationships/image" Target="../media/image11.png"/><Relationship Id="rId5" Type="http://schemas.openxmlformats.org/officeDocument/2006/relationships/hyperlink" Target="http://slovari.yandex.ru/dict/bse/article/00047/51800.htm" TargetMode="Externa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>
            <a:hlinkClick r:id="rId3" action="ppaction://hlinksldjump">
              <a:snd r:embed="rId4" name="SPKGLISS.WAV"/>
            </a:hlinkClick>
          </p:cNvPr>
          <p:cNvSpPr/>
          <p:nvPr/>
        </p:nvSpPr>
        <p:spPr>
          <a:xfrm>
            <a:off x="4714876" y="3571876"/>
            <a:ext cx="2928958" cy="1714512"/>
          </a:xfrm>
          <a:prstGeom prst="rect">
            <a:avLst/>
          </a:prstGeom>
          <a:solidFill>
            <a:schemeClr val="accent1">
              <a:alpha val="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Прямоугольник 15">
            <a:hlinkClick r:id="rId5" action="ppaction://hlinksldjump">
              <a:snd r:embed="rId4" name="SPKGLISS.WAV"/>
            </a:hlinkClick>
          </p:cNvPr>
          <p:cNvSpPr/>
          <p:nvPr/>
        </p:nvSpPr>
        <p:spPr>
          <a:xfrm>
            <a:off x="1500166" y="3571876"/>
            <a:ext cx="2928958" cy="1714512"/>
          </a:xfrm>
          <a:prstGeom prst="rect">
            <a:avLst/>
          </a:prstGeom>
          <a:solidFill>
            <a:schemeClr val="accent1">
              <a:alpha val="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hlinkClick r:id="rId6" action="ppaction://hlinksldjump">
              <a:snd r:embed="rId4" name="SPKGLISS.WAV"/>
            </a:hlinkClick>
          </p:cNvPr>
          <p:cNvSpPr/>
          <p:nvPr/>
        </p:nvSpPr>
        <p:spPr>
          <a:xfrm>
            <a:off x="4714876" y="1500174"/>
            <a:ext cx="2928958" cy="1785950"/>
          </a:xfrm>
          <a:prstGeom prst="rect">
            <a:avLst/>
          </a:prstGeom>
          <a:solidFill>
            <a:schemeClr val="accent1">
              <a:alpha val="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hlinkClick r:id="rId7" action="ppaction://hlinksldjump">
              <a:snd r:embed="rId4" name="SPKGLISS.WAV"/>
            </a:hlinkClick>
          </p:cNvPr>
          <p:cNvSpPr/>
          <p:nvPr/>
        </p:nvSpPr>
        <p:spPr>
          <a:xfrm>
            <a:off x="1500166" y="1571612"/>
            <a:ext cx="2928958" cy="1714512"/>
          </a:xfrm>
          <a:prstGeom prst="rect">
            <a:avLst/>
          </a:prstGeom>
          <a:solidFill>
            <a:schemeClr val="accent1">
              <a:alpha val="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928662" y="642918"/>
            <a:ext cx="7772400" cy="604822"/>
          </a:xfrm>
        </p:spPr>
        <p:txBody>
          <a:bodyPr/>
          <a:lstStyle/>
          <a:p>
            <a:r>
              <a:rPr lang="ru-RU" sz="2800" dirty="0" err="1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Промислові</a:t>
            </a:r>
            <a:r>
              <a:rPr lang="ru-RU" sz="2800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способи</a:t>
            </a:r>
            <a:r>
              <a:rPr lang="ru-RU" sz="2800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отримання</a:t>
            </a:r>
            <a:r>
              <a:rPr lang="ru-RU" sz="2800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металів</a:t>
            </a:r>
            <a:endParaRPr lang="en-US" sz="2800" dirty="0">
              <a:ln>
                <a:solidFill>
                  <a:schemeClr val="accent2">
                    <a:lumMod val="75000"/>
                  </a:schemeClr>
                </a:solidFill>
              </a:ln>
              <a:solidFill>
                <a:srgbClr val="FFFF00"/>
              </a:solidFill>
            </a:endParaRPr>
          </a:p>
        </p:txBody>
      </p:sp>
      <p:graphicFrame>
        <p:nvGraphicFramePr>
          <p:cNvPr id="9" name="Схема 8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pic>
        <p:nvPicPr>
          <p:cNvPr id="10" name="Picture 4" descr="D:\химия\рисунки\металлы\выплавка железа\foundry-07.jpg"/>
          <p:cNvPicPr>
            <a:picLocks noChangeAspect="1" noChangeArrowheads="1"/>
          </p:cNvPicPr>
          <p:nvPr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2143108" y="1643050"/>
            <a:ext cx="1611939" cy="1080000"/>
          </a:xfrm>
          <a:prstGeom prst="roundRect">
            <a:avLst/>
          </a:prstGeom>
          <a:noFill/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14" cstate="email">
            <a:lum contrast="30000"/>
          </a:blip>
          <a:srcRect/>
          <a:stretch>
            <a:fillRect/>
          </a:stretch>
        </p:blipFill>
        <p:spPr bwMode="auto">
          <a:xfrm>
            <a:off x="5286380" y="1643050"/>
            <a:ext cx="1643063" cy="1080000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7"/>
          <p:cNvPicPr>
            <a:picLocks noChangeAspect="1" noChangeArrowheads="1"/>
          </p:cNvPicPr>
          <p:nvPr/>
        </p:nvPicPr>
        <p:blipFill>
          <a:blip r:embed="rId15" cstate="email">
            <a:lum contrast="20000"/>
          </a:blip>
          <a:srcRect/>
          <a:stretch>
            <a:fillRect/>
          </a:stretch>
        </p:blipFill>
        <p:spPr bwMode="auto">
          <a:xfrm>
            <a:off x="2143108" y="3643314"/>
            <a:ext cx="1620000" cy="1080000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8"/>
          <p:cNvPicPr>
            <a:picLocks noChangeAspect="1" noChangeArrowheads="1"/>
          </p:cNvPicPr>
          <p:nvPr/>
        </p:nvPicPr>
        <p:blipFill>
          <a:blip r:embed="rId16" cstate="email"/>
          <a:srcRect/>
          <a:stretch>
            <a:fillRect/>
          </a:stretch>
        </p:blipFill>
        <p:spPr bwMode="auto">
          <a:xfrm>
            <a:off x="5286380" y="3714752"/>
            <a:ext cx="1643074" cy="1071570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Равнобедренный треугольник 19">
            <a:hlinkClick r:id="rId5" action="ppaction://hlinksldjump" tooltip="Электрометаллургия">
              <a:snd r:embed="rId17" name="SWITCH2.WAV"/>
            </a:hlinkClick>
          </p:cNvPr>
          <p:cNvSpPr/>
          <p:nvPr/>
        </p:nvSpPr>
        <p:spPr>
          <a:xfrm rot="5400000">
            <a:off x="8501090" y="5786454"/>
            <a:ext cx="571504" cy="428628"/>
          </a:xfrm>
          <a:prstGeom prst="triangle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6200000" scaled="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357686" y="1357298"/>
            <a:ext cx="3643338" cy="40005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857224" y="500042"/>
            <a:ext cx="7786742" cy="1143000"/>
          </a:xfrm>
        </p:spPr>
        <p:txBody>
          <a:bodyPr/>
          <a:lstStyle/>
          <a:p>
            <a:pPr lvl="0"/>
            <a:r>
              <a:rPr lang="uk-UA" sz="320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Елект</a:t>
            </a:r>
            <a:r>
              <a:rPr lang="uk-UA" sz="320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рометалургійний спосіб</a:t>
            </a:r>
            <a:endParaRPr lang="uk-UA" sz="3200">
              <a:ln>
                <a:solidFill>
                  <a:schemeClr val="accent2">
                    <a:lumMod val="75000"/>
                  </a:schemeClr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4429124" y="1571612"/>
            <a:ext cx="3643338" cy="3519486"/>
          </a:xfrm>
        </p:spPr>
        <p:txBody>
          <a:bodyPr/>
          <a:lstStyle/>
          <a:p>
            <a:pPr algn="ctr">
              <a:lnSpc>
                <a:spcPct val="114000"/>
              </a:lnSpc>
              <a:spcBef>
                <a:spcPts val="0"/>
              </a:spcBef>
              <a:buNone/>
            </a:pPr>
            <a:r>
              <a:rPr lang="uk-UA" sz="1800" b="1" smtClean="0">
                <a:latin typeface="Arial" charset="0"/>
              </a:rPr>
              <a:t>Электрометалургія</a:t>
            </a:r>
          </a:p>
          <a:p>
            <a:pPr algn="ctr">
              <a:lnSpc>
                <a:spcPct val="114000"/>
              </a:lnSpc>
              <a:spcBef>
                <a:spcPts val="0"/>
              </a:spcBef>
              <a:buNone/>
            </a:pPr>
            <a:r>
              <a:rPr lang="uk-UA" sz="1800" smtClean="0">
                <a:latin typeface="Arial" charset="0"/>
              </a:rPr>
              <a:t>методи</a:t>
            </a:r>
            <a:r>
              <a:rPr lang="uk-UA" sz="1800" smtClean="0">
                <a:latin typeface="Arial" charset="0"/>
              </a:rPr>
              <a:t> отримання </a:t>
            </a:r>
            <a:r>
              <a:rPr lang="uk-UA" sz="1800" smtClean="0">
                <a:latin typeface="Arial" charset="0"/>
              </a:rPr>
              <a:t>металів,</a:t>
            </a:r>
            <a:endParaRPr lang="uk-UA" sz="1800" smtClean="0">
              <a:latin typeface="Arial" charset="0"/>
            </a:endParaRPr>
          </a:p>
          <a:p>
            <a:pPr algn="ctr">
              <a:lnSpc>
                <a:spcPct val="114000"/>
              </a:lnSpc>
              <a:spcBef>
                <a:spcPts val="0"/>
              </a:spcBef>
              <a:buNone/>
            </a:pPr>
            <a:r>
              <a:rPr lang="uk-UA" sz="1800" smtClean="0">
                <a:latin typeface="Arial" charset="0"/>
              </a:rPr>
              <a:t>засновані </a:t>
            </a:r>
            <a:r>
              <a:rPr lang="uk-UA" sz="1800" smtClean="0">
                <a:latin typeface="Arial" charset="0"/>
              </a:rPr>
              <a:t>на </a:t>
            </a:r>
            <a:r>
              <a:rPr lang="uk-UA" sz="1800" smtClean="0">
                <a:latin typeface="Arial" charset="0"/>
              </a:rPr>
              <a:t>виділенни металів </a:t>
            </a:r>
            <a:r>
              <a:rPr lang="uk-UA" sz="1800" smtClean="0">
                <a:latin typeface="Arial" charset="0"/>
              </a:rPr>
              <a:t>і</a:t>
            </a:r>
            <a:r>
              <a:rPr lang="uk-UA" sz="1800" smtClean="0">
                <a:latin typeface="Arial" charset="0"/>
              </a:rPr>
              <a:t>з</a:t>
            </a:r>
          </a:p>
          <a:p>
            <a:pPr algn="ctr">
              <a:lnSpc>
                <a:spcPct val="114000"/>
              </a:lnSpc>
              <a:spcBef>
                <a:spcPts val="0"/>
              </a:spcBef>
              <a:buNone/>
            </a:pPr>
            <a:r>
              <a:rPr lang="uk-UA" sz="1800" smtClean="0">
                <a:latin typeface="Arial" charset="0"/>
              </a:rPr>
              <a:t>розчинів</a:t>
            </a:r>
            <a:r>
              <a:rPr lang="uk-UA" sz="1800" smtClean="0">
                <a:latin typeface="Arial" charset="0"/>
              </a:rPr>
              <a:t> або розплавів їх</a:t>
            </a:r>
          </a:p>
          <a:p>
            <a:pPr algn="ctr">
              <a:lnSpc>
                <a:spcPct val="114000"/>
              </a:lnSpc>
              <a:spcBef>
                <a:spcPts val="0"/>
              </a:spcBef>
              <a:buNone/>
            </a:pPr>
            <a:r>
              <a:rPr lang="uk-UA" sz="1800" smtClean="0">
                <a:latin typeface="Arial" charset="0"/>
              </a:rPr>
              <a:t>сполук під дією електричного струму.</a:t>
            </a:r>
          </a:p>
          <a:p>
            <a:pPr algn="ctr">
              <a:lnSpc>
                <a:spcPct val="114000"/>
              </a:lnSpc>
              <a:spcBef>
                <a:spcPts val="0"/>
              </a:spcBef>
              <a:buNone/>
            </a:pPr>
            <a:endParaRPr lang="uk-UA" sz="1800" smtClean="0">
              <a:solidFill>
                <a:schemeClr val="folHlink"/>
              </a:solidFill>
              <a:latin typeface="Arial" charset="0"/>
            </a:endParaRPr>
          </a:p>
          <a:p>
            <a:pPr algn="ctr">
              <a:lnSpc>
                <a:spcPct val="114000"/>
              </a:lnSpc>
              <a:spcBef>
                <a:spcPts val="0"/>
              </a:spcBef>
              <a:buNone/>
            </a:pPr>
            <a:r>
              <a:rPr lang="uk-UA" smtClean="0"/>
              <a:t>2Аl</a:t>
            </a:r>
            <a:r>
              <a:rPr lang="uk-UA" baseline="-25000" smtClean="0"/>
              <a:t>2</a:t>
            </a:r>
            <a:r>
              <a:rPr lang="uk-UA" smtClean="0"/>
              <a:t> О</a:t>
            </a:r>
            <a:r>
              <a:rPr lang="uk-UA" baseline="-25000" smtClean="0"/>
              <a:t>3   </a:t>
            </a:r>
            <a:r>
              <a:rPr lang="uk-UA" smtClean="0"/>
              <a:t>→ 4Al + 3O</a:t>
            </a:r>
            <a:r>
              <a:rPr lang="uk-UA" baseline="-25000" smtClean="0"/>
              <a:t>2</a:t>
            </a:r>
          </a:p>
          <a:p>
            <a:pPr>
              <a:lnSpc>
                <a:spcPct val="114000"/>
              </a:lnSpc>
              <a:spcBef>
                <a:spcPts val="0"/>
              </a:spcBef>
              <a:buNone/>
            </a:pPr>
            <a:r>
              <a:rPr lang="uk-UA" sz="1600" b="1" baseline="-25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smtClean="0">
                <a:latin typeface="Times New Roman" pitchFamily="18" charset="0"/>
                <a:cs typeface="Times New Roman" pitchFamily="18" charset="0"/>
              </a:rPr>
              <a:t> (розчин в кріоліті)</a:t>
            </a:r>
            <a:endParaRPr lang="uk-UA" sz="1600" b="1" baseline="-2500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14000"/>
              </a:lnSpc>
              <a:spcBef>
                <a:spcPts val="0"/>
              </a:spcBef>
              <a:buNone/>
            </a:pPr>
            <a:endParaRPr lang="uk-UA" b="1" baseline="-25000" smtClean="0"/>
          </a:p>
        </p:txBody>
      </p:sp>
      <p:pic>
        <p:nvPicPr>
          <p:cNvPr id="7" name="Рисунок 6"/>
          <p:cNvPicPr/>
          <p:nvPr/>
        </p:nvPicPr>
        <p:blipFill>
          <a:blip r:embed="rId2" cstate="print">
            <a:lum contrast="20000"/>
          </a:blip>
          <a:srcRect/>
          <a:stretch>
            <a:fillRect/>
          </a:stretch>
        </p:blipFill>
        <p:spPr bwMode="auto">
          <a:xfrm>
            <a:off x="1071538" y="1500174"/>
            <a:ext cx="3286148" cy="350046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5643570" y="4000504"/>
            <a:ext cx="1000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smtClean="0"/>
              <a:t>Ел.струм</a:t>
            </a:r>
            <a:endParaRPr lang="uk-UA" sz="1400"/>
          </a:p>
        </p:txBody>
      </p:sp>
      <p:sp>
        <p:nvSpPr>
          <p:cNvPr id="9" name="Скругленный прямоугольник 8">
            <a:hlinkClick r:id="rId3" tooltip="Что пишут в сети ИНтернет"/>
          </p:cNvPr>
          <p:cNvSpPr/>
          <p:nvPr/>
        </p:nvSpPr>
        <p:spPr>
          <a:xfrm>
            <a:off x="4929190" y="5786454"/>
            <a:ext cx="3071834" cy="50006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smtClean="0"/>
              <a:t>Узнать больше</a:t>
            </a:r>
            <a:endParaRPr lang="uk-UA" sz="1400"/>
          </a:p>
        </p:txBody>
      </p:sp>
      <p:sp>
        <p:nvSpPr>
          <p:cNvPr id="11" name="Равнобедренный треугольник 10">
            <a:hlinkClick r:id="rId4" action="ppaction://hlinksldjump" tooltip="Гидрометаллургия">
              <a:snd r:embed="rId5" name="SWITCH2.WAV"/>
            </a:hlinkClick>
          </p:cNvPr>
          <p:cNvSpPr/>
          <p:nvPr/>
        </p:nvSpPr>
        <p:spPr>
          <a:xfrm rot="5400000">
            <a:off x="8501090" y="5786454"/>
            <a:ext cx="571504" cy="428628"/>
          </a:xfrm>
          <a:prstGeom prst="triangle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6200000" scaled="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" name="Равнобедренный треугольник 11">
            <a:hlinkClick r:id="rId6" action="ppaction://hlinksldjump" tooltip="Способы получения металлов">
              <a:snd r:embed="rId5" name="SWITCH2.WAV"/>
            </a:hlinkClick>
          </p:cNvPr>
          <p:cNvSpPr/>
          <p:nvPr/>
        </p:nvSpPr>
        <p:spPr>
          <a:xfrm rot="16200000">
            <a:off x="71406" y="5857892"/>
            <a:ext cx="571504" cy="428628"/>
          </a:xfrm>
          <a:prstGeom prst="triangle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6200000" scaled="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4572000" y="1357298"/>
            <a:ext cx="3786214" cy="40005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714348" y="500042"/>
            <a:ext cx="7772400" cy="1143000"/>
          </a:xfrm>
        </p:spPr>
        <p:txBody>
          <a:bodyPr/>
          <a:lstStyle/>
          <a:p>
            <a:r>
              <a:rPr lang="uk-UA" sz="320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Гидро</a:t>
            </a:r>
            <a:r>
              <a:rPr lang="uk-UA" sz="320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металургійний спосіб</a:t>
            </a:r>
            <a:endParaRPr lang="uk-UA" sz="3200">
              <a:ln>
                <a:solidFill>
                  <a:schemeClr val="accent2">
                    <a:lumMod val="75000"/>
                  </a:schemeClr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7" name="Содержимое 2"/>
          <p:cNvSpPr>
            <a:spLocks noGrp="1"/>
          </p:cNvSpPr>
          <p:nvPr>
            <p:ph idx="1"/>
          </p:nvPr>
        </p:nvSpPr>
        <p:spPr>
          <a:xfrm>
            <a:off x="4500562" y="1571612"/>
            <a:ext cx="3929090" cy="3519486"/>
          </a:xfrm>
        </p:spPr>
        <p:txBody>
          <a:bodyPr/>
          <a:lstStyle/>
          <a:p>
            <a:pPr algn="ctr">
              <a:lnSpc>
                <a:spcPct val="114000"/>
              </a:lnSpc>
              <a:spcBef>
                <a:spcPts val="0"/>
              </a:spcBef>
              <a:buNone/>
            </a:pPr>
            <a:r>
              <a:rPr lang="uk-UA" sz="1800" b="1" smtClean="0">
                <a:latin typeface="Arial" charset="0"/>
              </a:rPr>
              <a:t>Гідрометалургія- </a:t>
            </a:r>
            <a:endParaRPr lang="uk-UA" sz="1800" b="1" smtClean="0">
              <a:latin typeface="Arial" charset="0"/>
            </a:endParaRPr>
          </a:p>
          <a:p>
            <a:pPr algn="ctr">
              <a:lnSpc>
                <a:spcPct val="114000"/>
              </a:lnSpc>
              <a:spcBef>
                <a:spcPts val="0"/>
              </a:spcBef>
              <a:buNone/>
            </a:pPr>
            <a:r>
              <a:rPr lang="uk-UA" sz="1800" smtClean="0">
                <a:latin typeface="Arial" charset="0"/>
              </a:rPr>
              <a:t>методи отримання металів,</a:t>
            </a:r>
          </a:p>
          <a:p>
            <a:pPr algn="ctr">
              <a:lnSpc>
                <a:spcPct val="114000"/>
              </a:lnSpc>
              <a:spcBef>
                <a:spcPts val="0"/>
              </a:spcBef>
              <a:buNone/>
            </a:pPr>
            <a:r>
              <a:rPr lang="uk-UA" sz="1800" smtClean="0">
                <a:latin typeface="Arial" charset="0"/>
              </a:rPr>
              <a:t>засновані на хімічних</a:t>
            </a:r>
            <a:endParaRPr lang="uk-UA" sz="1800" smtClean="0">
              <a:latin typeface="Arial" charset="0"/>
            </a:endParaRPr>
          </a:p>
          <a:p>
            <a:pPr algn="ctr">
              <a:lnSpc>
                <a:spcPct val="114000"/>
              </a:lnSpc>
              <a:spcBef>
                <a:spcPts val="0"/>
              </a:spcBef>
              <a:buNone/>
            </a:pPr>
            <a:r>
              <a:rPr lang="uk-UA" sz="1800" smtClean="0">
                <a:latin typeface="Arial" charset="0"/>
              </a:rPr>
              <a:t>реакціях, </a:t>
            </a:r>
            <a:r>
              <a:rPr lang="uk-UA" sz="1800" smtClean="0">
                <a:latin typeface="Arial" charset="0"/>
              </a:rPr>
              <a:t>які </a:t>
            </a:r>
            <a:r>
              <a:rPr lang="uk-UA" sz="1800" smtClean="0">
                <a:latin typeface="Arial" charset="0"/>
              </a:rPr>
              <a:t>відбуваються </a:t>
            </a:r>
            <a:r>
              <a:rPr lang="uk-UA" sz="1800" smtClean="0">
                <a:latin typeface="Arial" charset="0"/>
              </a:rPr>
              <a:t>в </a:t>
            </a:r>
            <a:r>
              <a:rPr lang="uk-UA" sz="1800" smtClean="0">
                <a:latin typeface="Arial" charset="0"/>
              </a:rPr>
              <a:t>розчинах </a:t>
            </a:r>
            <a:r>
              <a:rPr lang="uk-UA" sz="1800" smtClean="0">
                <a:latin typeface="Arial" charset="0"/>
              </a:rPr>
              <a:t>:</a:t>
            </a:r>
          </a:p>
          <a:p>
            <a:pPr>
              <a:lnSpc>
                <a:spcPct val="114000"/>
              </a:lnSpc>
              <a:spcBef>
                <a:spcPts val="0"/>
              </a:spcBef>
              <a:buNone/>
            </a:pPr>
            <a:r>
              <a:rPr lang="uk-UA" sz="1600" b="1" u="sng" smtClean="0">
                <a:latin typeface="Arial" charset="0"/>
              </a:rPr>
              <a:t>1 стадія</a:t>
            </a:r>
            <a:r>
              <a:rPr lang="uk-UA" sz="1800" smtClean="0">
                <a:latin typeface="Arial" charset="0"/>
              </a:rPr>
              <a:t>: </a:t>
            </a:r>
            <a:r>
              <a:rPr lang="uk-UA" sz="1600" smtClean="0">
                <a:latin typeface="Arial" charset="0"/>
              </a:rPr>
              <a:t>перетворення руд в розчин</a:t>
            </a:r>
          </a:p>
          <a:p>
            <a:pPr algn="ctr">
              <a:lnSpc>
                <a:spcPct val="114000"/>
              </a:lnSpc>
              <a:spcBef>
                <a:spcPts val="0"/>
              </a:spcBef>
              <a:buNone/>
            </a:pPr>
            <a:r>
              <a:rPr lang="uk-UA" sz="2400" smtClean="0"/>
              <a:t> </a:t>
            </a:r>
            <a:r>
              <a:rPr lang="uk-UA" sz="2400" b="1" smtClean="0"/>
              <a:t>СuS + HCl </a:t>
            </a:r>
            <a:r>
              <a:rPr lang="uk-UA" sz="2400" b="1" smtClean="0">
                <a:cs typeface="Times New Roman" pitchFamily="18" charset="0"/>
              </a:rPr>
              <a:t>→ CuCl</a:t>
            </a:r>
            <a:r>
              <a:rPr lang="uk-UA" sz="2400" b="1" baseline="-25000" smtClean="0">
                <a:cs typeface="Times New Roman" pitchFamily="18" charset="0"/>
              </a:rPr>
              <a:t>2</a:t>
            </a:r>
            <a:r>
              <a:rPr lang="uk-UA" sz="2400" b="1" smtClean="0">
                <a:cs typeface="Times New Roman" pitchFamily="18" charset="0"/>
              </a:rPr>
              <a:t> + H</a:t>
            </a:r>
            <a:r>
              <a:rPr lang="uk-UA" sz="2400" b="1" baseline="-25000" smtClean="0">
                <a:cs typeface="Times New Roman" pitchFamily="18" charset="0"/>
              </a:rPr>
              <a:t>2</a:t>
            </a:r>
            <a:r>
              <a:rPr lang="uk-UA" sz="2400" b="1" smtClean="0">
                <a:cs typeface="Times New Roman" pitchFamily="18" charset="0"/>
              </a:rPr>
              <a:t>S</a:t>
            </a:r>
          </a:p>
          <a:p>
            <a:pPr>
              <a:lnSpc>
                <a:spcPct val="114000"/>
              </a:lnSpc>
              <a:spcBef>
                <a:spcPts val="0"/>
              </a:spcBef>
              <a:buNone/>
            </a:pPr>
            <a:r>
              <a:rPr lang="uk-UA" sz="1600" b="1" u="sng" smtClean="0">
                <a:latin typeface="Arial" pitchFamily="34" charset="0"/>
                <a:cs typeface="Arial" pitchFamily="34" charset="0"/>
              </a:rPr>
              <a:t>2 стадія: </a:t>
            </a:r>
            <a:r>
              <a:rPr lang="uk-UA" sz="1600" smtClean="0">
                <a:latin typeface="Arial" pitchFamily="34" charset="0"/>
                <a:cs typeface="Arial" pitchFamily="34" charset="0"/>
              </a:rPr>
              <a:t>виділення з розчинів </a:t>
            </a:r>
            <a:r>
              <a:rPr lang="uk-UA" sz="1600" smtClean="0">
                <a:latin typeface="Arial" pitchFamily="34" charset="0"/>
                <a:cs typeface="Arial" pitchFamily="34" charset="0"/>
              </a:rPr>
              <a:t>(</a:t>
            </a:r>
            <a:r>
              <a:rPr lang="uk-UA" sz="1600" smtClean="0">
                <a:latin typeface="Arial" pitchFamily="34" charset="0"/>
                <a:cs typeface="Arial" pitchFamily="34" charset="0"/>
              </a:rPr>
              <a:t>заміщення</a:t>
            </a:r>
            <a:r>
              <a:rPr lang="uk-UA" sz="1600" smtClean="0">
                <a:latin typeface="Arial" pitchFamily="34" charset="0"/>
                <a:cs typeface="Arial" pitchFamily="34" charset="0"/>
              </a:rPr>
              <a:t> іншими  металами</a:t>
            </a:r>
            <a:r>
              <a:rPr lang="uk-UA" sz="1600" smtClean="0">
                <a:latin typeface="Arial" pitchFamily="34" charset="0"/>
                <a:cs typeface="Arial" pitchFamily="34" charset="0"/>
              </a:rPr>
              <a:t>)</a:t>
            </a:r>
            <a:endParaRPr lang="uk-UA" sz="160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14000"/>
              </a:lnSpc>
              <a:spcBef>
                <a:spcPts val="0"/>
              </a:spcBef>
              <a:buNone/>
            </a:pPr>
            <a:endParaRPr lang="uk-UA" sz="1800" smtClean="0">
              <a:solidFill>
                <a:schemeClr val="folHlink"/>
              </a:solidFill>
              <a:latin typeface="Arial" charset="0"/>
            </a:endParaRPr>
          </a:p>
          <a:p>
            <a:pPr algn="ctr">
              <a:lnSpc>
                <a:spcPct val="114000"/>
              </a:lnSpc>
              <a:spcBef>
                <a:spcPts val="0"/>
              </a:spcBef>
              <a:buNone/>
            </a:pPr>
            <a:endParaRPr lang="uk-UA" b="1" baseline="-25000" smtClean="0"/>
          </a:p>
        </p:txBody>
      </p:sp>
      <p:sp>
        <p:nvSpPr>
          <p:cNvPr id="8" name="Скругленный прямоугольник 7">
            <a:hlinkClick r:id="rId2" tooltip="Что пишут в сети Интернет"/>
          </p:cNvPr>
          <p:cNvSpPr/>
          <p:nvPr/>
        </p:nvSpPr>
        <p:spPr>
          <a:xfrm>
            <a:off x="4929190" y="5786454"/>
            <a:ext cx="3071834" cy="50006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smtClean="0"/>
              <a:t>Узнать больше</a:t>
            </a:r>
            <a:endParaRPr lang="uk-UA" sz="140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/>
          <a:stretch>
            <a:fillRect/>
          </a:stretch>
        </p:blipFill>
        <p:spPr bwMode="auto">
          <a:xfrm>
            <a:off x="1071538" y="1500174"/>
            <a:ext cx="3333773" cy="3500462"/>
          </a:xfrm>
          <a:prstGeom prst="round2DiagRect">
            <a:avLst/>
          </a:prstGeom>
          <a:noFill/>
          <a:ln w="76200">
            <a:solidFill>
              <a:schemeClr val="bg1"/>
            </a:solidFill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4572000" y="4500570"/>
            <a:ext cx="3507692" cy="412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2600" b="1" i="1" smtClean="0">
                <a:latin typeface="+mj-lt"/>
                <a:cs typeface="Times New Roman" pitchFamily="18" charset="0"/>
              </a:rPr>
              <a:t>CuCl</a:t>
            </a:r>
            <a:r>
              <a:rPr lang="uk-UA" sz="2600" b="1" i="1" baseline="-25000" smtClean="0">
                <a:latin typeface="+mj-lt"/>
                <a:cs typeface="Times New Roman" pitchFamily="18" charset="0"/>
              </a:rPr>
              <a:t>2</a:t>
            </a:r>
            <a:r>
              <a:rPr lang="uk-UA" sz="2600" b="1" i="1" smtClean="0">
                <a:latin typeface="+mj-lt"/>
                <a:cs typeface="Times New Roman" pitchFamily="18" charset="0"/>
              </a:rPr>
              <a:t>  + Fe </a:t>
            </a:r>
            <a:r>
              <a:rPr lang="uk-UA" sz="2600" b="1" i="1" smtClean="0">
                <a:latin typeface="+mj-lt"/>
              </a:rPr>
              <a:t> </a:t>
            </a:r>
            <a:r>
              <a:rPr lang="uk-UA" sz="2600" b="1" i="1" smtClean="0">
                <a:latin typeface="+mj-lt"/>
                <a:cs typeface="Times New Roman" pitchFamily="18" charset="0"/>
              </a:rPr>
              <a:t>→ Cu  + FeCl</a:t>
            </a:r>
            <a:r>
              <a:rPr lang="uk-UA" sz="2600" b="1" i="1" baseline="-25000" smtClean="0">
                <a:latin typeface="+mj-lt"/>
                <a:cs typeface="Times New Roman" pitchFamily="18" charset="0"/>
              </a:rPr>
              <a:t>2</a:t>
            </a:r>
            <a:endParaRPr lang="uk-UA" sz="2600" b="1" i="1">
              <a:latin typeface="+mj-lt"/>
              <a:cs typeface="Times New Roman" pitchFamily="18" charset="0"/>
            </a:endParaRPr>
          </a:p>
        </p:txBody>
      </p:sp>
      <p:sp>
        <p:nvSpPr>
          <p:cNvPr id="12" name="Равнобедренный треугольник 11">
            <a:hlinkClick r:id="rId4" action="ppaction://hlinksldjump" tooltip="Способы получения металлов">
              <a:snd r:embed="rId5" name="SWITCH2.WAV"/>
            </a:hlinkClick>
          </p:cNvPr>
          <p:cNvSpPr/>
          <p:nvPr/>
        </p:nvSpPr>
        <p:spPr>
          <a:xfrm rot="16200000">
            <a:off x="71406" y="5857892"/>
            <a:ext cx="571504" cy="428628"/>
          </a:xfrm>
          <a:prstGeom prst="triangle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6200000" scaled="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3" name="Равнобедренный треугольник 12">
            <a:hlinkClick r:id="rId6" action="ppaction://hlinksldjump" tooltip="Пирометаллургия">
              <a:snd r:embed="rId5" name="SWITCH2.WAV"/>
            </a:hlinkClick>
          </p:cNvPr>
          <p:cNvSpPr/>
          <p:nvPr/>
        </p:nvSpPr>
        <p:spPr>
          <a:xfrm rot="5400000">
            <a:off x="8501090" y="5786454"/>
            <a:ext cx="571504" cy="428628"/>
          </a:xfrm>
          <a:prstGeom prst="triangle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6200000" scaled="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572000" y="1357298"/>
            <a:ext cx="3643338" cy="40005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714348" y="500042"/>
            <a:ext cx="7772400" cy="1143000"/>
          </a:xfrm>
        </p:spPr>
        <p:txBody>
          <a:bodyPr/>
          <a:lstStyle/>
          <a:p>
            <a:r>
              <a:rPr lang="uk-UA" sz="320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Піро</a:t>
            </a:r>
            <a:r>
              <a:rPr lang="uk-UA" sz="320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металургійний </a:t>
            </a:r>
            <a:r>
              <a:rPr lang="uk-UA" sz="320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спосіб</a:t>
            </a:r>
            <a:endParaRPr lang="uk-UA" sz="3200">
              <a:ln>
                <a:solidFill>
                  <a:schemeClr val="accent2">
                    <a:lumMod val="75000"/>
                  </a:schemeClr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4429124" y="1571612"/>
            <a:ext cx="3714776" cy="3519486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uk-UA" sz="1800" b="1" smtClean="0">
                <a:latin typeface="Arial" charset="0"/>
              </a:rPr>
              <a:t>Пірометалургія</a:t>
            </a:r>
            <a:r>
              <a:rPr lang="uk-UA" sz="1800" smtClean="0">
                <a:latin typeface="Arial" charset="0"/>
              </a:rPr>
              <a:t>-</a:t>
            </a:r>
          </a:p>
          <a:p>
            <a:pPr algn="ctr">
              <a:lnSpc>
                <a:spcPct val="114000"/>
              </a:lnSpc>
              <a:spcBef>
                <a:spcPts val="0"/>
              </a:spcBef>
              <a:buNone/>
            </a:pPr>
            <a:r>
              <a:rPr lang="uk-UA" sz="1800" smtClean="0">
                <a:latin typeface="Arial" charset="0"/>
              </a:rPr>
              <a:t>методи </a:t>
            </a:r>
            <a:r>
              <a:rPr lang="uk-UA" sz="1800" smtClean="0">
                <a:latin typeface="Arial" charset="0"/>
              </a:rPr>
              <a:t>отримання металів,</a:t>
            </a:r>
          </a:p>
          <a:p>
            <a:pPr algn="ctr">
              <a:lnSpc>
                <a:spcPct val="114000"/>
              </a:lnSpc>
              <a:spcBef>
                <a:spcPts val="0"/>
              </a:spcBef>
              <a:buNone/>
            </a:pPr>
            <a:r>
              <a:rPr lang="uk-UA" sz="1800" smtClean="0">
                <a:latin typeface="Arial" charset="0"/>
              </a:rPr>
              <a:t>засновані на </a:t>
            </a:r>
            <a:r>
              <a:rPr lang="uk-UA" sz="1800" smtClean="0">
                <a:latin typeface="Arial" charset="0"/>
              </a:rPr>
              <a:t>хімічних реакціях, </a:t>
            </a:r>
            <a:r>
              <a:rPr lang="uk-UA" sz="1800" smtClean="0">
                <a:latin typeface="Arial" charset="0"/>
              </a:rPr>
              <a:t>які </a:t>
            </a:r>
            <a:r>
              <a:rPr lang="uk-UA" sz="1800" smtClean="0">
                <a:latin typeface="Arial" charset="0"/>
              </a:rPr>
              <a:t>відбуваються </a:t>
            </a:r>
            <a:r>
              <a:rPr lang="uk-UA" sz="1800" smtClean="0">
                <a:latin typeface="Arial" charset="0"/>
              </a:rPr>
              <a:t>при </a:t>
            </a:r>
            <a:r>
              <a:rPr lang="uk-UA" sz="1800" smtClean="0">
                <a:latin typeface="Arial" charset="0"/>
              </a:rPr>
              <a:t>високих температурах.</a:t>
            </a:r>
          </a:p>
          <a:p>
            <a:pPr algn="ctr">
              <a:lnSpc>
                <a:spcPct val="114000"/>
              </a:lnSpc>
              <a:spcBef>
                <a:spcPts val="0"/>
              </a:spcBef>
              <a:buNone/>
            </a:pPr>
            <a:endParaRPr lang="uk-UA" sz="1800" smtClean="0">
              <a:solidFill>
                <a:schemeClr val="folHlink"/>
              </a:solidFill>
              <a:latin typeface="Arial" charset="0"/>
            </a:endParaRPr>
          </a:p>
          <a:p>
            <a:pPr algn="ctr">
              <a:lnSpc>
                <a:spcPct val="114000"/>
              </a:lnSpc>
              <a:spcBef>
                <a:spcPts val="0"/>
              </a:spcBef>
              <a:buNone/>
            </a:pPr>
            <a:endParaRPr lang="uk-UA" b="1" baseline="-25000" smtClean="0"/>
          </a:p>
        </p:txBody>
      </p:sp>
      <p:sp>
        <p:nvSpPr>
          <p:cNvPr id="7" name="Скругленный прямоугольник 6">
            <a:hlinkClick r:id="rId2" tooltip="Что пишут в сети ИНтернет"/>
          </p:cNvPr>
          <p:cNvSpPr/>
          <p:nvPr/>
        </p:nvSpPr>
        <p:spPr>
          <a:xfrm>
            <a:off x="4929190" y="5786454"/>
            <a:ext cx="3071834" cy="50006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smtClean="0"/>
              <a:t>Узнать </a:t>
            </a:r>
            <a:r>
              <a:rPr lang="uk-UA" sz="1400" smtClean="0"/>
              <a:t>больше</a:t>
            </a:r>
            <a:endParaRPr lang="uk-UA" sz="1400"/>
          </a:p>
        </p:txBody>
      </p:sp>
      <p:pic>
        <p:nvPicPr>
          <p:cNvPr id="8" name="Picture 2" descr="D:\химия\рисунки\металлы\выплавка железа\L35p8p08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071538" y="1500174"/>
            <a:ext cx="3286149" cy="3500462"/>
          </a:xfrm>
          <a:prstGeom prst="round2DiagRect">
            <a:avLst/>
          </a:prstGeom>
          <a:noFill/>
          <a:ln w="76200">
            <a:solidFill>
              <a:schemeClr val="bg1"/>
            </a:solidFill>
          </a:ln>
        </p:spPr>
      </p:pic>
      <p:sp>
        <p:nvSpPr>
          <p:cNvPr id="9" name="Прямоугольник 8"/>
          <p:cNvSpPr/>
          <p:nvPr/>
        </p:nvSpPr>
        <p:spPr>
          <a:xfrm>
            <a:off x="4643438" y="3071810"/>
            <a:ext cx="3500446" cy="1636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  <a:spcBef>
                <a:spcPts val="0"/>
              </a:spcBef>
              <a:buNone/>
            </a:pPr>
            <a:r>
              <a:rPr lang="uk-UA" sz="1600" b="1" i="1" u="sng" smtClean="0">
                <a:latin typeface="Arial" pitchFamily="34" charset="0"/>
                <a:cs typeface="Arial" pitchFamily="34" charset="0"/>
              </a:rPr>
              <a:t>1 </a:t>
            </a:r>
            <a:r>
              <a:rPr lang="uk-UA" sz="1600" b="1" i="1" u="sng" smtClean="0">
                <a:latin typeface="Arial" pitchFamily="34" charset="0"/>
                <a:cs typeface="Arial" pitchFamily="34" charset="0"/>
              </a:rPr>
              <a:t>стадия</a:t>
            </a:r>
            <a:r>
              <a:rPr lang="uk-UA" sz="1600" i="1" smtClean="0">
                <a:latin typeface="Arial" pitchFamily="34" charset="0"/>
                <a:cs typeface="Arial" pitchFamily="34" charset="0"/>
              </a:rPr>
              <a:t>: </a:t>
            </a:r>
            <a:r>
              <a:rPr lang="uk-UA" sz="1600" i="1" smtClean="0">
                <a:latin typeface="Arial" pitchFamily="34" charset="0"/>
                <a:cs typeface="Arial" pitchFamily="34" charset="0"/>
              </a:rPr>
              <a:t>випал з метою переведення сульфідів в </a:t>
            </a:r>
            <a:r>
              <a:rPr lang="uk-UA" sz="1600" i="1" smtClean="0">
                <a:latin typeface="Arial" pitchFamily="34" charset="0"/>
                <a:cs typeface="Arial" pitchFamily="34" charset="0"/>
              </a:rPr>
              <a:t>оксиди</a:t>
            </a:r>
            <a:endParaRPr lang="uk-UA" sz="1600" i="1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14000"/>
              </a:lnSpc>
              <a:spcBef>
                <a:spcPts val="0"/>
              </a:spcBef>
              <a:buNone/>
            </a:pPr>
            <a:r>
              <a:rPr lang="uk-UA" sz="160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b="1" i="1" smtClean="0">
                <a:latin typeface="+mn-lt"/>
                <a:cs typeface="Arial" pitchFamily="34" charset="0"/>
              </a:rPr>
              <a:t>Zn</a:t>
            </a:r>
            <a:r>
              <a:rPr lang="uk-UA" b="1" i="1" smtClean="0">
                <a:latin typeface="+mn-lt"/>
                <a:cs typeface="Arial" pitchFamily="34" charset="0"/>
              </a:rPr>
              <a:t>S + </a:t>
            </a:r>
            <a:r>
              <a:rPr lang="uk-UA" b="1" i="1" smtClean="0">
                <a:latin typeface="+mn-lt"/>
                <a:cs typeface="Arial" pitchFamily="34" charset="0"/>
              </a:rPr>
              <a:t>O</a:t>
            </a:r>
            <a:r>
              <a:rPr lang="uk-UA" b="1" i="1" baseline="-25000" smtClean="0">
                <a:latin typeface="+mn-lt"/>
                <a:cs typeface="Arial" pitchFamily="34" charset="0"/>
              </a:rPr>
              <a:t>2</a:t>
            </a:r>
            <a:r>
              <a:rPr lang="uk-UA" b="1" i="1" smtClean="0">
                <a:latin typeface="+mn-lt"/>
                <a:cs typeface="Arial" pitchFamily="34" charset="0"/>
              </a:rPr>
              <a:t> → </a:t>
            </a:r>
            <a:r>
              <a:rPr lang="uk-UA" b="1" i="1" smtClean="0">
                <a:latin typeface="+mn-lt"/>
                <a:cs typeface="Arial" pitchFamily="34" charset="0"/>
              </a:rPr>
              <a:t>ZnO</a:t>
            </a:r>
            <a:r>
              <a:rPr lang="uk-UA" b="1" i="1" smtClean="0">
                <a:latin typeface="+mn-lt"/>
                <a:cs typeface="Arial" pitchFamily="34" charset="0"/>
              </a:rPr>
              <a:t> + </a:t>
            </a:r>
            <a:r>
              <a:rPr lang="uk-UA" b="1" i="1" smtClean="0">
                <a:latin typeface="+mn-lt"/>
                <a:cs typeface="Arial" pitchFamily="34" charset="0"/>
              </a:rPr>
              <a:t>SO</a:t>
            </a:r>
            <a:r>
              <a:rPr lang="uk-UA" b="1" i="1" baseline="-25000" smtClean="0">
                <a:latin typeface="+mn-lt"/>
                <a:cs typeface="Arial" pitchFamily="34" charset="0"/>
              </a:rPr>
              <a:t>2</a:t>
            </a:r>
            <a:endParaRPr lang="uk-UA" b="1" i="1" smtClean="0">
              <a:latin typeface="+mn-lt"/>
              <a:cs typeface="Arial" pitchFamily="34" charset="0"/>
            </a:endParaRPr>
          </a:p>
          <a:p>
            <a:pPr>
              <a:lnSpc>
                <a:spcPct val="114000"/>
              </a:lnSpc>
              <a:spcBef>
                <a:spcPts val="0"/>
              </a:spcBef>
              <a:buNone/>
            </a:pPr>
            <a:r>
              <a:rPr lang="uk-UA" sz="1600" b="1" u="sng" smtClean="0">
                <a:latin typeface="Arial" pitchFamily="34" charset="0"/>
                <a:cs typeface="Arial" pitchFamily="34" charset="0"/>
              </a:rPr>
              <a:t>2 </a:t>
            </a:r>
            <a:r>
              <a:rPr lang="uk-UA" sz="1600" b="1" u="sng" smtClean="0">
                <a:latin typeface="Arial" pitchFamily="34" charset="0"/>
                <a:cs typeface="Arial" pitchFamily="34" charset="0"/>
              </a:rPr>
              <a:t>стадия</a:t>
            </a:r>
            <a:r>
              <a:rPr lang="uk-UA" sz="1600" b="1" u="sng" smtClean="0">
                <a:latin typeface="Arial" pitchFamily="34" charset="0"/>
                <a:cs typeface="Arial" pitchFamily="34" charset="0"/>
              </a:rPr>
              <a:t>: </a:t>
            </a:r>
            <a:r>
              <a:rPr lang="uk-UA" sz="1600" i="1" smtClean="0">
                <a:latin typeface="Arial" pitchFamily="34" charset="0"/>
                <a:cs typeface="Arial" pitchFamily="34" charset="0"/>
              </a:rPr>
              <a:t>відновлення металів з </a:t>
            </a:r>
            <a:r>
              <a:rPr lang="uk-UA" sz="1600" i="1" smtClean="0">
                <a:latin typeface="Arial" pitchFamily="34" charset="0"/>
                <a:cs typeface="Arial" pitchFamily="34" charset="0"/>
              </a:rPr>
              <a:t>​</a:t>
            </a:r>
            <a:r>
              <a:rPr lang="uk-UA" sz="1600" i="1" smtClean="0">
                <a:latin typeface="Arial" pitchFamily="34" charset="0"/>
                <a:cs typeface="Arial" pitchFamily="34" charset="0"/>
              </a:rPr>
              <a:t>​</a:t>
            </a:r>
            <a:r>
              <a:rPr lang="uk-UA" sz="1600" i="1" smtClean="0">
                <a:latin typeface="Arial" pitchFamily="34" charset="0"/>
                <a:cs typeface="Arial" pitchFamily="34" charset="0"/>
              </a:rPr>
              <a:t>оксидів</a:t>
            </a:r>
            <a:endParaRPr lang="uk-UA" sz="1600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857752" y="4572008"/>
            <a:ext cx="2874506" cy="412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2600" b="1" i="1" smtClean="0">
                <a:latin typeface="+mj-lt"/>
                <a:cs typeface="Times New Roman" pitchFamily="18" charset="0"/>
              </a:rPr>
              <a:t>ZnO</a:t>
            </a:r>
            <a:r>
              <a:rPr lang="uk-UA" sz="2600" b="1" i="1" smtClean="0">
                <a:latin typeface="+mj-lt"/>
                <a:cs typeface="Times New Roman" pitchFamily="18" charset="0"/>
              </a:rPr>
              <a:t> + CO → Zn + </a:t>
            </a:r>
            <a:r>
              <a:rPr lang="uk-UA" sz="2600" b="1" i="1" smtClean="0">
                <a:latin typeface="+mj-lt"/>
                <a:cs typeface="Times New Roman" pitchFamily="18" charset="0"/>
              </a:rPr>
              <a:t>CO</a:t>
            </a:r>
            <a:r>
              <a:rPr lang="uk-UA" sz="2600" b="1" i="1" baseline="-25000" smtClean="0">
                <a:latin typeface="+mj-lt"/>
                <a:cs typeface="Times New Roman" pitchFamily="18" charset="0"/>
              </a:rPr>
              <a:t>2</a:t>
            </a:r>
            <a:endParaRPr lang="uk-UA" sz="2600" b="1" i="1">
              <a:latin typeface="+mj-lt"/>
              <a:cs typeface="Times New Roman" pitchFamily="18" charset="0"/>
            </a:endParaRPr>
          </a:p>
        </p:txBody>
      </p:sp>
      <p:sp>
        <p:nvSpPr>
          <p:cNvPr id="12" name="Равнобедренный треугольник 11">
            <a:hlinkClick r:id="rId4" action="ppaction://hlinksldjump" tooltip="Способы получения металлов">
              <a:snd r:embed="rId5" name="SWITCH2.WAV"/>
            </a:hlinkClick>
          </p:cNvPr>
          <p:cNvSpPr/>
          <p:nvPr/>
        </p:nvSpPr>
        <p:spPr>
          <a:xfrm rot="16200000">
            <a:off x="71406" y="5857892"/>
            <a:ext cx="571504" cy="428628"/>
          </a:xfrm>
          <a:prstGeom prst="triangle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6200000" scaled="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3" name="Равнобедренный треугольник 12">
            <a:hlinkClick r:id="rId6" action="ppaction://hlinksldjump" tooltip="Металлотермия">
              <a:snd r:embed="rId5" name="SWITCH2.WAV"/>
            </a:hlinkClick>
          </p:cNvPr>
          <p:cNvSpPr/>
          <p:nvPr/>
        </p:nvSpPr>
        <p:spPr>
          <a:xfrm rot="5400000">
            <a:off x="8501090" y="5786454"/>
            <a:ext cx="571504" cy="428628"/>
          </a:xfrm>
          <a:prstGeom prst="triangle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6200000" scaled="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14348" y="500042"/>
            <a:ext cx="77724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200" b="0" i="1" u="none" strike="noStrike" kern="0" cap="none" spc="0" normalizeH="0" baseline="0" noProof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Металотермія</a:t>
            </a:r>
            <a:endParaRPr kumimoji="0" lang="uk-UA" sz="3200" b="0" i="1" u="none" strike="noStrike" kern="0" cap="none" spc="0" normalizeH="0" baseline="0" noProof="0" dirty="0" smtClean="0">
              <a:ln>
                <a:solidFill>
                  <a:schemeClr val="accent2">
                    <a:lumMod val="75000"/>
                  </a:schemeClr>
                </a:solidFill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Скругленный прямоугольник 4">
            <a:hlinkClick r:id="rId5" tooltip="Что пишут в сети ИНтернет"/>
          </p:cNvPr>
          <p:cNvSpPr/>
          <p:nvPr/>
        </p:nvSpPr>
        <p:spPr>
          <a:xfrm>
            <a:off x="4929190" y="5786454"/>
            <a:ext cx="3071834" cy="50006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smtClean="0"/>
              <a:t>Узнать больше</a:t>
            </a:r>
            <a:endParaRPr lang="uk-UA" sz="14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14282" y="1142984"/>
            <a:ext cx="5286412" cy="414340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Овал 8"/>
          <p:cNvSpPr/>
          <p:nvPr/>
        </p:nvSpPr>
        <p:spPr>
          <a:xfrm>
            <a:off x="1214414" y="4857760"/>
            <a:ext cx="428628" cy="35719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1285852" y="4929198"/>
            <a:ext cx="285752" cy="214314"/>
          </a:xfrm>
          <a:prstGeom prst="actionButtonForwardNex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Овал 10"/>
          <p:cNvSpPr/>
          <p:nvPr/>
        </p:nvSpPr>
        <p:spPr>
          <a:xfrm>
            <a:off x="1785918" y="4857760"/>
            <a:ext cx="428628" cy="35719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3" name="Управляющая кнопка: настраиваемая 12">
            <a:hlinkClick r:id="" action="ppaction://noaction" highlightClick="1"/>
          </p:cNvPr>
          <p:cNvSpPr/>
          <p:nvPr/>
        </p:nvSpPr>
        <p:spPr>
          <a:xfrm>
            <a:off x="1857356" y="4929198"/>
            <a:ext cx="285752" cy="214314"/>
          </a:xfrm>
          <a:prstGeom prst="actionButtonBlank">
            <a:avLst/>
          </a:prstGeom>
          <a:solidFill>
            <a:schemeClr val="accent3">
              <a:lumMod val="5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800" smtClean="0">
                <a:solidFill>
                  <a:schemeClr val="tx1"/>
                </a:solidFill>
              </a:rPr>
              <a:t>II</a:t>
            </a:r>
            <a:endParaRPr lang="uk-UA" sz="800" dirty="0">
              <a:solidFill>
                <a:schemeClr val="tx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1214414" y="4857760"/>
            <a:ext cx="428628" cy="357190"/>
          </a:xfrm>
          <a:prstGeom prst="ellipse">
            <a:avLst/>
          </a:prstGeom>
          <a:solidFill>
            <a:schemeClr val="accent1">
              <a:alpha val="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5" name="Овал 14"/>
          <p:cNvSpPr/>
          <p:nvPr/>
        </p:nvSpPr>
        <p:spPr>
          <a:xfrm>
            <a:off x="1785918" y="4857760"/>
            <a:ext cx="428628" cy="357190"/>
          </a:xfrm>
          <a:prstGeom prst="ellipse">
            <a:avLst/>
          </a:prstGeom>
          <a:solidFill>
            <a:schemeClr val="accent1">
              <a:alpha val="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17" name="Фильм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6" cstate="print"/>
          <a:stretch>
            <a:fillRect/>
          </a:stretch>
        </p:blipFill>
        <p:spPr>
          <a:xfrm>
            <a:off x="428596" y="1428736"/>
            <a:ext cx="4857784" cy="3357586"/>
          </a:xfrm>
          <a:prstGeom prst="rect">
            <a:avLst/>
          </a:prstGeom>
        </p:spPr>
      </p:pic>
      <p:pic>
        <p:nvPicPr>
          <p:cNvPr id="8" name="Рисунок 7"/>
          <p:cNvPicPr/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428596" y="1428736"/>
            <a:ext cx="4857784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Скругленный прямоугольник 17"/>
          <p:cNvSpPr/>
          <p:nvPr/>
        </p:nvSpPr>
        <p:spPr>
          <a:xfrm>
            <a:off x="5643570" y="1357298"/>
            <a:ext cx="3286148" cy="40005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9" name="Содержимое 2"/>
          <p:cNvSpPr txBox="1">
            <a:spLocks/>
          </p:cNvSpPr>
          <p:nvPr/>
        </p:nvSpPr>
        <p:spPr>
          <a:xfrm>
            <a:off x="5500694" y="1571612"/>
            <a:ext cx="3500430" cy="3519486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1" i="1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Металлотермия-</a:t>
            </a:r>
          </a:p>
          <a:p>
            <a:pPr algn="ctr">
              <a:lnSpc>
                <a:spcPct val="114000"/>
              </a:lnSpc>
              <a:spcBef>
                <a:spcPts val="0"/>
              </a:spcBef>
              <a:buNone/>
            </a:pPr>
            <a:r>
              <a:rPr lang="uk-UA" sz="2000" smtClean="0">
                <a:latin typeface="Arial" charset="0"/>
              </a:rPr>
              <a:t>метод </a:t>
            </a:r>
            <a:r>
              <a:rPr lang="uk-UA" sz="2000" dirty="0" smtClean="0">
                <a:latin typeface="Arial" charset="0"/>
              </a:rPr>
              <a:t>отримання металів,</a:t>
            </a:r>
          </a:p>
          <a:p>
            <a:pPr algn="ctr">
              <a:lnSpc>
                <a:spcPct val="114000"/>
              </a:lnSpc>
              <a:spcBef>
                <a:spcPts val="0"/>
              </a:spcBef>
              <a:buNone/>
            </a:pPr>
            <a:r>
              <a:rPr lang="uk-UA" sz="2000" dirty="0" smtClean="0">
                <a:latin typeface="Arial" charset="0"/>
              </a:rPr>
              <a:t>заснований </a:t>
            </a:r>
            <a:r>
              <a:rPr lang="uk-UA" sz="2000" smtClean="0">
                <a:latin typeface="Arial" charset="0"/>
              </a:rPr>
              <a:t>на </a:t>
            </a:r>
            <a:r>
              <a:rPr kumimoji="0" lang="uk-UA" sz="2000" b="0" i="1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виділенні металів з їх оксидів більш активними металами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1" u="none" strike="noStrike" kern="0" cap="none" spc="0" normalizeH="0" baseline="0" noProof="0" smtClean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342900" marR="0" lvl="0" indent="-342900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600" b="0" i="1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  2 Cr</a:t>
            </a:r>
            <a:r>
              <a:rPr kumimoji="0" lang="uk-UA" sz="2600" b="0" i="1" u="none" strike="noStrike" kern="0" cap="none" spc="0" normalizeH="0" baseline="-25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</a:t>
            </a:r>
            <a:r>
              <a:rPr kumimoji="0" lang="uk-UA" sz="2600" b="0" i="1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О</a:t>
            </a:r>
            <a:r>
              <a:rPr kumimoji="0" lang="uk-UA" sz="2600" b="0" i="1" u="none" strike="noStrike" kern="0" cap="none" spc="0" normalizeH="0" baseline="-25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3  </a:t>
            </a:r>
            <a:r>
              <a:rPr kumimoji="0" lang="uk-UA" sz="2600" b="0" i="1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+ 4 Al →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uk-UA" sz="2600" i="1" kern="0" smtClean="0">
                <a:latin typeface="+mj-lt"/>
              </a:rPr>
              <a:t>                 </a:t>
            </a:r>
            <a:r>
              <a:rPr kumimoji="0" lang="uk-UA" sz="2600" b="0" i="1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4 Cr+ 2 Al</a:t>
            </a:r>
            <a:r>
              <a:rPr kumimoji="0" lang="uk-UA" sz="2600" b="0" i="1" u="none" strike="noStrike" kern="0" cap="none" spc="0" normalizeH="0" baseline="-25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</a:t>
            </a:r>
            <a:r>
              <a:rPr kumimoji="0" lang="uk-UA" sz="2600" b="0" i="1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O</a:t>
            </a:r>
            <a:r>
              <a:rPr lang="uk-UA" sz="2600" i="1" kern="0" baseline="-25000" smtClean="0">
                <a:latin typeface="+mj-lt"/>
              </a:rPr>
              <a:t>3</a:t>
            </a:r>
            <a:endParaRPr kumimoji="0" lang="uk-UA" sz="2600" b="0" i="1" u="none" strike="noStrike" kern="0" cap="none" spc="0" normalizeH="0" baseline="-2500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1" i="1" u="none" strike="noStrike" kern="0" cap="none" spc="0" normalizeH="0" baseline="-25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uk-UA" sz="1600" b="1" i="1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endParaRPr kumimoji="0" lang="uk-UA" sz="1600" b="1" i="1" u="none" strike="noStrike" kern="0" cap="none" spc="0" normalizeH="0" baseline="-2500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3200" b="1" i="1" u="none" strike="noStrike" kern="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Равнобедренный треугольник 20">
            <a:hlinkClick r:id="rId8" action="ppaction://hlinksldjump" tooltip="Способы получения металлов"/>
          </p:cNvPr>
          <p:cNvSpPr/>
          <p:nvPr/>
        </p:nvSpPr>
        <p:spPr>
          <a:xfrm rot="16200000">
            <a:off x="71406" y="5857892"/>
            <a:ext cx="571504" cy="428628"/>
          </a:xfrm>
          <a:prstGeom prst="triangle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6200000" scaled="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vide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vide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7" dur="1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cream_blue">
  <a:themeElements>
    <a:clrScheme name="Тема Offic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Impact"/>
        <a:ea typeface=""/>
        <a:cs typeface=""/>
      </a:majorFont>
      <a:minorFont>
        <a:latin typeface="Impac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scream_blue</Template>
  <TotalTime>130</TotalTime>
  <Words>186</Words>
  <Application>Microsoft Office PowerPoint</Application>
  <PresentationFormat>Экран (4:3)</PresentationFormat>
  <Paragraphs>59</Paragraphs>
  <Slides>5</Slides>
  <Notes>2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scream_blue</vt:lpstr>
      <vt:lpstr>Промислові способи отримання металів</vt:lpstr>
      <vt:lpstr>Електрометалургійний спосіб</vt:lpstr>
      <vt:lpstr>Гидрометалургійний спосіб</vt:lpstr>
      <vt:lpstr>Пірометалургійний спосіб</vt:lpstr>
      <vt:lpstr>Слайд 5</vt:lpstr>
    </vt:vector>
  </TitlesOfParts>
  <Company>МОУ лицей №1 г.Мантурово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Соколова Ольга Евгеньевна</dc:creator>
  <cp:lastModifiedBy>Zver</cp:lastModifiedBy>
  <cp:revision>19</cp:revision>
  <dcterms:created xsi:type="dcterms:W3CDTF">2009-12-03T12:52:48Z</dcterms:created>
  <dcterms:modified xsi:type="dcterms:W3CDTF">2013-05-07T19:32:22Z</dcterms:modified>
</cp:coreProperties>
</file>