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BA7A3E-2A3D-4FCF-B36D-224AF5520C48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1FACA4-2DE7-4870-8044-FC866AA31B16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Пенициллин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Также </a:t>
            </a:r>
            <a:r>
              <a:rPr lang="vi-VN" b="1" dirty="0" smtClean="0"/>
              <a:t>Бензи́лпеницилли́н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b="1" dirty="0" err="1" smtClean="0"/>
              <a:t>Бензи́лпеницилли́н</a:t>
            </a:r>
            <a:r>
              <a:rPr lang="ru-RU" dirty="0" smtClean="0"/>
              <a:t> (</a:t>
            </a:r>
            <a:r>
              <a:rPr lang="ru-RU" i="1" dirty="0" smtClean="0"/>
              <a:t>пенициллин G (PCN G)</a:t>
            </a:r>
            <a:r>
              <a:rPr lang="ru-RU" dirty="0" smtClean="0"/>
              <a:t> или просто </a:t>
            </a:r>
            <a:r>
              <a:rPr lang="ru-RU" i="1" dirty="0" smtClean="0"/>
              <a:t>пенициллин (PCN)</a:t>
            </a:r>
            <a:r>
              <a:rPr lang="ru-RU" dirty="0" smtClean="0"/>
              <a:t>) — </a:t>
            </a:r>
            <a:r>
              <a:rPr lang="ru-RU" dirty="0" err="1" smtClean="0"/>
              <a:t>бензиловый</a:t>
            </a:r>
            <a:r>
              <a:rPr lang="ru-RU" dirty="0" smtClean="0"/>
              <a:t> эфир 6-аминопенициллановой кислоты. Антибиотик, получаемый из плесневого гриба </a:t>
            </a:r>
            <a:r>
              <a:rPr lang="ru-RU" dirty="0" err="1" smtClean="0"/>
              <a:t>пенициллиума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5" name="Содержимое 4" descr="800px-Penicillin-G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620688"/>
            <a:ext cx="4248472" cy="2283557"/>
          </a:xfrm>
        </p:spPr>
      </p:pic>
      <p:pic>
        <p:nvPicPr>
          <p:cNvPr id="6" name="Рисунок 5" descr="800px-Penicillin-G_3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068960"/>
            <a:ext cx="4729569" cy="20810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А. Флеминг</a:t>
            </a:r>
            <a:endParaRPr lang="ru-RU" dirty="0"/>
          </a:p>
        </p:txBody>
      </p:sp>
      <p:pic>
        <p:nvPicPr>
          <p:cNvPr id="4" name="Содержимое 3" descr="Faroe_stamp_079_europe_(fleming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772816"/>
            <a:ext cx="4464496" cy="382281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Фармакологическое </a:t>
            </a:r>
            <a:r>
              <a:rPr lang="ru-RU" dirty="0" smtClean="0"/>
              <a:t>действие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Антибиотик группы биосинтетических пенициллинов. Оказывает бактерицидное действие за счёт </a:t>
            </a:r>
            <a:r>
              <a:rPr lang="ru-RU" dirty="0" smtClean="0"/>
              <a:t>ингибирования(</a:t>
            </a:r>
            <a:r>
              <a:rPr lang="ru-RU" dirty="0" smtClean="0"/>
              <a:t>вещество, </a:t>
            </a:r>
            <a:r>
              <a:rPr lang="ru-RU" b="1" dirty="0" smtClean="0"/>
              <a:t>замедляющее</a:t>
            </a:r>
            <a:r>
              <a:rPr lang="ru-RU" dirty="0" smtClean="0"/>
              <a:t> </a:t>
            </a:r>
            <a:r>
              <a:rPr lang="ru-RU" dirty="0" err="1" smtClean="0"/>
              <a:t>про-текание</a:t>
            </a:r>
            <a:r>
              <a:rPr lang="ru-RU" dirty="0" smtClean="0"/>
              <a:t> </a:t>
            </a:r>
            <a:r>
              <a:rPr lang="ru-RU" dirty="0" smtClean="0"/>
              <a:t>ферментативной </a:t>
            </a:r>
            <a:r>
              <a:rPr lang="ru-RU" dirty="0" smtClean="0"/>
              <a:t>реакции)</a:t>
            </a:r>
            <a:r>
              <a:rPr lang="ru-RU" dirty="0" smtClean="0"/>
              <a:t> синтеза клеточной стенки микроорганизмов.</a:t>
            </a:r>
            <a:endParaRPr lang="ru-RU" dirty="0"/>
          </a:p>
        </p:txBody>
      </p:sp>
      <p:pic>
        <p:nvPicPr>
          <p:cNvPr id="4" name="Рисунок 3" descr="0_7cefd_d9ff2c2_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2924944"/>
            <a:ext cx="3312368" cy="33345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5776" y="5661248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Пенициллин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_7cf01_6b6dcac6_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628800"/>
            <a:ext cx="5173166" cy="429372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Лечение заболеваний, вызванных чувствительными к </a:t>
            </a:r>
            <a:r>
              <a:rPr lang="ru-RU" dirty="0" err="1" smtClean="0"/>
              <a:t>бензилпенициллину</a:t>
            </a:r>
            <a:r>
              <a:rPr lang="ru-RU" dirty="0" smtClean="0"/>
              <a:t> </a:t>
            </a:r>
            <a:r>
              <a:rPr lang="ru-RU" dirty="0" smtClean="0"/>
              <a:t>микроорганизмами</a:t>
            </a:r>
          </a:p>
          <a:p>
            <a:r>
              <a:rPr lang="ru-RU" dirty="0" smtClean="0"/>
              <a:t> </a:t>
            </a:r>
            <a:r>
              <a:rPr lang="ru-RU" dirty="0" smtClean="0"/>
              <a:t>Менингит,</a:t>
            </a:r>
            <a:r>
              <a:rPr lang="ru-RU" dirty="0" smtClean="0"/>
              <a:t> </a:t>
            </a:r>
            <a:r>
              <a:rPr lang="ru-RU" dirty="0" smtClean="0"/>
              <a:t>ангина, дифтерия</a:t>
            </a:r>
          </a:p>
          <a:p>
            <a:r>
              <a:rPr lang="ru-RU" dirty="0" smtClean="0"/>
              <a:t>Глазных болезней</a:t>
            </a:r>
          </a:p>
          <a:p>
            <a:r>
              <a:rPr lang="ru-RU" dirty="0" smtClean="0"/>
              <a:t>И других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Противопоказния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Повышенная чувствительность к </a:t>
            </a:r>
            <a:r>
              <a:rPr lang="ru-RU" dirty="0" err="1" smtClean="0"/>
              <a:t>бензилпенициллину</a:t>
            </a:r>
            <a:r>
              <a:rPr lang="ru-RU" dirty="0" smtClean="0"/>
              <a:t> и другим препаратам из группы пенициллинов и </a:t>
            </a:r>
            <a:r>
              <a:rPr lang="ru-RU" dirty="0" err="1" smtClean="0"/>
              <a:t>цефалоспоринов</a:t>
            </a:r>
            <a:r>
              <a:rPr lang="ru-RU" dirty="0" smtClean="0"/>
              <a:t>. </a:t>
            </a:r>
            <a:r>
              <a:rPr lang="ru-RU" dirty="0" err="1" smtClean="0"/>
              <a:t>Эндолюмбальное</a:t>
            </a:r>
            <a:r>
              <a:rPr lang="ru-RU" dirty="0" smtClean="0"/>
              <a:t> введение противопоказано пациентам, страдающим эпилепсией.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_7cf04_add700d6_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3275856" cy="2456892"/>
          </a:xfrm>
        </p:spPr>
      </p:pic>
      <p:pic>
        <p:nvPicPr>
          <p:cNvPr id="5" name="Рисунок 4" descr="img_179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1772816"/>
            <a:ext cx="5079683" cy="2789918"/>
          </a:xfrm>
          <a:prstGeom prst="rect">
            <a:avLst/>
          </a:prstGeom>
        </p:spPr>
      </p:pic>
      <p:pic>
        <p:nvPicPr>
          <p:cNvPr id="6" name="Рисунок 5" descr="penicili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3789040"/>
            <a:ext cx="3556000" cy="2540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</TotalTime>
  <Words>46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Начальная</vt:lpstr>
      <vt:lpstr>Пенициллин</vt:lpstr>
      <vt:lpstr>Слайд 2</vt:lpstr>
      <vt:lpstr>А. Флеминг</vt:lpstr>
      <vt:lpstr>Фармакологическое действие</vt:lpstr>
      <vt:lpstr>Слайд 5</vt:lpstr>
      <vt:lpstr>Показания</vt:lpstr>
      <vt:lpstr>Противопоказния</vt:lpstr>
      <vt:lpstr>Слайд 8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Пенициллин</dc:title>
  <dc:creator>карина</dc:creator>
  <cp:lastModifiedBy>карина</cp:lastModifiedBy>
  <cp:revision>2</cp:revision>
  <dcterms:created xsi:type="dcterms:W3CDTF">2014-02-11T13:25:01Z</dcterms:created>
  <dcterms:modified xsi:type="dcterms:W3CDTF">2014-02-11T13:37:18Z</dcterms:modified>
</cp:coreProperties>
</file>