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FE1DFD-A731-443F-8C14-A37EC8200F82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16798D5-D716-464E-BD64-E1270B647F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smtClean="0"/>
              <a:t>Пищевые добавки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Они повсюду…</a:t>
            </a:r>
            <a:endParaRPr lang="ru-RU" sz="3600" dirty="0"/>
          </a:p>
        </p:txBody>
      </p:sp>
    </p:spTree>
  </p:cSld>
  <p:clrMapOvr>
    <a:masterClrMapping/>
  </p:clrMapOvr>
  <p:transition advTm="2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4005064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На сегодняшний день число пищевых добавок, применяемых в различных странах, составляет около 500. Из 480 исследованных в Украине добавок к применению в пищевой промышленности разрешена 371 добавка, из них приблизительно половина - натуральные, а остальные - синтетические. 105 добавок не получили абсолютного разрешения к применению, а </a:t>
            </a:r>
            <a:r>
              <a:rPr lang="ru-RU" sz="1800" b="1" dirty="0" smtClean="0">
                <a:solidFill>
                  <a:srgbClr val="FF0000"/>
                </a:solidFill>
              </a:rPr>
              <a:t>4 - запрещены.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Запрещенными в Украине добавками являются: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Е 121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/>
              <a:t>- "цитрус красный", искусственный краситель;</a:t>
            </a:r>
            <a:br>
              <a:rPr lang="ru-RU" sz="18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Е 123 </a:t>
            </a:r>
            <a:r>
              <a:rPr lang="ru-RU" sz="1800" dirty="0" smtClean="0"/>
              <a:t>- "амарант", искусственный красный краситель;</a:t>
            </a:r>
            <a:br>
              <a:rPr lang="ru-RU" sz="18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Е 239 </a:t>
            </a:r>
            <a:r>
              <a:rPr lang="ru-RU" sz="1800" dirty="0" smtClean="0"/>
              <a:t>- "</a:t>
            </a:r>
            <a:r>
              <a:rPr lang="ru-RU" sz="1800" dirty="0" err="1" smtClean="0"/>
              <a:t>гексаметилентетрамин</a:t>
            </a:r>
            <a:r>
              <a:rPr lang="ru-RU" sz="1800" dirty="0" smtClean="0"/>
              <a:t>", консервант;</a:t>
            </a:r>
            <a:br>
              <a:rPr lang="ru-RU" sz="18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Е 240 </a:t>
            </a:r>
            <a:r>
              <a:rPr lang="ru-RU" sz="1800" dirty="0" smtClean="0"/>
              <a:t>- "формальдегид", консервант.</a:t>
            </a:r>
            <a:endParaRPr lang="ru-RU" sz="1800" b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1351174827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6" y="3933056"/>
            <a:ext cx="2651443" cy="220727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820472" cy="388843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Красители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Опасные добавки группы Е-100-199 </a:t>
            </a:r>
            <a:r>
              <a:rPr lang="ru-RU" sz="1800" dirty="0" smtClean="0">
                <a:solidFill>
                  <a:schemeClr val="tx1"/>
                </a:solidFill>
              </a:rPr>
              <a:t>(</a:t>
            </a:r>
            <a:r>
              <a:rPr lang="ru-RU" sz="1600" i="1" dirty="0" smtClean="0">
                <a:solidFill>
                  <a:schemeClr val="tx1"/>
                </a:solidFill>
              </a:rPr>
              <a:t>придают продуктам питания цвет, восстанавливают цвет продукта утраченный при обработке. Могут быть естественными, как бета-каротин или химическими, как </a:t>
            </a:r>
            <a:r>
              <a:rPr lang="ru-RU" sz="1600" i="1" dirty="0" err="1" smtClean="0">
                <a:solidFill>
                  <a:schemeClr val="tx1"/>
                </a:solidFill>
              </a:rPr>
              <a:t>тартразин</a:t>
            </a:r>
            <a:r>
              <a:rPr lang="ru-RU" sz="1600" i="1" dirty="0" smtClean="0">
                <a:solidFill>
                  <a:schemeClr val="tx1"/>
                </a:solidFill>
              </a:rPr>
              <a:t>.)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Е-102,Е-110,Е-120,Е-124,Е-127</a:t>
            </a:r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 err="1" smtClean="0">
                <a:solidFill>
                  <a:schemeClr val="tx1"/>
                </a:solidFill>
              </a:rPr>
              <a:t>канцерогены,провоцируют</a:t>
            </a:r>
            <a:r>
              <a:rPr lang="ru-RU" sz="1800" dirty="0" smtClean="0">
                <a:solidFill>
                  <a:schemeClr val="tx1"/>
                </a:solidFill>
              </a:rPr>
              <a:t> приступы астмы,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кожные заболевания;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Е-131,Е-142</a:t>
            </a:r>
            <a:r>
              <a:rPr lang="ru-RU" sz="1800" dirty="0" smtClean="0">
                <a:solidFill>
                  <a:schemeClr val="tx1"/>
                </a:solidFill>
              </a:rPr>
              <a:t> – вызывают аллергические </a:t>
            </a:r>
            <a:r>
              <a:rPr lang="ru-RU" sz="1800" dirty="0" err="1" smtClean="0">
                <a:solidFill>
                  <a:schemeClr val="tx1"/>
                </a:solidFill>
              </a:rPr>
              <a:t>реакции,гиперактивность</a:t>
            </a:r>
            <a:r>
              <a:rPr lang="ru-RU" sz="1800" dirty="0" smtClean="0">
                <a:solidFill>
                  <a:schemeClr val="tx1"/>
                </a:solidFill>
              </a:rPr>
              <a:t> у </a:t>
            </a:r>
            <a:r>
              <a:rPr lang="ru-RU" sz="1800" dirty="0" err="1" smtClean="0">
                <a:solidFill>
                  <a:schemeClr val="tx1"/>
                </a:solidFill>
              </a:rPr>
              <a:t>детей,не</a:t>
            </a:r>
            <a:r>
              <a:rPr lang="ru-RU" sz="1800" dirty="0" smtClean="0">
                <a:solidFill>
                  <a:schemeClr val="tx1"/>
                </a:solidFill>
              </a:rPr>
              <a:t> всасываются в кишечнике человека.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6" name="Содержимое 5" descr="krasitel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3968" y="4146186"/>
            <a:ext cx="4081557" cy="2711814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892480" cy="3789040"/>
          </a:xfrm>
        </p:spPr>
        <p:txBody>
          <a:bodyPr/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</a:rPr>
              <a:t>Консерванты</a:t>
            </a:r>
            <a:br>
              <a:rPr lang="ru-RU" sz="3600" i="1" dirty="0" smtClean="0">
                <a:solidFill>
                  <a:srgbClr val="FF0000"/>
                </a:solidFill>
              </a:rPr>
            </a:br>
            <a:r>
              <a:rPr lang="ru-RU" sz="3600" i="1" dirty="0" smtClean="0">
                <a:solidFill>
                  <a:srgbClr val="FF0000"/>
                </a:solidFill>
              </a:rPr>
              <a:t>Опасные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i="1" dirty="0" smtClean="0">
                <a:solidFill>
                  <a:srgbClr val="FF0000"/>
                </a:solidFill>
              </a:rPr>
              <a:t>добавки группы</a:t>
            </a:r>
            <a:r>
              <a:rPr lang="ru-RU" sz="1600" i="1" dirty="0" smtClean="0">
                <a:solidFill>
                  <a:srgbClr val="FF0000"/>
                </a:solidFill>
              </a:rPr>
              <a:t> </a:t>
            </a:r>
            <a:r>
              <a:rPr lang="ru-RU" sz="3200" i="1" dirty="0" smtClean="0">
                <a:solidFill>
                  <a:srgbClr val="FF0000"/>
                </a:solidFill>
              </a:rPr>
              <a:t> E-200-E-299 </a:t>
            </a:r>
            <a:r>
              <a:rPr lang="ru-RU" sz="1800" i="1" dirty="0" smtClean="0">
                <a:solidFill>
                  <a:schemeClr val="tx1"/>
                </a:solidFill>
              </a:rPr>
              <a:t>отвечают за сохранность продуктов, предотвращая размножение бактерий или грибков. Химические стерилизующие добавки для остановки созревания вин, </a:t>
            </a:r>
            <a:r>
              <a:rPr lang="ru-RU" sz="1800" i="1" dirty="0" err="1" smtClean="0">
                <a:solidFill>
                  <a:schemeClr val="tx1"/>
                </a:solidFill>
              </a:rPr>
              <a:t>дезинфектанты</a:t>
            </a:r>
            <a:r>
              <a:rPr lang="ru-RU" sz="1800" i="1" dirty="0" smtClean="0">
                <a:solidFill>
                  <a:schemeClr val="tx1"/>
                </a:solidFill>
              </a:rPr>
              <a:t>.</a:t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1800" i="1" dirty="0" smtClean="0">
                <a:solidFill>
                  <a:schemeClr val="tx1"/>
                </a:solidFill>
              </a:rPr>
              <a:t/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Е-210,Е-211,Е-212,Е-213,Е-215 ,Е-216,Е-217,Е-240 </a:t>
            </a:r>
            <a:r>
              <a:rPr lang="ru-RU" sz="1800" i="1" dirty="0" smtClean="0">
                <a:solidFill>
                  <a:schemeClr val="tx1"/>
                </a:solidFill>
              </a:rPr>
              <a:t>–способствуют возникновению раковых заболеваний;</a:t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Е-230,Е-231,Е-232,Е-238</a:t>
            </a:r>
            <a:r>
              <a:rPr lang="ru-RU" sz="1800" i="1" dirty="0" smtClean="0">
                <a:solidFill>
                  <a:schemeClr val="tx1"/>
                </a:solidFill>
              </a:rPr>
              <a:t> – вредны для кожи ;</a:t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Е-221,Е-222,Е-223,Е-224,Е-226</a:t>
            </a:r>
            <a:r>
              <a:rPr lang="ru-RU" sz="1800" i="1" dirty="0" smtClean="0">
                <a:solidFill>
                  <a:schemeClr val="tx1"/>
                </a:solidFill>
              </a:rPr>
              <a:t> – вызывают расстройство кишечника;</a:t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Е-250,Е-251</a:t>
            </a:r>
            <a:r>
              <a:rPr lang="ru-RU" sz="1800" i="1" dirty="0" smtClean="0">
                <a:solidFill>
                  <a:schemeClr val="tx1"/>
                </a:solidFill>
              </a:rPr>
              <a:t> –влияю на артериальное давление.</a:t>
            </a:r>
            <a:br>
              <a:rPr lang="ru-RU" sz="1800" i="1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sel-d-10_01_b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4005064"/>
            <a:ext cx="3162036" cy="25748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0" y="332656"/>
            <a:ext cx="8640960" cy="4104456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Антиоксиданты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Опасные добавки группы Е-300-Е-399</a:t>
            </a:r>
            <a:r>
              <a:rPr lang="ru-RU" sz="1800" dirty="0" smtClean="0">
                <a:solidFill>
                  <a:schemeClr val="tx1"/>
                </a:solidFill>
              </a:rPr>
              <a:t>(</a:t>
            </a:r>
            <a:r>
              <a:rPr lang="ru-RU" sz="1800" i="1" dirty="0" smtClean="0">
                <a:solidFill>
                  <a:schemeClr val="tx1"/>
                </a:solidFill>
              </a:rPr>
              <a:t>защищают продукты питания от окисления, </a:t>
            </a:r>
            <a:r>
              <a:rPr lang="ru-RU" sz="1800" i="1" dirty="0" err="1" smtClean="0">
                <a:solidFill>
                  <a:schemeClr val="tx1"/>
                </a:solidFill>
              </a:rPr>
              <a:t>прогорькания</a:t>
            </a:r>
            <a:r>
              <a:rPr lang="ru-RU" sz="1800" i="1" dirty="0" smtClean="0">
                <a:solidFill>
                  <a:schemeClr val="tx1"/>
                </a:solidFill>
              </a:rPr>
              <a:t> и изменения цвета. Представляют собой как природные соединения(аскорбиновая кислота, витамин Е), так и химически синтезированные, не встречающиеся в природе соединения. Добавляют в жировые и масляные эмульсии (например, майонез).</a:t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1800" i="1" dirty="0" smtClean="0"/>
              <a:t/>
            </a:r>
            <a:br>
              <a:rPr lang="ru-RU" sz="1800" i="1" dirty="0" smtClean="0"/>
            </a:br>
            <a:r>
              <a:rPr lang="ru-RU" sz="2000" i="1" dirty="0" smtClean="0">
                <a:solidFill>
                  <a:srgbClr val="FF0000"/>
                </a:solidFill>
              </a:rPr>
              <a:t>Е-330</a:t>
            </a:r>
            <a:r>
              <a:rPr lang="ru-RU" sz="1800" i="1" dirty="0" smtClean="0"/>
              <a:t>- </a:t>
            </a:r>
            <a:r>
              <a:rPr lang="ru-RU" sz="1800" i="1" dirty="0" smtClean="0">
                <a:solidFill>
                  <a:schemeClr val="tx1"/>
                </a:solidFill>
              </a:rPr>
              <a:t>канцероген;</a:t>
            </a:r>
            <a:r>
              <a:rPr lang="ru-RU" sz="1800" i="1" dirty="0" smtClean="0"/>
              <a:t/>
            </a:r>
            <a:br>
              <a:rPr lang="ru-RU" sz="1800" i="1" dirty="0" smtClean="0"/>
            </a:br>
            <a:r>
              <a:rPr lang="ru-RU" sz="2000" i="1" dirty="0" smtClean="0">
                <a:solidFill>
                  <a:srgbClr val="FF0000"/>
                </a:solidFill>
              </a:rPr>
              <a:t>Е-311,Е-312,Е-313</a:t>
            </a:r>
            <a:r>
              <a:rPr lang="ru-RU" sz="1800" i="1" dirty="0" smtClean="0"/>
              <a:t> </a:t>
            </a:r>
            <a:r>
              <a:rPr lang="ru-RU" sz="1800" i="1" dirty="0" smtClean="0">
                <a:solidFill>
                  <a:schemeClr val="tx1"/>
                </a:solidFill>
              </a:rPr>
              <a:t>– могут вызывать сыпь;</a:t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Е-320,Е-321</a:t>
            </a:r>
            <a:r>
              <a:rPr lang="ru-RU" sz="1800" i="1" dirty="0" smtClean="0">
                <a:solidFill>
                  <a:schemeClr val="tx1"/>
                </a:solidFill>
              </a:rPr>
              <a:t> – ни что иное, как холестерин</a:t>
            </a:r>
            <a:r>
              <a:rPr lang="ru-RU" sz="1800" i="1" dirty="0" smtClean="0"/>
              <a:t>;</a:t>
            </a:r>
            <a:br>
              <a:rPr lang="ru-RU" sz="1800" i="1" dirty="0" smtClean="0"/>
            </a:br>
            <a:r>
              <a:rPr lang="ru-RU" sz="2000" i="1" dirty="0" smtClean="0">
                <a:solidFill>
                  <a:srgbClr val="FF0000"/>
                </a:solidFill>
              </a:rPr>
              <a:t>Е-322,Е-338,Е-340,Е-311</a:t>
            </a:r>
            <a:r>
              <a:rPr lang="ru-RU" sz="1800" i="1" dirty="0" smtClean="0"/>
              <a:t> </a:t>
            </a:r>
            <a:r>
              <a:rPr lang="ru-RU" sz="1800" i="1" dirty="0" smtClean="0">
                <a:solidFill>
                  <a:schemeClr val="tx1"/>
                </a:solidFill>
              </a:rPr>
              <a:t>– вызывают сильное расстройство желудка, отравления.</a:t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1800" i="1" dirty="0" smtClean="0"/>
              <a:t/>
            </a:r>
            <a:br>
              <a:rPr lang="ru-RU" sz="1800" i="1" dirty="0" smtClean="0"/>
            </a:br>
            <a:endParaRPr lang="ru-RU" dirty="0"/>
          </a:p>
        </p:txBody>
      </p:sp>
      <p:pic>
        <p:nvPicPr>
          <p:cNvPr id="4" name="Содержимое 3" descr="Fastfo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60032" y="4289320"/>
            <a:ext cx="3724113" cy="2473044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748464" cy="43570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Стабилизаторы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Опасные добавки группы </a:t>
            </a:r>
            <a:r>
              <a:rPr lang="ru-RU" sz="2800" dirty="0" smtClean="0">
                <a:solidFill>
                  <a:srgbClr val="FF0000"/>
                </a:solidFill>
              </a:rPr>
              <a:t>Е-400-Е499</a:t>
            </a:r>
            <a:r>
              <a:rPr lang="ru-RU" sz="2000" dirty="0" smtClean="0">
                <a:solidFill>
                  <a:schemeClr val="tx1"/>
                </a:solidFill>
              </a:rPr>
              <a:t>(</a:t>
            </a:r>
            <a:r>
              <a:rPr lang="ru-RU" sz="2000" i="1" dirty="0" smtClean="0">
                <a:solidFill>
                  <a:schemeClr val="tx1"/>
                </a:solidFill>
              </a:rPr>
              <a:t>сохраняют консистенцию продуктов, повышают их вязкость. Например пектин E440).</a:t>
            </a: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000" i="1" dirty="0" smtClean="0"/>
              <a:t/>
            </a:r>
            <a:br>
              <a:rPr lang="ru-RU" sz="2000" i="1" dirty="0" smtClean="0"/>
            </a:br>
            <a:r>
              <a:rPr lang="ru-RU" sz="2400" i="1" dirty="0" smtClean="0">
                <a:solidFill>
                  <a:srgbClr val="FF0000"/>
                </a:solidFill>
              </a:rPr>
              <a:t>Е-450</a:t>
            </a:r>
            <a:r>
              <a:rPr lang="ru-RU" sz="2000" i="1" dirty="0" smtClean="0"/>
              <a:t> -</a:t>
            </a:r>
            <a:r>
              <a:rPr lang="ru-RU" sz="1800" dirty="0" smtClean="0">
                <a:solidFill>
                  <a:schemeClr val="tx1"/>
                </a:solidFill>
              </a:rPr>
              <a:t>чрезмерное употребление фосфатов чревато ухудшением усвоения кальция, что приводит к отложению в почках кальция и фосфора и способствует развитию </a:t>
            </a:r>
            <a:r>
              <a:rPr lang="ru-RU" sz="1800" dirty="0" err="1" smtClean="0">
                <a:solidFill>
                  <a:schemeClr val="tx1"/>
                </a:solidFill>
              </a:rPr>
              <a:t>остеопороза</a:t>
            </a:r>
            <a:r>
              <a:rPr lang="ru-RU" sz="1800" dirty="0" smtClean="0">
                <a:solidFill>
                  <a:schemeClr val="tx1"/>
                </a:solidFill>
              </a:rPr>
              <a:t>;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Е-461,Е-462,Е-463,Е-465,Е-466 </a:t>
            </a:r>
            <a:r>
              <a:rPr lang="ru-RU" sz="1800" dirty="0" smtClean="0">
                <a:solidFill>
                  <a:schemeClr val="tx1"/>
                </a:solidFill>
              </a:rPr>
              <a:t>–вызывают расстройства желудка.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 descr="uogyrtudygeklasn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8064" y="4005064"/>
            <a:ext cx="2832433" cy="262643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4392488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Загустители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Модифицированный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4400" dirty="0" err="1" smtClean="0">
                <a:solidFill>
                  <a:srgbClr val="FF0000"/>
                </a:solidFill>
              </a:rPr>
              <a:t>крохмал-</a:t>
            </a:r>
            <a:r>
              <a:rPr lang="ru-RU" sz="2000" dirty="0" err="1" smtClean="0">
                <a:solidFill>
                  <a:schemeClr val="tx1"/>
                </a:solidFill>
              </a:rPr>
              <a:t>продукт</a:t>
            </a:r>
            <a:r>
              <a:rPr lang="ru-RU" sz="2000" dirty="0" smtClean="0">
                <a:solidFill>
                  <a:schemeClr val="tx1"/>
                </a:solidFill>
              </a:rPr>
              <a:t>, который получают в результате воздействия на обычный крахмал различными химическими реагентами с целью получить готовое соединение с предварительно определенными характеристиками и свойствами;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 считается пищевой добавкой, которая предотвращает образование комков в готовой продукции пищевого назначения. Не несет ощутимого вреда живым </a:t>
            </a:r>
            <a:r>
              <a:rPr lang="ru-RU" sz="2000" dirty="0" err="1" smtClean="0">
                <a:solidFill>
                  <a:schemeClr val="tx1"/>
                </a:solidFill>
              </a:rPr>
              <a:t>организмам,однако</a:t>
            </a:r>
            <a:r>
              <a:rPr lang="ru-RU" sz="2000" dirty="0" smtClean="0">
                <a:solidFill>
                  <a:schemeClr val="tx1"/>
                </a:solidFill>
              </a:rPr>
              <a:t> производители часто скрывают несвежий вид </a:t>
            </a:r>
            <a:r>
              <a:rPr lang="ru-RU" sz="2000" dirty="0" err="1" smtClean="0">
                <a:solidFill>
                  <a:schemeClr val="tx1"/>
                </a:solidFill>
              </a:rPr>
              <a:t>продуктов,которые</a:t>
            </a:r>
            <a:r>
              <a:rPr lang="ru-RU" sz="2000" dirty="0" smtClean="0">
                <a:solidFill>
                  <a:schemeClr val="tx1"/>
                </a:solidFill>
              </a:rPr>
              <a:t> используют в </a:t>
            </a:r>
            <a:r>
              <a:rPr lang="ru-RU" sz="2000" dirty="0" err="1" smtClean="0">
                <a:solidFill>
                  <a:schemeClr val="tx1"/>
                </a:solidFill>
              </a:rPr>
              <a:t>приготовлении,добавлением</a:t>
            </a:r>
            <a:r>
              <a:rPr lang="ru-RU" sz="2000" dirty="0" smtClean="0">
                <a:solidFill>
                  <a:schemeClr val="tx1"/>
                </a:solidFill>
              </a:rPr>
              <a:t> этого крахмала.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Содержится практически во всех продуктах, а это </a:t>
            </a:r>
            <a:r>
              <a:rPr lang="ru-RU" sz="2000" b="1" dirty="0" err="1" smtClean="0">
                <a:solidFill>
                  <a:srgbClr val="FF0000"/>
                </a:solidFill>
              </a:rPr>
              <a:t>значит,что</a:t>
            </a:r>
            <a:r>
              <a:rPr lang="ru-RU" sz="2000" b="1" dirty="0" smtClean="0">
                <a:solidFill>
                  <a:srgbClr val="FF0000"/>
                </a:solidFill>
              </a:rPr>
              <a:t> производителям не столь трудно убедить человека в бесспорном качестве продукта!</a:t>
            </a:r>
            <a:endParaRPr lang="ru-RU" sz="18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4cbc3bdb4e850f364a387a99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32240" y="5229200"/>
            <a:ext cx="1440160" cy="144016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</a:rPr>
              <a:t>Запомните эти пищевые </a:t>
            </a:r>
            <a:r>
              <a:rPr lang="ru-RU" sz="2800" dirty="0" err="1" smtClean="0">
                <a:solidFill>
                  <a:srgbClr val="FF0000"/>
                </a:solidFill>
              </a:rPr>
              <a:t>добавки,чтобы</a:t>
            </a:r>
            <a:r>
              <a:rPr lang="ru-RU" sz="2800" dirty="0" smtClean="0">
                <a:solidFill>
                  <a:srgbClr val="FF0000"/>
                </a:solidFill>
              </a:rPr>
              <a:t> сохранить свое здоровье на долгие годы!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WAYBehvuxG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520287"/>
            <a:ext cx="5681813" cy="5077065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420888"/>
            <a:ext cx="7772400" cy="3600400"/>
          </a:xfrm>
        </p:spPr>
        <p:txBody>
          <a:bodyPr/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Конец</a:t>
            </a:r>
            <a:br>
              <a:rPr lang="ru-RU" sz="8000" dirty="0" smtClean="0">
                <a:solidFill>
                  <a:srgbClr val="FF0000"/>
                </a:solidFill>
              </a:rPr>
            </a:br>
            <a:r>
              <a:rPr lang="ru-RU" sz="8000" dirty="0" smtClean="0">
                <a:solidFill>
                  <a:srgbClr val="FF0000"/>
                </a:solidFill>
              </a:rPr>
              <a:t/>
            </a:r>
            <a:br>
              <a:rPr lang="ru-RU" sz="8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Выполнила : </a:t>
            </a:r>
            <a:r>
              <a:rPr lang="ru-RU" sz="2000" dirty="0" err="1" smtClean="0">
                <a:solidFill>
                  <a:srgbClr val="FF0000"/>
                </a:solidFill>
              </a:rPr>
              <a:t>Заикина</a:t>
            </a:r>
            <a:r>
              <a:rPr lang="ru-RU" sz="2000" dirty="0" smtClean="0">
                <a:solidFill>
                  <a:srgbClr val="FF0000"/>
                </a:solidFill>
              </a:rPr>
              <a:t> Алина,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ученица 11-Б класса</a:t>
            </a:r>
            <a:endParaRPr lang="ru-RU" sz="13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129</TotalTime>
  <Words>79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Пищевые добавки</vt:lpstr>
      <vt:lpstr>На сегодняшний день число пищевых добавок, применяемых в различных странах, составляет около 500. Из 480 исследованных в Украине добавок к применению в пищевой промышленности разрешена 371 добавка, из них приблизительно половина - натуральные, а остальные - синтетические. 105 добавок не получили абсолютного разрешения к применению, а 4 - запрещены.    Запрещенными в Украине добавками являются: Е 121 - "цитрус красный", искусственный краситель; Е 123 - "амарант", искусственный красный краситель; Е 239 - "гексаметилентетрамин", консервант; Е 240 - "формальдегид", консервант.</vt:lpstr>
      <vt:lpstr>Красители Опасные добавки группы Е-100-199 (придают продуктам питания цвет, восстанавливают цвет продукта утраченный при обработке. Могут быть естественными, как бета-каротин или химическими, как тартразин.)  Е-102,Е-110,Е-120,Е-124,Е-127- канцерогены,провоцируют приступы астмы, кожные заболевания;  Е-131,Е-142 – вызывают аллергические реакции,гиперактивность у детей,не всасываются в кишечнике человека.</vt:lpstr>
      <vt:lpstr>Консерванты Опасные добавки группы  E-200-E-299 отвечают за сохранность продуктов, предотвращая размножение бактерий или грибков. Химические стерилизующие добавки для остановки созревания вин, дезинфектанты.  Е-210,Е-211,Е-212,Е-213,Е-215 ,Е-216,Е-217,Е-240 –способствуют возникновению раковых заболеваний; Е-230,Е-231,Е-232,Е-238 – вредны для кожи ; Е-221,Е-222,Е-223,Е-224,Е-226 – вызывают расстройство кишечника; Е-250,Е-251 –влияю на артериальное давление. </vt:lpstr>
      <vt:lpstr>Антиоксиданты Опасные добавки группы Е-300-Е-399(защищают продукты питания от окисления, прогорькания и изменения цвета. Представляют собой как природные соединения(аскорбиновая кислота, витамин Е), так и химически синтезированные, не встречающиеся в природе соединения. Добавляют в жировые и масляные эмульсии (например, майонез).  Е-330- канцероген; Е-311,Е-312,Е-313 – могут вызывать сыпь; Е-320,Е-321 – ни что иное, как холестерин; Е-322,Е-338,Е-340,Е-311 – вызывают сильное расстройство желудка, отравления.  </vt:lpstr>
      <vt:lpstr>Стабилизаторы Опасные добавки группы Е-400-Е499(сохраняют консистенцию продуктов, повышают их вязкость. Например пектин E440).  Е-450 -чрезмерное употребление фосфатов чревато ухудшением усвоения кальция, что приводит к отложению в почках кальция и фосфора и способствует развитию остеопороза; Е-461,Е-462,Е-463,Е-465,Е-466 –вызывают расстройства желудка.    </vt:lpstr>
      <vt:lpstr>Загустители Модифицированный крохмал-продукт, который получают в результате воздействия на обычный крахмал различными химическими реагентами с целью получить готовое соединение с предварительно определенными характеристиками и свойствами;  считается пищевой добавкой, которая предотвращает образование комков в готовой продукции пищевого назначения. Не несет ощутимого вреда живым организмам,однако производители часто скрывают несвежий вид продуктов,которые используют в приготовлении,добавлением этого крахмала.  Содержится практически во всех продуктах, а это значит,что производителям не столь трудно убедить человека в бесспорном качестве продукта!</vt:lpstr>
      <vt:lpstr>Запомните эти пищевые добавки,чтобы сохранить свое здоровье на долгие годы!</vt:lpstr>
      <vt:lpstr>Конец  Выполнила : Заикина Алина, ученица 11-Б класса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Пищевые добавки</dc:title>
  <dc:creator>Алина</dc:creator>
  <cp:lastModifiedBy>Алина</cp:lastModifiedBy>
  <cp:revision>14</cp:revision>
  <dcterms:created xsi:type="dcterms:W3CDTF">2014-02-23T14:04:19Z</dcterms:created>
  <dcterms:modified xsi:type="dcterms:W3CDTF">2014-03-12T13:34:21Z</dcterms:modified>
</cp:coreProperties>
</file>