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0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EFA9386-754B-4986-BC8B-458F6E2077E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92C4F3A-B29C-4F4B-B8C8-3364E7830A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9386-754B-4986-BC8B-458F6E2077E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4F3A-B29C-4F4B-B8C8-3364E7830A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9386-754B-4986-BC8B-458F6E2077E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4F3A-B29C-4F4B-B8C8-3364E7830A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9386-754B-4986-BC8B-458F6E2077E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4F3A-B29C-4F4B-B8C8-3364E7830A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EFA9386-754B-4986-BC8B-458F6E2077E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92C4F3A-B29C-4F4B-B8C8-3364E7830A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9386-754B-4986-BC8B-458F6E2077E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4F3A-B29C-4F4B-B8C8-3364E7830A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9386-754B-4986-BC8B-458F6E2077E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4F3A-B29C-4F4B-B8C8-3364E7830A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9386-754B-4986-BC8B-458F6E2077E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4F3A-B29C-4F4B-B8C8-3364E7830A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9386-754B-4986-BC8B-458F6E2077E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4F3A-B29C-4F4B-B8C8-3364E7830A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9386-754B-4986-BC8B-458F6E2077E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4F3A-B29C-4F4B-B8C8-3364E7830A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9386-754B-4986-BC8B-458F6E2077E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4F3A-B29C-4F4B-B8C8-3364E7830A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FA9386-754B-4986-BC8B-458F6E2077E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2C4F3A-B29C-4F4B-B8C8-3364E7830A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3143248"/>
            <a:ext cx="6858000" cy="1733552"/>
          </a:xfrm>
        </p:spPr>
        <p:txBody>
          <a:bodyPr>
            <a:normAutofit/>
          </a:bodyPr>
          <a:lstStyle/>
          <a:p>
            <a:r>
              <a:rPr lang="ru-RU" sz="10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00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0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10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1590698"/>
          </a:xfrm>
        </p:spPr>
        <p:txBody>
          <a:bodyPr>
            <a:noAutofit/>
          </a:bodyPr>
          <a:lstStyle/>
          <a:p>
            <a:r>
              <a:rPr lang="uk-UA" sz="3000" dirty="0" smtClean="0"/>
              <a:t>Матвієнко А</a:t>
            </a:r>
            <a:r>
              <a:rPr lang="uk-UA" sz="3000" dirty="0" smtClean="0"/>
              <a:t>. </a:t>
            </a:r>
            <a:endParaRPr lang="uk-UA" sz="3000" dirty="0" smtClean="0"/>
          </a:p>
          <a:p>
            <a:r>
              <a:rPr lang="uk-UA" sz="3000" dirty="0" smtClean="0"/>
              <a:t>10-а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2786082"/>
          </a:xfrm>
        </p:spPr>
        <p:txBody>
          <a:bodyPr>
            <a:normAutofit fontScale="85000" lnSpcReduction="20000"/>
          </a:bodyPr>
          <a:lstStyle/>
          <a:p>
            <a:r>
              <a:rPr lang="ru-RU" sz="3000" b="1" dirty="0" smtClean="0">
                <a:solidFill>
                  <a:srgbClr val="0070C0"/>
                </a:solidFill>
              </a:rPr>
              <a:t>Людина повинна </a:t>
            </a:r>
            <a:r>
              <a:rPr lang="ru-RU" sz="3000" b="1" dirty="0" err="1" smtClean="0">
                <a:solidFill>
                  <a:srgbClr val="0070C0"/>
                </a:solidFill>
              </a:rPr>
              <a:t>усвідомлювати</a:t>
            </a:r>
            <a:r>
              <a:rPr lang="ru-RU" sz="3000" b="1" dirty="0" smtClean="0">
                <a:solidFill>
                  <a:srgbClr val="0070C0"/>
                </a:solidFill>
              </a:rPr>
              <a:t>, </a:t>
            </a:r>
            <a:r>
              <a:rPr lang="ru-RU" sz="3000" b="1" dirty="0" err="1" smtClean="0">
                <a:solidFill>
                  <a:srgbClr val="0070C0"/>
                </a:solidFill>
              </a:rPr>
              <a:t>що</a:t>
            </a:r>
            <a:r>
              <a:rPr lang="ru-RU" sz="3000" b="1" dirty="0" smtClean="0">
                <a:solidFill>
                  <a:srgbClr val="0070C0"/>
                </a:solidFill>
              </a:rPr>
              <a:t> основою </a:t>
            </a:r>
            <a:r>
              <a:rPr lang="ru-RU" sz="3000" b="1" dirty="0" err="1" smtClean="0">
                <a:solidFill>
                  <a:srgbClr val="0070C0"/>
                </a:solidFill>
              </a:rPr>
              <a:t>всього</a:t>
            </a:r>
            <a:r>
              <a:rPr lang="ru-RU" sz="3000" b="1" dirty="0" smtClean="0">
                <a:solidFill>
                  <a:srgbClr val="0070C0"/>
                </a:solidFill>
              </a:rPr>
              <a:t> на </a:t>
            </a:r>
            <a:r>
              <a:rPr lang="ru-RU" sz="3000" b="1" dirty="0" err="1" smtClean="0">
                <a:solidFill>
                  <a:srgbClr val="0070C0"/>
                </a:solidFill>
              </a:rPr>
              <a:t>нашій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землі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є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основний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мінерал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існування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всього</a:t>
            </a:r>
            <a:r>
              <a:rPr lang="ru-RU" sz="3000" b="1" dirty="0" smtClean="0">
                <a:solidFill>
                  <a:srgbClr val="0070C0"/>
                </a:solidFill>
              </a:rPr>
              <a:t> живого – </a:t>
            </a:r>
            <a:r>
              <a:rPr lang="ru-RU" sz="3000" b="1" dirty="0" err="1" smtClean="0">
                <a:solidFill>
                  <a:srgbClr val="0070C0"/>
                </a:solidFill>
              </a:rPr>
              <a:t>це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високоякісна</a:t>
            </a:r>
            <a:r>
              <a:rPr lang="ru-RU" sz="3000" b="1" dirty="0" smtClean="0">
                <a:solidFill>
                  <a:srgbClr val="0070C0"/>
                </a:solidFill>
              </a:rPr>
              <a:t>, </a:t>
            </a:r>
            <a:r>
              <a:rPr lang="ru-RU" sz="3000" b="1" dirty="0" err="1" smtClean="0">
                <a:solidFill>
                  <a:srgbClr val="0070C0"/>
                </a:solidFill>
              </a:rPr>
              <a:t>природна</a:t>
            </a:r>
            <a:r>
              <a:rPr lang="ru-RU" sz="3000" b="1" dirty="0" smtClean="0">
                <a:solidFill>
                  <a:srgbClr val="0070C0"/>
                </a:solidFill>
              </a:rPr>
              <a:t>, </a:t>
            </a:r>
            <a:r>
              <a:rPr lang="ru-RU" sz="3000" b="1" dirty="0" err="1" smtClean="0">
                <a:solidFill>
                  <a:srgbClr val="0070C0"/>
                </a:solidFill>
              </a:rPr>
              <a:t>структурно-упорядкована</a:t>
            </a:r>
            <a:r>
              <a:rPr lang="ru-RU" sz="3000" b="1" dirty="0" smtClean="0">
                <a:solidFill>
                  <a:srgbClr val="0070C0"/>
                </a:solidFill>
              </a:rPr>
              <a:t>, </a:t>
            </a:r>
            <a:r>
              <a:rPr lang="ru-RU" sz="3000" b="1" dirty="0" err="1" smtClean="0">
                <a:solidFill>
                  <a:srgbClr val="0070C0"/>
                </a:solidFill>
              </a:rPr>
              <a:t>біоенергоінформаційна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або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дисиметрійно-фрактальна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питна</a:t>
            </a:r>
            <a:r>
              <a:rPr lang="ru-RU" sz="3000" b="1" dirty="0" smtClean="0">
                <a:solidFill>
                  <a:srgbClr val="0070C0"/>
                </a:solidFill>
              </a:rPr>
              <a:t> вода.</a:t>
            </a:r>
          </a:p>
          <a:p>
            <a:r>
              <a:rPr lang="ru-RU" sz="3000" b="1" dirty="0" smtClean="0">
                <a:solidFill>
                  <a:srgbClr val="0070C0"/>
                </a:solidFill>
              </a:rPr>
              <a:t>Без </a:t>
            </a:r>
            <a:r>
              <a:rPr lang="ru-RU" sz="3000" b="1" dirty="0" err="1" smtClean="0">
                <a:solidFill>
                  <a:srgbClr val="0070C0"/>
                </a:solidFill>
              </a:rPr>
              <a:t>питної</a:t>
            </a:r>
            <a:r>
              <a:rPr lang="ru-RU" sz="3000" b="1" dirty="0" smtClean="0">
                <a:solidFill>
                  <a:srgbClr val="0070C0"/>
                </a:solidFill>
              </a:rPr>
              <a:t> води </a:t>
            </a:r>
            <a:r>
              <a:rPr lang="ru-RU" sz="3000" b="1" dirty="0" err="1" smtClean="0">
                <a:solidFill>
                  <a:srgbClr val="0070C0"/>
                </a:solidFill>
              </a:rPr>
              <a:t>неможливо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саме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існування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людини</a:t>
            </a:r>
            <a:r>
              <a:rPr lang="ru-RU" sz="3000" b="1" dirty="0" smtClean="0">
                <a:solidFill>
                  <a:srgbClr val="0070C0"/>
                </a:solidFill>
              </a:rPr>
              <a:t>, </a:t>
            </a:r>
            <a:r>
              <a:rPr lang="ru-RU" sz="3000" b="1" dirty="0" err="1" smtClean="0">
                <a:solidFill>
                  <a:srgbClr val="0070C0"/>
                </a:solidFill>
              </a:rPr>
              <a:t>тим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більше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нормальне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функціонування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її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свідомості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і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підсвідомості</a:t>
            </a:r>
            <a:r>
              <a:rPr lang="ru-RU" sz="3000" b="1" dirty="0" smtClean="0">
                <a:solidFill>
                  <a:srgbClr val="0070C0"/>
                </a:solidFill>
              </a:rPr>
              <a:t>. </a:t>
            </a:r>
          </a:p>
          <a:p>
            <a:endParaRPr lang="ru-RU" dirty="0"/>
          </a:p>
        </p:txBody>
      </p:sp>
      <p:pic>
        <p:nvPicPr>
          <p:cNvPr id="21506" name="Picture 2" descr="http://nida.com.ua/images1/vod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028966"/>
            <a:ext cx="6667500" cy="38290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929618" cy="2071678"/>
          </a:xfrm>
        </p:spPr>
        <p:txBody>
          <a:bodyPr>
            <a:noAutofit/>
          </a:bodyPr>
          <a:lstStyle/>
          <a:p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Вода, Н</a:t>
            </a:r>
            <a:r>
              <a:rPr lang="ru-RU" sz="23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 — 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хімічна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речовина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прозорої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безбарвної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рідини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без запаху 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3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смаку</a:t>
            </a:r>
            <a:r>
              <a:rPr lang="en-US" sz="23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 В 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природі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агрегатних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станах — твердому (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лід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рідкому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(вода) 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газоподібному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водяна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пара). Молекула води 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одного атома Оксигену 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атомів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Гідрогену</a:t>
            </a:r>
            <a:r>
              <a:rPr lang="ru-RU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300" b="1" dirty="0" smtClean="0">
                <a:solidFill>
                  <a:srgbClr val="0070C0"/>
                </a:solidFill>
              </a:rPr>
              <a:t> </a:t>
            </a:r>
            <a:endParaRPr lang="ru-RU" sz="23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429132"/>
            <a:ext cx="8229600" cy="172782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3314" name="Picture 2" descr="http://aquaion.com.ua/wp-content/uploads/2010/10/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500306"/>
            <a:ext cx="7620000" cy="3643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571480"/>
            <a:ext cx="7901014" cy="5585480"/>
          </a:xfrm>
        </p:spPr>
        <p:txBody>
          <a:bodyPr>
            <a:normAutofit fontScale="77500" lnSpcReduction="20000"/>
          </a:bodyPr>
          <a:lstStyle/>
          <a:p>
            <a:r>
              <a:rPr lang="ru-RU" b="1" spc="300" dirty="0" err="1" smtClean="0">
                <a:solidFill>
                  <a:srgbClr val="0070C0"/>
                </a:solidFill>
              </a:rPr>
              <a:t>Молекули</a:t>
            </a:r>
            <a:r>
              <a:rPr lang="ru-RU" b="1" spc="300" dirty="0" smtClean="0">
                <a:solidFill>
                  <a:srgbClr val="0070C0"/>
                </a:solidFill>
              </a:rPr>
              <a:t> води </a:t>
            </a:r>
            <a:r>
              <a:rPr lang="ru-RU" b="1" spc="300" dirty="0" err="1" smtClean="0">
                <a:solidFill>
                  <a:srgbClr val="0070C0"/>
                </a:solidFill>
              </a:rPr>
              <a:t>мають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слабку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здатність</a:t>
            </a:r>
            <a:r>
              <a:rPr lang="ru-RU" b="1" spc="300" dirty="0" smtClean="0">
                <a:solidFill>
                  <a:srgbClr val="0070C0"/>
                </a:solidFill>
              </a:rPr>
              <a:t> до </a:t>
            </a:r>
            <a:r>
              <a:rPr lang="ru-RU" b="1" spc="300" dirty="0" err="1" smtClean="0">
                <a:solidFill>
                  <a:srgbClr val="0070C0"/>
                </a:solidFill>
              </a:rPr>
              <a:t>зворотної</a:t>
            </a:r>
            <a:r>
              <a:rPr lang="ru-RU" b="1" spc="300" dirty="0" smtClean="0">
                <a:solidFill>
                  <a:srgbClr val="0070C0"/>
                </a:solidFill>
              </a:rPr>
              <a:t> </a:t>
            </a:r>
            <a:r>
              <a:rPr lang="ru-RU" b="1" spc="300" dirty="0" err="1" smtClean="0">
                <a:solidFill>
                  <a:srgbClr val="0070C0"/>
                </a:solidFill>
              </a:rPr>
              <a:t>іонізації</a:t>
            </a:r>
            <a:r>
              <a:rPr lang="ru-RU" b="1" spc="300" dirty="0" smtClean="0">
                <a:solidFill>
                  <a:srgbClr val="0070C0"/>
                </a:solidFill>
              </a:rPr>
              <a:t> шляхом </a:t>
            </a:r>
            <a:r>
              <a:rPr lang="ru-RU" b="1" spc="300" dirty="0" err="1" smtClean="0">
                <a:solidFill>
                  <a:srgbClr val="0070C0"/>
                </a:solidFill>
              </a:rPr>
              <a:t>розпаду</a:t>
            </a:r>
            <a:r>
              <a:rPr lang="ru-RU" b="1" spc="300" dirty="0" smtClean="0">
                <a:solidFill>
                  <a:srgbClr val="0070C0"/>
                </a:solidFill>
              </a:rPr>
              <a:t> на протон </a:t>
            </a:r>
            <a:r>
              <a:rPr lang="en-US" b="1" spc="300" dirty="0" smtClean="0">
                <a:solidFill>
                  <a:srgbClr val="0070C0"/>
                </a:solidFill>
              </a:rPr>
              <a:t>H</a:t>
            </a:r>
            <a:r>
              <a:rPr lang="en-US" b="1" spc="300" baseline="30000" dirty="0" smtClean="0">
                <a:solidFill>
                  <a:srgbClr val="0070C0"/>
                </a:solidFill>
              </a:rPr>
              <a:t>+</a:t>
            </a:r>
            <a:r>
              <a:rPr lang="en-US" b="1" spc="300" dirty="0" smtClean="0">
                <a:solidFill>
                  <a:srgbClr val="0070C0"/>
                </a:solidFill>
              </a:rPr>
              <a:t> </a:t>
            </a:r>
            <a:r>
              <a:rPr lang="ru-RU" b="1" spc="300" dirty="0" err="1" smtClean="0">
                <a:solidFill>
                  <a:srgbClr val="0070C0"/>
                </a:solidFill>
              </a:rPr>
              <a:t>і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гідроксид-іон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  </a:t>
            </a:r>
            <a:r>
              <a:rPr lang="uk-UA" dirty="0" smtClean="0"/>
              <a:t>=</a:t>
            </a:r>
            <a:r>
              <a:rPr lang="en-US" dirty="0" smtClean="0"/>
              <a:t>H</a:t>
            </a:r>
            <a:r>
              <a:rPr lang="en-US" baseline="30000" dirty="0" smtClean="0"/>
              <a:t>+</a:t>
            </a:r>
            <a:r>
              <a:rPr lang="en-US" dirty="0" smtClean="0"/>
              <a:t> + OH</a:t>
            </a:r>
            <a:r>
              <a:rPr lang="en-US" baseline="30000" dirty="0" smtClean="0"/>
              <a:t>-</a:t>
            </a:r>
            <a:r>
              <a:rPr lang="ru-RU" b="1" spc="300" dirty="0" smtClean="0">
                <a:solidFill>
                  <a:srgbClr val="0070C0"/>
                </a:solidFill>
              </a:rPr>
              <a:t> Не </a:t>
            </a:r>
            <a:r>
              <a:rPr lang="ru-RU" b="1" spc="300" dirty="0" err="1" smtClean="0">
                <a:solidFill>
                  <a:srgbClr val="0070C0"/>
                </a:solidFill>
              </a:rPr>
              <a:t>зважаючи</a:t>
            </a:r>
            <a:r>
              <a:rPr lang="ru-RU" b="1" spc="300" dirty="0" smtClean="0">
                <a:solidFill>
                  <a:srgbClr val="0070C0"/>
                </a:solidFill>
              </a:rPr>
              <a:t> на те, </a:t>
            </a:r>
            <a:r>
              <a:rPr lang="ru-RU" b="1" spc="300" dirty="0" err="1" smtClean="0">
                <a:solidFill>
                  <a:srgbClr val="0070C0"/>
                </a:solidFill>
              </a:rPr>
              <a:t>що</a:t>
            </a:r>
            <a:r>
              <a:rPr lang="ru-RU" b="1" spc="300" dirty="0" smtClean="0">
                <a:solidFill>
                  <a:srgbClr val="0070C0"/>
                </a:solidFill>
              </a:rPr>
              <a:t> одним </a:t>
            </a:r>
            <a:r>
              <a:rPr lang="ru-RU" b="1" spc="300" dirty="0" err="1" smtClean="0">
                <a:solidFill>
                  <a:srgbClr val="0070C0"/>
                </a:solidFill>
              </a:rPr>
              <a:t>із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продуктів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дисоціації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є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протони</a:t>
            </a:r>
            <a:r>
              <a:rPr lang="ru-RU" b="1" spc="300" dirty="0" smtClean="0">
                <a:solidFill>
                  <a:srgbClr val="0070C0"/>
                </a:solidFill>
              </a:rPr>
              <a:t>, вони не </a:t>
            </a:r>
            <a:r>
              <a:rPr lang="ru-RU" b="1" spc="300" dirty="0" err="1" smtClean="0">
                <a:solidFill>
                  <a:srgbClr val="0070C0"/>
                </a:solidFill>
              </a:rPr>
              <a:t>існують</a:t>
            </a:r>
            <a:r>
              <a:rPr lang="ru-RU" b="1" spc="300" dirty="0" smtClean="0">
                <a:solidFill>
                  <a:srgbClr val="0070C0"/>
                </a:solidFill>
              </a:rPr>
              <a:t> у </a:t>
            </a:r>
            <a:r>
              <a:rPr lang="ru-RU" b="1" spc="300" dirty="0" err="1" smtClean="0">
                <a:solidFill>
                  <a:srgbClr val="0070C0"/>
                </a:solidFill>
              </a:rPr>
              <a:t>воді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у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вільному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стані</a:t>
            </a:r>
            <a:r>
              <a:rPr lang="ru-RU" b="1" spc="300" dirty="0" smtClean="0">
                <a:solidFill>
                  <a:srgbClr val="0070C0"/>
                </a:solidFill>
              </a:rPr>
              <a:t>, а </a:t>
            </a:r>
            <a:r>
              <a:rPr lang="ru-RU" b="1" spc="300" dirty="0" err="1" smtClean="0">
                <a:solidFill>
                  <a:srgbClr val="0070C0"/>
                </a:solidFill>
              </a:rPr>
              <a:t>натомість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відразу</a:t>
            </a:r>
            <a:r>
              <a:rPr lang="ru-RU" b="1" spc="300" dirty="0" smtClean="0">
                <a:solidFill>
                  <a:srgbClr val="0070C0"/>
                </a:solidFill>
              </a:rPr>
              <a:t> ж </a:t>
            </a:r>
            <a:r>
              <a:rPr lang="ru-RU" b="1" spc="300" dirty="0" err="1" smtClean="0">
                <a:solidFill>
                  <a:srgbClr val="0070C0"/>
                </a:solidFill>
              </a:rPr>
              <a:t>приєднуються</a:t>
            </a:r>
            <a:r>
              <a:rPr lang="ru-RU" b="1" spc="300" dirty="0" smtClean="0">
                <a:solidFill>
                  <a:srgbClr val="0070C0"/>
                </a:solidFill>
              </a:rPr>
              <a:t> до молекул </a:t>
            </a:r>
            <a:r>
              <a:rPr lang="en-US" b="1" spc="300" dirty="0" smtClean="0">
                <a:solidFill>
                  <a:srgbClr val="0070C0"/>
                </a:solidFill>
              </a:rPr>
              <a:t>H</a:t>
            </a:r>
            <a:r>
              <a:rPr lang="en-US" b="1" spc="300" baseline="-25000" dirty="0" smtClean="0">
                <a:solidFill>
                  <a:srgbClr val="0070C0"/>
                </a:solidFill>
              </a:rPr>
              <a:t>2</a:t>
            </a:r>
            <a:r>
              <a:rPr lang="en-US" b="1" spc="300" dirty="0" smtClean="0">
                <a:solidFill>
                  <a:srgbClr val="0070C0"/>
                </a:solidFill>
              </a:rPr>
              <a:t>O </a:t>
            </a:r>
            <a:r>
              <a:rPr lang="ru-RU" b="1" spc="300" dirty="0" err="1" smtClean="0">
                <a:solidFill>
                  <a:srgbClr val="0070C0"/>
                </a:solidFill>
              </a:rPr>
              <a:t>з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утворенням</a:t>
            </a:r>
            <a:r>
              <a:rPr lang="ru-RU" b="1" spc="300" dirty="0" smtClean="0">
                <a:solidFill>
                  <a:srgbClr val="0070C0"/>
                </a:solidFill>
              </a:rPr>
              <a:t> </a:t>
            </a:r>
            <a:r>
              <a:rPr lang="ru-RU" b="1" spc="300" dirty="0" err="1" smtClean="0">
                <a:solidFill>
                  <a:srgbClr val="0070C0"/>
                </a:solidFill>
              </a:rPr>
              <a:t>іонів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гідронію</a:t>
            </a:r>
            <a:r>
              <a:rPr lang="ru-RU" b="1" spc="300" dirty="0" smtClean="0">
                <a:solidFill>
                  <a:srgbClr val="0070C0"/>
                </a:solidFill>
              </a:rPr>
              <a:t> </a:t>
            </a:r>
            <a:r>
              <a:rPr lang="en-US" b="1" spc="300" dirty="0" smtClean="0">
                <a:solidFill>
                  <a:srgbClr val="0070C0"/>
                </a:solidFill>
              </a:rPr>
              <a:t>H</a:t>
            </a:r>
            <a:r>
              <a:rPr lang="en-US" b="1" spc="300" baseline="-25000" dirty="0" smtClean="0">
                <a:solidFill>
                  <a:srgbClr val="0070C0"/>
                </a:solidFill>
              </a:rPr>
              <a:t>3</a:t>
            </a:r>
            <a:r>
              <a:rPr lang="en-US" b="1" spc="300" dirty="0" smtClean="0">
                <a:solidFill>
                  <a:srgbClr val="0070C0"/>
                </a:solidFill>
              </a:rPr>
              <a:t>O</a:t>
            </a:r>
            <a:r>
              <a:rPr lang="en-US" b="1" spc="300" baseline="30000" dirty="0" smtClean="0">
                <a:solidFill>
                  <a:srgbClr val="0070C0"/>
                </a:solidFill>
              </a:rPr>
              <a:t>-</a:t>
            </a:r>
            <a:r>
              <a:rPr lang="en-US" b="1" spc="300" dirty="0" smtClean="0">
                <a:solidFill>
                  <a:srgbClr val="0070C0"/>
                </a:solidFill>
              </a:rPr>
              <a:t>. </a:t>
            </a:r>
            <a:r>
              <a:rPr lang="ru-RU" b="1" spc="300" dirty="0" err="1" smtClean="0">
                <a:solidFill>
                  <a:srgbClr val="0070C0"/>
                </a:solidFill>
              </a:rPr>
              <a:t>Внаслідок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іонізації</a:t>
            </a:r>
            <a:r>
              <a:rPr lang="ru-RU" b="1" spc="300" dirty="0" smtClean="0">
                <a:solidFill>
                  <a:srgbClr val="0070C0"/>
                </a:solidFill>
              </a:rPr>
              <a:t> чиста вода до </a:t>
            </a:r>
            <a:r>
              <a:rPr lang="ru-RU" b="1" spc="300" dirty="0" err="1" smtClean="0">
                <a:solidFill>
                  <a:srgbClr val="0070C0"/>
                </a:solidFill>
              </a:rPr>
              <a:t>певної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міри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може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проводити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електричний</a:t>
            </a:r>
            <a:r>
              <a:rPr lang="ru-RU" b="1" spc="300" dirty="0" smtClean="0">
                <a:solidFill>
                  <a:srgbClr val="0070C0"/>
                </a:solidFill>
              </a:rPr>
              <a:t> струм. При </a:t>
            </a:r>
            <a:r>
              <a:rPr lang="ru-RU" b="1" spc="300" dirty="0" err="1" smtClean="0">
                <a:solidFill>
                  <a:srgbClr val="0070C0"/>
                </a:solidFill>
              </a:rPr>
              <a:t>чому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гідроксид</a:t>
            </a:r>
            <a:r>
              <a:rPr lang="ru-RU" b="1" spc="300" dirty="0" smtClean="0">
                <a:solidFill>
                  <a:srgbClr val="0070C0"/>
                </a:solidFill>
              </a:rPr>
              <a:t>- </a:t>
            </a:r>
            <a:r>
              <a:rPr lang="ru-RU" b="1" spc="300" dirty="0" err="1" smtClean="0">
                <a:solidFill>
                  <a:srgbClr val="0070C0"/>
                </a:solidFill>
              </a:rPr>
              <a:t>і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гідроній-іони</a:t>
            </a:r>
            <a:r>
              <a:rPr lang="ru-RU" b="1" spc="300" dirty="0" smtClean="0">
                <a:solidFill>
                  <a:srgbClr val="0070C0"/>
                </a:solidFill>
              </a:rPr>
              <a:t> в </a:t>
            </a:r>
            <a:r>
              <a:rPr lang="ru-RU" b="1" spc="300" dirty="0" err="1" smtClean="0">
                <a:solidFill>
                  <a:srgbClr val="0070C0"/>
                </a:solidFill>
              </a:rPr>
              <a:t>електричному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полі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рухаються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значно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швидше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ніж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інші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іони</a:t>
            </a:r>
            <a:r>
              <a:rPr lang="ru-RU" b="1" spc="300" dirty="0" smtClean="0">
                <a:solidFill>
                  <a:srgbClr val="0070C0"/>
                </a:solidFill>
              </a:rPr>
              <a:t>. </a:t>
            </a:r>
            <a:r>
              <a:rPr lang="ru-RU" b="1" spc="300" dirty="0" err="1" smtClean="0">
                <a:solidFill>
                  <a:srgbClr val="0070C0"/>
                </a:solidFill>
              </a:rPr>
              <a:t>Це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пояснюється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явищем</a:t>
            </a:r>
            <a:r>
              <a:rPr lang="ru-RU" b="1" spc="300" dirty="0" smtClean="0">
                <a:solidFill>
                  <a:srgbClr val="0070C0"/>
                </a:solidFill>
              </a:rPr>
              <a:t> «</a:t>
            </a:r>
            <a:r>
              <a:rPr lang="ru-RU" b="1" spc="300" dirty="0" err="1" smtClean="0">
                <a:solidFill>
                  <a:srgbClr val="0070C0"/>
                </a:solidFill>
              </a:rPr>
              <a:t>перетстрибування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протонів</a:t>
            </a:r>
            <a:r>
              <a:rPr lang="ru-RU" b="1" spc="300" dirty="0" smtClean="0">
                <a:solidFill>
                  <a:srgbClr val="0070C0"/>
                </a:solidFill>
              </a:rPr>
              <a:t>»: </a:t>
            </a:r>
            <a:r>
              <a:rPr lang="ru-RU" b="1" spc="300" dirty="0" err="1" smtClean="0">
                <a:solidFill>
                  <a:srgbClr val="0070C0"/>
                </a:solidFill>
              </a:rPr>
              <a:t>жоден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індивідуальний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іон</a:t>
            </a:r>
            <a:r>
              <a:rPr lang="ru-RU" b="1" spc="300" dirty="0" smtClean="0">
                <a:solidFill>
                  <a:srgbClr val="0070C0"/>
                </a:solidFill>
              </a:rPr>
              <a:t> не </a:t>
            </a:r>
            <a:r>
              <a:rPr lang="ru-RU" b="1" spc="300" dirty="0" err="1" smtClean="0">
                <a:solidFill>
                  <a:srgbClr val="0070C0"/>
                </a:solidFill>
              </a:rPr>
              <a:t>переміщується</a:t>
            </a:r>
            <a:r>
              <a:rPr lang="ru-RU" b="1" spc="300" dirty="0" smtClean="0">
                <a:solidFill>
                  <a:srgbClr val="0070C0"/>
                </a:solidFill>
              </a:rPr>
              <a:t> на </a:t>
            </a:r>
            <a:r>
              <a:rPr lang="ru-RU" b="1" spc="300" dirty="0" err="1" smtClean="0">
                <a:solidFill>
                  <a:srgbClr val="0070C0"/>
                </a:solidFill>
              </a:rPr>
              <a:t>великі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відстані</a:t>
            </a:r>
            <a:r>
              <a:rPr lang="ru-RU" b="1" spc="300" dirty="0" smtClean="0">
                <a:solidFill>
                  <a:srgbClr val="0070C0"/>
                </a:solidFill>
              </a:rPr>
              <a:t>, </a:t>
            </a:r>
            <a:r>
              <a:rPr lang="ru-RU" b="1" spc="300" dirty="0" err="1" smtClean="0">
                <a:solidFill>
                  <a:srgbClr val="0070C0"/>
                </a:solidFill>
              </a:rPr>
              <a:t>натомість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відбувається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перенесення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протонів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між</a:t>
            </a:r>
            <a:r>
              <a:rPr lang="ru-RU" b="1" spc="300" dirty="0" smtClean="0">
                <a:solidFill>
                  <a:srgbClr val="0070C0"/>
                </a:solidFill>
              </a:rPr>
              <a:t> молекулами води, </a:t>
            </a:r>
            <a:r>
              <a:rPr lang="ru-RU" b="1" spc="300" dirty="0" err="1" smtClean="0">
                <a:solidFill>
                  <a:srgbClr val="0070C0"/>
                </a:solidFill>
              </a:rPr>
              <a:t>з'єданими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між</a:t>
            </a:r>
            <a:r>
              <a:rPr lang="ru-RU" b="1" spc="300" dirty="0" smtClean="0">
                <a:solidFill>
                  <a:srgbClr val="0070C0"/>
                </a:solidFill>
              </a:rPr>
              <a:t> собою </a:t>
            </a:r>
            <a:r>
              <a:rPr lang="ru-RU" b="1" spc="300" dirty="0" err="1" smtClean="0">
                <a:solidFill>
                  <a:srgbClr val="0070C0"/>
                </a:solidFill>
              </a:rPr>
              <a:t>водневими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зв'язками</a:t>
            </a:r>
            <a:r>
              <a:rPr lang="ru-RU" b="1" spc="300" dirty="0" smtClean="0">
                <a:solidFill>
                  <a:srgbClr val="0070C0"/>
                </a:solidFill>
              </a:rPr>
              <a:t>. Таким чином </a:t>
            </a:r>
            <a:r>
              <a:rPr lang="ru-RU" b="1" spc="300" dirty="0" err="1" smtClean="0">
                <a:solidFill>
                  <a:srgbClr val="0070C0"/>
                </a:solidFill>
              </a:rPr>
              <a:t>виникає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сумарний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рух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гідроній-іонів</a:t>
            </a:r>
            <a:r>
              <a:rPr lang="ru-RU" b="1" spc="300" dirty="0" smtClean="0">
                <a:solidFill>
                  <a:srgbClr val="0070C0"/>
                </a:solidFill>
              </a:rPr>
              <a:t> до катоду, а </a:t>
            </a:r>
            <a:r>
              <a:rPr lang="ru-RU" b="1" spc="300" dirty="0" err="1" smtClean="0">
                <a:solidFill>
                  <a:srgbClr val="0070C0"/>
                </a:solidFill>
              </a:rPr>
              <a:t>гідроксид-іонів</a:t>
            </a:r>
            <a:r>
              <a:rPr lang="ru-RU" b="1" spc="300" dirty="0" smtClean="0">
                <a:solidFill>
                  <a:srgbClr val="0070C0"/>
                </a:solidFill>
              </a:rPr>
              <a:t> — до аноду. «</a:t>
            </a:r>
            <a:r>
              <a:rPr lang="ru-RU" b="1" spc="300" dirty="0" err="1" smtClean="0">
                <a:solidFill>
                  <a:srgbClr val="0070C0"/>
                </a:solidFill>
              </a:rPr>
              <a:t>Перестрибування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протонів</a:t>
            </a:r>
            <a:r>
              <a:rPr lang="ru-RU" b="1" spc="300" dirty="0" smtClean="0">
                <a:solidFill>
                  <a:srgbClr val="0070C0"/>
                </a:solidFill>
              </a:rPr>
              <a:t>» </a:t>
            </a:r>
            <a:r>
              <a:rPr lang="ru-RU" b="1" spc="300" dirty="0" err="1" smtClean="0">
                <a:solidFill>
                  <a:srgbClr val="0070C0"/>
                </a:solidFill>
              </a:rPr>
              <a:t>також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призводить</a:t>
            </a:r>
            <a:r>
              <a:rPr lang="ru-RU" b="1" spc="300" dirty="0" smtClean="0">
                <a:solidFill>
                  <a:srgbClr val="0070C0"/>
                </a:solidFill>
              </a:rPr>
              <a:t> до того, </a:t>
            </a:r>
            <a:r>
              <a:rPr lang="ru-RU" b="1" spc="300" dirty="0" err="1" smtClean="0">
                <a:solidFill>
                  <a:srgbClr val="0070C0"/>
                </a:solidFill>
              </a:rPr>
              <a:t>що</a:t>
            </a:r>
            <a:r>
              <a:rPr lang="ru-RU" b="1" spc="300" dirty="0" smtClean="0">
                <a:solidFill>
                  <a:srgbClr val="0070C0"/>
                </a:solidFill>
              </a:rPr>
              <a:t> у </a:t>
            </a:r>
            <a:r>
              <a:rPr lang="ru-RU" b="1" spc="300" dirty="0" err="1" smtClean="0">
                <a:solidFill>
                  <a:srgbClr val="0070C0"/>
                </a:solidFill>
              </a:rPr>
              <a:t>водних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розчинах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дуже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швидко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проходять</a:t>
            </a:r>
            <a:r>
              <a:rPr lang="ru-RU" b="1" spc="300" dirty="0" smtClean="0">
                <a:solidFill>
                  <a:srgbClr val="0070C0"/>
                </a:solidFill>
              </a:rPr>
              <a:t> </a:t>
            </a:r>
            <a:r>
              <a:rPr lang="ru-RU" b="1" spc="300" dirty="0" err="1" smtClean="0">
                <a:solidFill>
                  <a:srgbClr val="0070C0"/>
                </a:solidFill>
              </a:rPr>
              <a:t>кислотно-основні</a:t>
            </a:r>
            <a:r>
              <a:rPr lang="ru-RU" b="1" spc="300" dirty="0" smtClean="0">
                <a:solidFill>
                  <a:srgbClr val="0070C0"/>
                </a:solidFill>
              </a:rPr>
              <a:t> </a:t>
            </a:r>
            <a:r>
              <a:rPr lang="ru-RU" b="1" spc="300" dirty="0" err="1" smtClean="0">
                <a:solidFill>
                  <a:srgbClr val="0070C0"/>
                </a:solidFill>
              </a:rPr>
              <a:t>реакції</a:t>
            </a:r>
            <a:r>
              <a:rPr lang="ru-RU" b="1" spc="300" dirty="0" smtClean="0">
                <a:solidFill>
                  <a:srgbClr val="0070C0"/>
                </a:solidFill>
              </a:rPr>
              <a:t>.</a:t>
            </a:r>
          </a:p>
          <a:p>
            <a:endParaRPr lang="ru-RU" b="1" spc="3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348038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0070C0"/>
                </a:solidFill>
              </a:rPr>
              <a:t>У </a:t>
            </a:r>
            <a:r>
              <a:rPr lang="ru-RU" sz="2200" b="1" dirty="0" err="1" smtClean="0">
                <a:solidFill>
                  <a:srgbClr val="0070C0"/>
                </a:solidFill>
              </a:rPr>
              <a:t>природі</a:t>
            </a:r>
            <a:r>
              <a:rPr lang="ru-RU" sz="2200" b="1" dirty="0" smtClean="0">
                <a:solidFill>
                  <a:srgbClr val="0070C0"/>
                </a:solidFill>
              </a:rPr>
              <a:t> вода </a:t>
            </a:r>
            <a:r>
              <a:rPr lang="ru-RU" sz="2200" b="1" dirty="0" err="1" smtClean="0">
                <a:solidFill>
                  <a:srgbClr val="0070C0"/>
                </a:solidFill>
              </a:rPr>
              <a:t>відіграє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надзвичайно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важливу</a:t>
            </a:r>
            <a:r>
              <a:rPr lang="ru-RU" sz="2200" b="1" dirty="0" smtClean="0">
                <a:solidFill>
                  <a:srgbClr val="0070C0"/>
                </a:solidFill>
              </a:rPr>
              <a:t> роль. </a:t>
            </a:r>
            <a:r>
              <a:rPr lang="ru-RU" sz="2200" b="1" dirty="0" err="1" smtClean="0">
                <a:solidFill>
                  <a:srgbClr val="0070C0"/>
                </a:solidFill>
              </a:rPr>
              <a:t>Випаровуючись</a:t>
            </a:r>
            <a:r>
              <a:rPr lang="ru-RU" sz="2200" b="1" dirty="0" smtClean="0">
                <a:solidFill>
                  <a:srgbClr val="0070C0"/>
                </a:solidFill>
              </a:rPr>
              <a:t>, вода переноситься на </a:t>
            </a:r>
            <a:r>
              <a:rPr lang="ru-RU" sz="2200" b="1" dirty="0" err="1" smtClean="0">
                <a:solidFill>
                  <a:srgbClr val="0070C0"/>
                </a:solidFill>
              </a:rPr>
              <a:t>величезні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віддалі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і</a:t>
            </a:r>
            <a:r>
              <a:rPr lang="ru-RU" sz="2200" b="1" dirty="0" smtClean="0">
                <a:solidFill>
                  <a:srgbClr val="0070C0"/>
                </a:solidFill>
              </a:rPr>
              <a:t> там </a:t>
            </a:r>
            <a:r>
              <a:rPr lang="ru-RU" sz="2200" b="1" dirty="0" err="1" smtClean="0">
                <a:solidFill>
                  <a:srgbClr val="0070C0"/>
                </a:solidFill>
              </a:rPr>
              <a:t>випадає</a:t>
            </a:r>
            <a:r>
              <a:rPr lang="ru-RU" sz="2200" b="1" dirty="0" smtClean="0">
                <a:solidFill>
                  <a:srgbClr val="0070C0"/>
                </a:solidFill>
              </a:rPr>
              <a:t> у </a:t>
            </a:r>
            <a:r>
              <a:rPr lang="ru-RU" sz="2200" b="1" dirty="0" err="1" smtClean="0">
                <a:solidFill>
                  <a:srgbClr val="0070C0"/>
                </a:solidFill>
              </a:rPr>
              <a:t>вигляді</a:t>
            </a:r>
            <a:r>
              <a:rPr lang="ru-RU" sz="2200" b="1" dirty="0" smtClean="0">
                <a:solidFill>
                  <a:srgbClr val="0070C0"/>
                </a:solidFill>
              </a:rPr>
              <a:t> </a:t>
            </a:r>
            <a:r>
              <a:rPr lang="ru-RU" sz="2200" b="1" dirty="0" err="1" smtClean="0">
                <a:solidFill>
                  <a:srgbClr val="0070C0"/>
                </a:solidFill>
              </a:rPr>
              <a:t>дощу</a:t>
            </a:r>
            <a:r>
              <a:rPr lang="ru-RU" sz="2200" b="1" dirty="0" smtClean="0">
                <a:solidFill>
                  <a:srgbClr val="0070C0"/>
                </a:solidFill>
              </a:rPr>
              <a:t> </a:t>
            </a:r>
            <a:r>
              <a:rPr lang="ru-RU" sz="2200" b="1" dirty="0" err="1" smtClean="0">
                <a:solidFill>
                  <a:srgbClr val="0070C0"/>
                </a:solidFill>
              </a:rPr>
              <a:t>і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снігу</a:t>
            </a:r>
            <a:r>
              <a:rPr lang="ru-RU" sz="2200" b="1" dirty="0" smtClean="0">
                <a:solidFill>
                  <a:srgbClr val="0070C0"/>
                </a:solidFill>
              </a:rPr>
              <a:t>. </a:t>
            </a:r>
            <a:r>
              <a:rPr lang="ru-RU" sz="2200" b="1" dirty="0" err="1" smtClean="0">
                <a:solidFill>
                  <a:srgbClr val="0070C0"/>
                </a:solidFill>
              </a:rPr>
              <a:t>Вологість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повітря</a:t>
            </a:r>
            <a:r>
              <a:rPr lang="ru-RU" sz="2200" b="1" dirty="0" smtClean="0">
                <a:solidFill>
                  <a:srgbClr val="0070C0"/>
                </a:solidFill>
              </a:rPr>
              <a:t> </a:t>
            </a:r>
            <a:r>
              <a:rPr lang="ru-RU" sz="2200" b="1" dirty="0" err="1" smtClean="0">
                <a:solidFill>
                  <a:srgbClr val="0070C0"/>
                </a:solidFill>
              </a:rPr>
              <a:t>і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кількість</a:t>
            </a:r>
            <a:r>
              <a:rPr lang="ru-RU" sz="2200" b="1" dirty="0" smtClean="0">
                <a:solidFill>
                  <a:srgbClr val="0070C0"/>
                </a:solidFill>
              </a:rPr>
              <a:t> </a:t>
            </a:r>
            <a:r>
              <a:rPr lang="ru-RU" sz="2200" b="1" dirty="0" err="1" smtClean="0">
                <a:solidFill>
                  <a:srgbClr val="0070C0"/>
                </a:solidFill>
              </a:rPr>
              <a:t>атмосферних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опадівє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найважливішими</a:t>
            </a:r>
            <a:r>
              <a:rPr lang="ru-RU" sz="2200" b="1" dirty="0" smtClean="0">
                <a:solidFill>
                  <a:srgbClr val="0070C0"/>
                </a:solidFill>
              </a:rPr>
              <a:t> факторами, </a:t>
            </a:r>
            <a:r>
              <a:rPr lang="ru-RU" sz="2200" b="1" dirty="0" err="1" smtClean="0">
                <a:solidFill>
                  <a:srgbClr val="0070C0"/>
                </a:solidFill>
              </a:rPr>
              <a:t>що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регулюють</a:t>
            </a:r>
            <a:r>
              <a:rPr lang="ru-RU" sz="2200" b="1" dirty="0" smtClean="0">
                <a:solidFill>
                  <a:srgbClr val="0070C0"/>
                </a:solidFill>
              </a:rPr>
              <a:t> </a:t>
            </a:r>
            <a:r>
              <a:rPr lang="ru-RU" sz="2200" b="1" dirty="0" err="1" smtClean="0">
                <a:solidFill>
                  <a:srgbClr val="0070C0"/>
                </a:solidFill>
              </a:rPr>
              <a:t>клімат</a:t>
            </a:r>
            <a:r>
              <a:rPr lang="ru-RU" sz="2200" b="1" dirty="0" smtClean="0">
                <a:solidFill>
                  <a:srgbClr val="0070C0"/>
                </a:solidFill>
              </a:rPr>
              <a:t> </a:t>
            </a:r>
            <a:r>
              <a:rPr lang="ru-RU" sz="2200" b="1" dirty="0" err="1" smtClean="0">
                <a:solidFill>
                  <a:srgbClr val="0070C0"/>
                </a:solidFill>
              </a:rPr>
              <a:t>і</a:t>
            </a:r>
            <a:r>
              <a:rPr lang="ru-RU" sz="2200" b="1" dirty="0" smtClean="0">
                <a:solidFill>
                  <a:srgbClr val="0070C0"/>
                </a:solidFill>
              </a:rPr>
              <a:t> погоду.</a:t>
            </a:r>
            <a:br>
              <a:rPr lang="ru-RU" sz="2200" b="1" dirty="0" smtClean="0">
                <a:solidFill>
                  <a:srgbClr val="0070C0"/>
                </a:solidFill>
              </a:rPr>
            </a:br>
            <a:r>
              <a:rPr lang="ru-RU" sz="2200" b="1" dirty="0" smtClean="0">
                <a:solidFill>
                  <a:srgbClr val="0070C0"/>
                </a:solidFill>
              </a:rPr>
              <a:t>Вода </a:t>
            </a:r>
            <a:r>
              <a:rPr lang="ru-RU" sz="2200" b="1" dirty="0" err="1" smtClean="0">
                <a:solidFill>
                  <a:srgbClr val="0070C0"/>
                </a:solidFill>
              </a:rPr>
              <a:t>є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також</a:t>
            </a:r>
            <a:r>
              <a:rPr lang="ru-RU" sz="2200" b="1" dirty="0" smtClean="0">
                <a:solidFill>
                  <a:srgbClr val="0070C0"/>
                </a:solidFill>
              </a:rPr>
              <a:t> одним </a:t>
            </a:r>
            <a:r>
              <a:rPr lang="ru-RU" sz="2200" b="1" dirty="0" err="1" smtClean="0">
                <a:solidFill>
                  <a:srgbClr val="0070C0"/>
                </a:solidFill>
              </a:rPr>
              <a:t>з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найважливіших</a:t>
            </a:r>
            <a:r>
              <a:rPr lang="ru-RU" sz="2200" b="1" dirty="0" smtClean="0">
                <a:solidFill>
                  <a:srgbClr val="0070C0"/>
                </a:solidFill>
              </a:rPr>
              <a:t> </a:t>
            </a:r>
            <a:r>
              <a:rPr lang="ru-RU" sz="2200" b="1" dirty="0" err="1" smtClean="0">
                <a:solidFill>
                  <a:srgbClr val="0070C0"/>
                </a:solidFill>
              </a:rPr>
              <a:t>геологічних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факторів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що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змінює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зовнішній</a:t>
            </a:r>
            <a:r>
              <a:rPr lang="ru-RU" sz="2200" b="1" dirty="0" smtClean="0">
                <a:solidFill>
                  <a:srgbClr val="0070C0"/>
                </a:solidFill>
              </a:rPr>
              <a:t> вид </a:t>
            </a:r>
            <a:r>
              <a:rPr lang="ru-RU" sz="2200" b="1" dirty="0" err="1" smtClean="0">
                <a:solidFill>
                  <a:srgbClr val="0070C0"/>
                </a:solidFill>
              </a:rPr>
              <a:t>земної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поверхні</a:t>
            </a:r>
            <a:r>
              <a:rPr lang="ru-RU" sz="2200" b="1" dirty="0" smtClean="0">
                <a:solidFill>
                  <a:srgbClr val="0070C0"/>
                </a:solidFill>
              </a:rPr>
              <a:t>, </a:t>
            </a:r>
            <a:r>
              <a:rPr lang="ru-RU" sz="2200" b="1" dirty="0" err="1" smtClean="0">
                <a:solidFill>
                  <a:srgbClr val="0070C0"/>
                </a:solidFill>
              </a:rPr>
              <a:t>розмиваючи</a:t>
            </a:r>
            <a:r>
              <a:rPr lang="ru-RU" sz="2200" b="1" dirty="0" smtClean="0">
                <a:solidFill>
                  <a:srgbClr val="0070C0"/>
                </a:solidFill>
              </a:rPr>
              <a:t> гори </a:t>
            </a:r>
            <a:r>
              <a:rPr lang="ru-RU" sz="2200" b="1" dirty="0" err="1" smtClean="0">
                <a:solidFill>
                  <a:srgbClr val="0070C0"/>
                </a:solidFill>
              </a:rPr>
              <a:t>і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утворюючи</a:t>
            </a:r>
            <a:r>
              <a:rPr lang="ru-RU" sz="2200" b="1" dirty="0" smtClean="0">
                <a:solidFill>
                  <a:srgbClr val="0070C0"/>
                </a:solidFill>
              </a:rPr>
              <a:t> </a:t>
            </a:r>
            <a:r>
              <a:rPr lang="ru-RU" sz="2200" b="1" dirty="0" err="1" smtClean="0">
                <a:solidFill>
                  <a:srgbClr val="0070C0"/>
                </a:solidFill>
              </a:rPr>
              <a:t>долини</a:t>
            </a:r>
            <a:r>
              <a:rPr lang="ru-RU" sz="2200" b="1" dirty="0" smtClean="0">
                <a:solidFill>
                  <a:srgbClr val="0070C0"/>
                </a:solidFill>
              </a:rPr>
              <a:t>. Вона </a:t>
            </a:r>
            <a:r>
              <a:rPr lang="ru-RU" sz="2200" b="1" dirty="0" err="1" smtClean="0">
                <a:solidFill>
                  <a:srgbClr val="0070C0"/>
                </a:solidFill>
              </a:rPr>
              <a:t>руйнує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гірські</a:t>
            </a:r>
            <a:r>
              <a:rPr lang="ru-RU" sz="2200" b="1" dirty="0" smtClean="0">
                <a:solidFill>
                  <a:srgbClr val="0070C0"/>
                </a:solidFill>
              </a:rPr>
              <a:t> породи не </a:t>
            </a:r>
            <a:r>
              <a:rPr lang="ru-RU" sz="2200" b="1" dirty="0" err="1" smtClean="0">
                <a:solidFill>
                  <a:srgbClr val="0070C0"/>
                </a:solidFill>
              </a:rPr>
              <a:t>тільки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механічно</a:t>
            </a:r>
            <a:r>
              <a:rPr lang="ru-RU" sz="2200" b="1" dirty="0" smtClean="0">
                <a:solidFill>
                  <a:srgbClr val="0070C0"/>
                </a:solidFill>
              </a:rPr>
              <a:t>, а </a:t>
            </a:r>
            <a:r>
              <a:rPr lang="ru-RU" sz="2200" b="1" dirty="0" err="1" smtClean="0">
                <a:solidFill>
                  <a:srgbClr val="0070C0"/>
                </a:solidFill>
              </a:rPr>
              <a:t>й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хімічно</a:t>
            </a:r>
            <a:r>
              <a:rPr lang="ru-RU" sz="2200" b="1" dirty="0" smtClean="0">
                <a:solidFill>
                  <a:srgbClr val="0070C0"/>
                </a:solidFill>
              </a:rPr>
              <a:t>, </a:t>
            </a:r>
            <a:r>
              <a:rPr lang="ru-RU" sz="2200" b="1" dirty="0" err="1" smtClean="0">
                <a:solidFill>
                  <a:srgbClr val="0070C0"/>
                </a:solidFill>
              </a:rPr>
              <a:t>реагуючи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з</a:t>
            </a:r>
            <a:r>
              <a:rPr lang="ru-RU" sz="2200" b="1" dirty="0" smtClean="0">
                <a:solidFill>
                  <a:srgbClr val="0070C0"/>
                </a:solidFill>
              </a:rPr>
              <a:t> ними </a:t>
            </a:r>
            <a:r>
              <a:rPr lang="ru-RU" sz="2200" b="1" dirty="0" err="1" smtClean="0">
                <a:solidFill>
                  <a:srgbClr val="0070C0"/>
                </a:solidFill>
              </a:rPr>
              <a:t>з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утворенням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інших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 smtClean="0">
                <a:solidFill>
                  <a:srgbClr val="0070C0"/>
                </a:solidFill>
              </a:rPr>
              <a:t>речовин</a:t>
            </a:r>
            <a:r>
              <a:rPr lang="ru-RU" sz="2200" b="1" dirty="0" smtClean="0">
                <a:solidFill>
                  <a:srgbClr val="0070C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5362" name="Picture 2" descr="http://www.akvadom.od.ua/files/pages/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786059"/>
            <a:ext cx="6667500" cy="4071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29600" cy="5871232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діелектричній</a:t>
            </a:r>
            <a:r>
              <a:rPr lang="ru-RU" dirty="0" smtClean="0"/>
              <a:t> </a:t>
            </a:r>
            <a:r>
              <a:rPr lang="ru-RU" dirty="0" err="1" smtClean="0"/>
              <a:t>постійній</a:t>
            </a:r>
            <a:r>
              <a:rPr lang="ru-RU" dirty="0" smtClean="0"/>
              <a:t> – (для води -80, для </a:t>
            </a:r>
            <a:r>
              <a:rPr lang="ru-RU" dirty="0" err="1" smtClean="0"/>
              <a:t>повітря</a:t>
            </a:r>
            <a:r>
              <a:rPr lang="ru-RU" dirty="0" smtClean="0"/>
              <a:t> –1) вода </a:t>
            </a:r>
            <a:r>
              <a:rPr lang="ru-RU" dirty="0" err="1" smtClean="0"/>
              <a:t>універсальний</a:t>
            </a:r>
            <a:r>
              <a:rPr lang="ru-RU" dirty="0" smtClean="0"/>
              <a:t> </a:t>
            </a:r>
            <a:r>
              <a:rPr lang="ru-RU" dirty="0" err="1" smtClean="0"/>
              <a:t>розчинник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різнойменні</a:t>
            </a:r>
            <a:r>
              <a:rPr lang="ru-RU" dirty="0" smtClean="0"/>
              <a:t> </a:t>
            </a:r>
            <a:r>
              <a:rPr lang="ru-RU" dirty="0" err="1" smtClean="0"/>
              <a:t>електричні</a:t>
            </a:r>
            <a:r>
              <a:rPr lang="ru-RU" dirty="0" smtClean="0"/>
              <a:t> заряди </a:t>
            </a:r>
            <a:r>
              <a:rPr lang="ru-RU" dirty="0" err="1" smtClean="0"/>
              <a:t>притягуються</a:t>
            </a:r>
            <a:r>
              <a:rPr lang="ru-RU" dirty="0" smtClean="0"/>
              <a:t> один до одного у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80 раз </a:t>
            </a:r>
            <a:r>
              <a:rPr lang="ru-RU" dirty="0" err="1" smtClean="0"/>
              <a:t>слабше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в </a:t>
            </a:r>
            <a:r>
              <a:rPr lang="ru-RU" dirty="0" err="1" smtClean="0"/>
              <a:t>повітрі</a:t>
            </a:r>
            <a:r>
              <a:rPr lang="ru-RU" dirty="0" smtClean="0"/>
              <a:t>. </a:t>
            </a:r>
            <a:r>
              <a:rPr lang="ru-RU" dirty="0" err="1" smtClean="0"/>
              <a:t>Відповідно</a:t>
            </a:r>
            <a:r>
              <a:rPr lang="ru-RU" dirty="0" smtClean="0"/>
              <a:t> в 80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послаблюються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міжатомного</a:t>
            </a:r>
            <a:r>
              <a:rPr lang="ru-RU" dirty="0" smtClean="0"/>
              <a:t> </a:t>
            </a:r>
            <a:r>
              <a:rPr lang="ru-RU" dirty="0" err="1" smtClean="0"/>
              <a:t>щеплення</a:t>
            </a:r>
            <a:r>
              <a:rPr lang="ru-RU" dirty="0" smtClean="0"/>
              <a:t> в молекулах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дисоціація</a:t>
            </a:r>
            <a:r>
              <a:rPr lang="ru-RU" dirty="0" smtClean="0"/>
              <a:t> на </a:t>
            </a:r>
            <a:r>
              <a:rPr lang="ru-RU" dirty="0" err="1" smtClean="0"/>
              <a:t>іони</a:t>
            </a:r>
            <a:r>
              <a:rPr lang="ru-RU" dirty="0" smtClean="0"/>
              <a:t> (</a:t>
            </a:r>
            <a:r>
              <a:rPr lang="ru-RU" dirty="0" err="1" smtClean="0"/>
              <a:t>катіони</a:t>
            </a:r>
            <a:r>
              <a:rPr lang="ru-RU" dirty="0" smtClean="0"/>
              <a:t>, </a:t>
            </a:r>
            <a:r>
              <a:rPr lang="ru-RU" dirty="0" err="1" smtClean="0"/>
              <a:t>аніони</a:t>
            </a:r>
            <a:r>
              <a:rPr lang="ru-RU" dirty="0" smtClean="0"/>
              <a:t>).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таким чином </a:t>
            </a:r>
            <a:r>
              <a:rPr lang="ru-RU" dirty="0" err="1" smtClean="0"/>
              <a:t>дисоціюють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розчиняються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особлива</a:t>
            </a:r>
            <a:r>
              <a:rPr lang="ru-RU" dirty="0" smtClean="0"/>
              <a:t> </a:t>
            </a:r>
            <a:r>
              <a:rPr lang="ru-RU" dirty="0" err="1" smtClean="0"/>
              <a:t>властивість</a:t>
            </a:r>
            <a:r>
              <a:rPr lang="ru-RU" dirty="0" smtClean="0"/>
              <a:t> води, яка </a:t>
            </a:r>
            <a:r>
              <a:rPr lang="ru-RU" dirty="0" err="1" smtClean="0"/>
              <a:t>всюди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нашому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уявити</a:t>
            </a:r>
            <a:r>
              <a:rPr lang="ru-RU" dirty="0" smtClean="0"/>
              <a:t> наш </a:t>
            </a:r>
            <a:r>
              <a:rPr lang="ru-RU" dirty="0" err="1" smtClean="0"/>
              <a:t>побут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особистої</a:t>
            </a:r>
            <a:r>
              <a:rPr lang="ru-RU" dirty="0" smtClean="0"/>
              <a:t> </a:t>
            </a:r>
            <a:r>
              <a:rPr lang="ru-RU" dirty="0" err="1" smtClean="0"/>
              <a:t>гігієни</a:t>
            </a:r>
            <a:r>
              <a:rPr lang="ru-RU" dirty="0" smtClean="0"/>
              <a:t> до </a:t>
            </a:r>
            <a:r>
              <a:rPr lang="ru-RU" dirty="0" err="1" smtClean="0"/>
              <a:t>побутової</a:t>
            </a:r>
            <a:r>
              <a:rPr lang="ru-RU" dirty="0" smtClean="0"/>
              <a:t>, </a:t>
            </a:r>
            <a:r>
              <a:rPr lang="ru-RU" dirty="0" err="1" smtClean="0"/>
              <a:t>якби</a:t>
            </a:r>
            <a:r>
              <a:rPr lang="ru-RU" dirty="0" smtClean="0"/>
              <a:t> не </a:t>
            </a:r>
            <a:r>
              <a:rPr lang="ru-RU" dirty="0" err="1" smtClean="0"/>
              <a:t>було</a:t>
            </a:r>
            <a:r>
              <a:rPr lang="ru-RU" dirty="0" smtClean="0"/>
              <a:t> води. Вода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</a:t>
            </a:r>
            <a:r>
              <a:rPr lang="ru-RU" dirty="0" err="1" smtClean="0"/>
              <a:t>забирати</a:t>
            </a:r>
            <a:r>
              <a:rPr lang="ru-RU" dirty="0" smtClean="0"/>
              <a:t> у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негативну</a:t>
            </a:r>
            <a:r>
              <a:rPr lang="ru-RU" dirty="0" smtClean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відновлювати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природну</a:t>
            </a:r>
            <a:r>
              <a:rPr lang="ru-RU" dirty="0" smtClean="0"/>
              <a:t> </a:t>
            </a:r>
            <a:r>
              <a:rPr lang="ru-RU" dirty="0" err="1" smtClean="0"/>
              <a:t>біоенергетику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52"/>
            <a:ext cx="8229600" cy="221457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 силу </a:t>
            </a:r>
            <a:r>
              <a:rPr lang="ru-RU" b="1" dirty="0" err="1" smtClean="0">
                <a:solidFill>
                  <a:srgbClr val="0070C0"/>
                </a:solidFill>
              </a:rPr>
              <a:t>здатності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послаблювати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міжатомні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міжмолекулярні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властивості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речовин</a:t>
            </a:r>
            <a:r>
              <a:rPr lang="ru-RU" b="1" dirty="0" smtClean="0">
                <a:solidFill>
                  <a:srgbClr val="0070C0"/>
                </a:solidFill>
              </a:rPr>
              <a:t> вода </a:t>
            </a:r>
            <a:r>
              <a:rPr lang="ru-RU" b="1" dirty="0" err="1" smtClean="0">
                <a:solidFill>
                  <a:srgbClr val="0070C0"/>
                </a:solidFill>
              </a:rPr>
              <a:t>є</a:t>
            </a:r>
            <a:r>
              <a:rPr lang="ru-RU" b="1" dirty="0" smtClean="0">
                <a:solidFill>
                  <a:srgbClr val="0070C0"/>
                </a:solidFill>
              </a:rPr>
              <a:t> великим </a:t>
            </a:r>
            <a:r>
              <a:rPr lang="ru-RU" b="1" dirty="0" err="1" smtClean="0">
                <a:solidFill>
                  <a:srgbClr val="0070C0"/>
                </a:solidFill>
              </a:rPr>
              <a:t>руйнівником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</a:rPr>
              <a:t>здатним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розчинити</a:t>
            </a:r>
            <a:r>
              <a:rPr lang="ru-RU" b="1" dirty="0" smtClean="0">
                <a:solidFill>
                  <a:srgbClr val="0070C0"/>
                </a:solidFill>
              </a:rPr>
              <a:t> все </a:t>
            </a:r>
            <a:r>
              <a:rPr lang="ru-RU" b="1" dirty="0" err="1" smtClean="0">
                <a:solidFill>
                  <a:srgbClr val="0070C0"/>
                </a:solidFill>
              </a:rPr>
              <a:t>що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завгодно</a:t>
            </a:r>
            <a:r>
              <a:rPr lang="ru-RU" b="1" dirty="0" smtClean="0">
                <a:solidFill>
                  <a:srgbClr val="0070C0"/>
                </a:solidFill>
              </a:rPr>
              <a:t>: </a:t>
            </a:r>
            <a:r>
              <a:rPr lang="ru-RU" b="1" dirty="0" err="1" smtClean="0">
                <a:solidFill>
                  <a:srgbClr val="0070C0"/>
                </a:solidFill>
              </a:rPr>
              <a:t>одні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речовини</a:t>
            </a:r>
            <a:r>
              <a:rPr lang="ru-RU" b="1" dirty="0" smtClean="0">
                <a:solidFill>
                  <a:srgbClr val="0070C0"/>
                </a:solidFill>
              </a:rPr>
              <a:t> – </a:t>
            </a:r>
            <a:r>
              <a:rPr lang="ru-RU" b="1" dirty="0" err="1" smtClean="0">
                <a:solidFill>
                  <a:srgbClr val="0070C0"/>
                </a:solidFill>
              </a:rPr>
              <a:t>сіль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</a:rPr>
              <a:t>цукор</a:t>
            </a:r>
            <a:r>
              <a:rPr lang="ru-RU" b="1" dirty="0" smtClean="0">
                <a:solidFill>
                  <a:srgbClr val="0070C0"/>
                </a:solidFill>
              </a:rPr>
              <a:t>; </a:t>
            </a:r>
            <a:r>
              <a:rPr lang="ru-RU" b="1" dirty="0" err="1" smtClean="0">
                <a:solidFill>
                  <a:srgbClr val="0070C0"/>
                </a:solidFill>
              </a:rPr>
              <a:t>різноманітні</a:t>
            </a:r>
            <a:r>
              <a:rPr lang="ru-RU" b="1" dirty="0" smtClean="0">
                <a:solidFill>
                  <a:srgbClr val="0070C0"/>
                </a:solidFill>
              </a:rPr>
              <a:t> гази – </a:t>
            </a:r>
            <a:r>
              <a:rPr lang="ru-RU" b="1" dirty="0" err="1" smtClean="0">
                <a:solidFill>
                  <a:srgbClr val="0070C0"/>
                </a:solidFill>
              </a:rPr>
              <a:t>із</a:t>
            </a:r>
            <a:r>
              <a:rPr lang="ru-RU" b="1" dirty="0" smtClean="0">
                <a:solidFill>
                  <a:srgbClr val="0070C0"/>
                </a:solidFill>
              </a:rPr>
              <a:t> зримою </a:t>
            </a:r>
            <a:r>
              <a:rPr lang="ru-RU" b="1" dirty="0" err="1" smtClean="0">
                <a:solidFill>
                  <a:srgbClr val="0070C0"/>
                </a:solidFill>
              </a:rPr>
              <a:t>швидкістю</a:t>
            </a:r>
            <a:r>
              <a:rPr lang="ru-RU" b="1" dirty="0" smtClean="0">
                <a:solidFill>
                  <a:srgbClr val="0070C0"/>
                </a:solidFill>
              </a:rPr>
              <a:t>; </a:t>
            </a:r>
            <a:r>
              <a:rPr lang="ru-RU" b="1" dirty="0" err="1" smtClean="0">
                <a:solidFill>
                  <a:srgbClr val="0070C0"/>
                </a:solidFill>
              </a:rPr>
              <a:t>інші</a:t>
            </a:r>
            <a:r>
              <a:rPr lang="ru-RU" b="1" dirty="0" smtClean="0">
                <a:solidFill>
                  <a:srgbClr val="0070C0"/>
                </a:solidFill>
              </a:rPr>
              <a:t> – метали, </a:t>
            </a:r>
            <a:r>
              <a:rPr lang="ru-RU" b="1" dirty="0" err="1" smtClean="0">
                <a:solidFill>
                  <a:srgbClr val="0070C0"/>
                </a:solidFill>
              </a:rPr>
              <a:t>тверді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гірські</a:t>
            </a:r>
            <a:r>
              <a:rPr lang="ru-RU" b="1" dirty="0" smtClean="0">
                <a:solidFill>
                  <a:srgbClr val="0070C0"/>
                </a:solidFill>
              </a:rPr>
              <a:t> породи – </a:t>
            </a:r>
            <a:r>
              <a:rPr lang="ru-RU" b="1" dirty="0" err="1" smtClean="0">
                <a:solidFill>
                  <a:srgbClr val="0070C0"/>
                </a:solidFill>
              </a:rPr>
              <a:t>більш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повільно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</a:rPr>
              <a:t>непомітно</a:t>
            </a:r>
            <a:r>
              <a:rPr lang="ru-RU" b="1" dirty="0" smtClean="0">
                <a:solidFill>
                  <a:srgbClr val="0070C0"/>
                </a:solidFill>
              </a:rPr>
              <a:t> для ока, </a:t>
            </a:r>
            <a:r>
              <a:rPr lang="ru-RU" b="1" dirty="0" err="1" smtClean="0">
                <a:solidFill>
                  <a:srgbClr val="0070C0"/>
                </a:solidFill>
              </a:rPr>
              <a:t>але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незворотньо</a:t>
            </a:r>
            <a:r>
              <a:rPr lang="ru-RU" b="1" dirty="0" smtClean="0">
                <a:solidFill>
                  <a:srgbClr val="0070C0"/>
                </a:solidFill>
              </a:rPr>
              <a:t>. </a:t>
            </a:r>
            <a:r>
              <a:rPr lang="ru-RU" b="1" dirty="0" err="1" smtClean="0">
                <a:solidFill>
                  <a:srgbClr val="0070C0"/>
                </a:solidFill>
              </a:rPr>
              <a:t>Це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означає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</a:rPr>
              <a:t>що</a:t>
            </a:r>
            <a:r>
              <a:rPr lang="ru-RU" b="1" dirty="0" smtClean="0">
                <a:solidFill>
                  <a:srgbClr val="0070C0"/>
                </a:solidFill>
              </a:rPr>
              <a:t> не </a:t>
            </a:r>
            <a:r>
              <a:rPr lang="ru-RU" b="1" dirty="0" err="1" smtClean="0">
                <a:solidFill>
                  <a:srgbClr val="0070C0"/>
                </a:solidFill>
              </a:rPr>
              <a:t>може</a:t>
            </a:r>
            <a:r>
              <a:rPr lang="ru-RU" b="1" dirty="0" smtClean="0">
                <a:solidFill>
                  <a:srgbClr val="0070C0"/>
                </a:solidFill>
              </a:rPr>
              <a:t> бути </a:t>
            </a:r>
            <a:r>
              <a:rPr lang="ru-RU" b="1" dirty="0" err="1" smtClean="0">
                <a:solidFill>
                  <a:srgbClr val="0070C0"/>
                </a:solidFill>
              </a:rPr>
              <a:t>ідеальної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дистильованої</a:t>
            </a:r>
            <a:r>
              <a:rPr lang="ru-RU" b="1" dirty="0" smtClean="0">
                <a:solidFill>
                  <a:srgbClr val="0070C0"/>
                </a:solidFill>
              </a:rPr>
              <a:t> води, </a:t>
            </a:r>
            <a:r>
              <a:rPr lang="ru-RU" b="1" dirty="0" err="1" smtClean="0">
                <a:solidFill>
                  <a:srgbClr val="0070C0"/>
                </a:solidFill>
              </a:rPr>
              <a:t>Потрапивши</a:t>
            </a:r>
            <a:r>
              <a:rPr lang="ru-RU" b="1" dirty="0" smtClean="0">
                <a:solidFill>
                  <a:srgbClr val="0070C0"/>
                </a:solidFill>
              </a:rPr>
              <a:t> в посуд, вода зразу </a:t>
            </a:r>
            <a:r>
              <a:rPr lang="ru-RU" b="1" dirty="0" err="1" smtClean="0">
                <a:solidFill>
                  <a:srgbClr val="0070C0"/>
                </a:solidFill>
              </a:rPr>
              <a:t>починає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розчиняти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його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стінки</a:t>
            </a:r>
            <a:r>
              <a:rPr lang="ru-RU" b="1" dirty="0" smtClean="0">
                <a:solidFill>
                  <a:srgbClr val="0070C0"/>
                </a:solidFill>
              </a:rPr>
              <a:t>, як результат у води </a:t>
            </a:r>
            <a:r>
              <a:rPr lang="ru-RU" b="1" dirty="0" err="1" smtClean="0">
                <a:solidFill>
                  <a:srgbClr val="0070C0"/>
                </a:solidFill>
              </a:rPr>
              <a:t>появляються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домішки</a:t>
            </a:r>
            <a:r>
              <a:rPr lang="ru-RU" b="1" dirty="0" smtClean="0">
                <a:solidFill>
                  <a:srgbClr val="0070C0"/>
                </a:solidFill>
              </a:rPr>
              <a:t> молекул </a:t>
            </a:r>
            <a:r>
              <a:rPr lang="ru-RU" b="1" dirty="0" err="1" smtClean="0">
                <a:solidFill>
                  <a:srgbClr val="0070C0"/>
                </a:solidFill>
              </a:rPr>
              <a:t>матеріалу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посудини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8434" name="Picture 2" descr="http://sitewater.ru/images/quality_water_pledge_delicious_b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285992"/>
            <a:ext cx="5214974" cy="4357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206215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І </a:t>
            </a:r>
            <a:r>
              <a:rPr lang="ru-RU" sz="2000" b="1" dirty="0" err="1" smtClean="0">
                <a:solidFill>
                  <a:srgbClr val="0070C0"/>
                </a:solidFill>
              </a:rPr>
              <a:t>ще</a:t>
            </a:r>
            <a:r>
              <a:rPr lang="ru-RU" sz="2000" b="1" dirty="0" smtClean="0">
                <a:solidFill>
                  <a:srgbClr val="0070C0"/>
                </a:solidFill>
              </a:rPr>
              <a:t> одна </a:t>
            </a:r>
            <a:r>
              <a:rPr lang="ru-RU" sz="2000" b="1" dirty="0" err="1" smtClean="0">
                <a:solidFill>
                  <a:srgbClr val="0070C0"/>
                </a:solidFill>
              </a:rPr>
              <a:t>дуже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важлива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властивість</a:t>
            </a:r>
            <a:r>
              <a:rPr lang="ru-RU" sz="2000" b="1" dirty="0" smtClean="0">
                <a:solidFill>
                  <a:srgbClr val="0070C0"/>
                </a:solidFill>
              </a:rPr>
              <a:t> води. При </a:t>
            </a:r>
            <a:r>
              <a:rPr lang="ru-RU" sz="2000" b="1" dirty="0" err="1" smtClean="0">
                <a:solidFill>
                  <a:srgbClr val="0070C0"/>
                </a:solidFill>
              </a:rPr>
              <a:t>охолодженні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і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замерзанні</a:t>
            </a:r>
            <a:r>
              <a:rPr lang="ru-RU" sz="2000" b="1" dirty="0" smtClean="0">
                <a:solidFill>
                  <a:srgbClr val="0070C0"/>
                </a:solidFill>
              </a:rPr>
              <a:t> води, </a:t>
            </a:r>
            <a:r>
              <a:rPr lang="ru-RU" sz="2000" b="1" dirty="0" err="1" smtClean="0">
                <a:solidFill>
                  <a:srgbClr val="0070C0"/>
                </a:solidFill>
              </a:rPr>
              <a:t>її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об’єм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збільшується</a:t>
            </a:r>
            <a:r>
              <a:rPr lang="ru-RU" sz="2000" b="1" dirty="0" smtClean="0">
                <a:solidFill>
                  <a:srgbClr val="0070C0"/>
                </a:solidFill>
              </a:rPr>
              <a:t>, а </a:t>
            </a:r>
            <a:r>
              <a:rPr lang="ru-RU" sz="2000" b="1" dirty="0" err="1" smtClean="0">
                <a:solidFill>
                  <a:srgbClr val="0070C0"/>
                </a:solidFill>
              </a:rPr>
              <a:t>густина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зменшується</a:t>
            </a:r>
            <a:r>
              <a:rPr lang="ru-RU" sz="2000" b="1" dirty="0" smtClean="0">
                <a:solidFill>
                  <a:srgbClr val="0070C0"/>
                </a:solidFill>
              </a:rPr>
              <a:t> – </a:t>
            </a:r>
            <a:r>
              <a:rPr lang="ru-RU" sz="2000" b="1" dirty="0" err="1" smtClean="0">
                <a:solidFill>
                  <a:srgbClr val="0070C0"/>
                </a:solidFill>
              </a:rPr>
              <a:t>тобто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лід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плаває</a:t>
            </a:r>
            <a:r>
              <a:rPr lang="ru-RU" sz="2000" b="1" dirty="0" smtClean="0">
                <a:solidFill>
                  <a:srgbClr val="0070C0"/>
                </a:solidFill>
              </a:rPr>
              <a:t> у </a:t>
            </a:r>
            <a:r>
              <a:rPr lang="ru-RU" sz="2000" b="1" dirty="0" err="1" smtClean="0">
                <a:solidFill>
                  <a:srgbClr val="0070C0"/>
                </a:solidFill>
              </a:rPr>
              <a:t>воді</a:t>
            </a:r>
            <a:r>
              <a:rPr lang="ru-RU" sz="2000" b="1" dirty="0" smtClean="0">
                <a:solidFill>
                  <a:srgbClr val="0070C0"/>
                </a:solidFill>
              </a:rPr>
              <a:t>, а не тоне. </a:t>
            </a:r>
            <a:r>
              <a:rPr lang="ru-RU" sz="2000" b="1" dirty="0" err="1" smtClean="0">
                <a:solidFill>
                  <a:srgbClr val="0070C0"/>
                </a:solidFill>
              </a:rPr>
              <a:t>Якщо</a:t>
            </a:r>
            <a:r>
              <a:rPr lang="ru-RU" sz="2000" b="1" dirty="0" smtClean="0">
                <a:solidFill>
                  <a:srgbClr val="0070C0"/>
                </a:solidFill>
              </a:rPr>
              <a:t> б </a:t>
            </a:r>
            <a:r>
              <a:rPr lang="ru-RU" sz="2000" b="1" dirty="0" err="1" smtClean="0">
                <a:solidFill>
                  <a:srgbClr val="0070C0"/>
                </a:solidFill>
              </a:rPr>
              <a:t>лід</a:t>
            </a:r>
            <a:r>
              <a:rPr lang="ru-RU" sz="2000" b="1" dirty="0" smtClean="0">
                <a:solidFill>
                  <a:srgbClr val="0070C0"/>
                </a:solidFill>
              </a:rPr>
              <a:t> тонув, то </a:t>
            </a:r>
            <a:r>
              <a:rPr lang="ru-RU" sz="2000" b="1" dirty="0" err="1" smtClean="0">
                <a:solidFill>
                  <a:srgbClr val="0070C0"/>
                </a:solidFill>
              </a:rPr>
              <a:t>і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наші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водойми</a:t>
            </a:r>
            <a:r>
              <a:rPr lang="ru-RU" sz="2000" b="1" dirty="0" smtClean="0">
                <a:solidFill>
                  <a:srgbClr val="0070C0"/>
                </a:solidFill>
              </a:rPr>
              <a:t> зимою б промерзали до дна </a:t>
            </a:r>
            <a:r>
              <a:rPr lang="ru-RU" sz="2000" b="1" dirty="0" err="1" smtClean="0">
                <a:solidFill>
                  <a:srgbClr val="0070C0"/>
                </a:solidFill>
              </a:rPr>
              <a:t>і</a:t>
            </a:r>
            <a:r>
              <a:rPr lang="ru-RU" sz="2000" b="1" dirty="0" smtClean="0">
                <a:solidFill>
                  <a:srgbClr val="0070C0"/>
                </a:solidFill>
              </a:rPr>
              <a:t> стали б </a:t>
            </a:r>
            <a:r>
              <a:rPr lang="ru-RU" sz="2000" b="1" dirty="0" err="1" smtClean="0">
                <a:solidFill>
                  <a:srgbClr val="0070C0"/>
                </a:solidFill>
              </a:rPr>
              <a:t>мертвими</a:t>
            </a:r>
            <a:r>
              <a:rPr lang="ru-RU" sz="2000" b="1" dirty="0" smtClean="0">
                <a:solidFill>
                  <a:srgbClr val="0070C0"/>
                </a:solidFill>
              </a:rPr>
              <a:t> для живого. </a:t>
            </a:r>
            <a:r>
              <a:rPr lang="ru-RU" sz="2000" b="1" dirty="0" err="1" smtClean="0">
                <a:solidFill>
                  <a:srgbClr val="0070C0"/>
                </a:solidFill>
              </a:rPr>
              <a:t>Це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й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означає</a:t>
            </a:r>
            <a:r>
              <a:rPr lang="ru-RU" sz="2000" b="1" dirty="0" smtClean="0">
                <a:solidFill>
                  <a:srgbClr val="0070C0"/>
                </a:solidFill>
              </a:rPr>
              <a:t>, </a:t>
            </a:r>
            <a:r>
              <a:rPr lang="ru-RU" sz="2000" b="1" dirty="0" err="1" smtClean="0">
                <a:solidFill>
                  <a:srgbClr val="0070C0"/>
                </a:solidFill>
              </a:rPr>
              <a:t>що</a:t>
            </a:r>
            <a:r>
              <a:rPr lang="ru-RU" sz="2000" b="1" dirty="0" smtClean="0">
                <a:solidFill>
                  <a:srgbClr val="0070C0"/>
                </a:solidFill>
              </a:rPr>
              <a:t> вода не </a:t>
            </a:r>
            <a:r>
              <a:rPr lang="ru-RU" sz="2000" b="1" dirty="0" err="1" smtClean="0">
                <a:solidFill>
                  <a:srgbClr val="0070C0"/>
                </a:solidFill>
              </a:rPr>
              <a:t>лише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рідина</a:t>
            </a:r>
            <a:r>
              <a:rPr lang="ru-RU" sz="2000" b="1" dirty="0" smtClean="0">
                <a:solidFill>
                  <a:srgbClr val="0070C0"/>
                </a:solidFill>
              </a:rPr>
              <a:t>, яка </a:t>
            </a:r>
            <a:r>
              <a:rPr lang="ru-RU" sz="2000" b="1" dirty="0" err="1" smtClean="0">
                <a:solidFill>
                  <a:srgbClr val="0070C0"/>
                </a:solidFill>
              </a:rPr>
              <a:t>зберігає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життя</a:t>
            </a:r>
            <a:r>
              <a:rPr lang="ru-RU" sz="2000" b="1" dirty="0" smtClean="0">
                <a:solidFill>
                  <a:srgbClr val="0070C0"/>
                </a:solidFill>
              </a:rPr>
              <a:t>, а </a:t>
            </a:r>
            <a:r>
              <a:rPr lang="ru-RU" sz="2000" b="1" dirty="0" err="1" smtClean="0">
                <a:solidFill>
                  <a:srgbClr val="0070C0"/>
                </a:solidFill>
              </a:rPr>
              <a:t>й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є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його</a:t>
            </a:r>
            <a:r>
              <a:rPr lang="ru-RU" sz="2000" b="1" dirty="0" smtClean="0">
                <a:solidFill>
                  <a:srgbClr val="0070C0"/>
                </a:solidFill>
              </a:rPr>
              <a:t> основною </a:t>
            </a:r>
            <a:r>
              <a:rPr lang="ru-RU" sz="2000" b="1" dirty="0" err="1" smtClean="0">
                <a:solidFill>
                  <a:srgbClr val="0070C0"/>
                </a:solidFill>
              </a:rPr>
              <a:t>складовою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20482" name="Picture 2" descr="https://encrypted-tbn3.gstatic.com/images?q=tbn:ANd9GcRmXe3aHAQYzK1JMCaZ7hPa6fq_yHK3DaJJX-v6aPgAeYrzw-l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500306"/>
            <a:ext cx="5214974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919674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385765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70C0"/>
                </a:solidFill>
              </a:rPr>
              <a:t>Вода </a:t>
            </a:r>
            <a:r>
              <a:rPr lang="ru-RU" sz="1800" b="1" dirty="0" err="1" smtClean="0">
                <a:solidFill>
                  <a:srgbClr val="0070C0"/>
                </a:solidFill>
              </a:rPr>
              <a:t>має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величезне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значення</a:t>
            </a:r>
            <a:r>
              <a:rPr lang="ru-RU" sz="1800" b="1" dirty="0" smtClean="0">
                <a:solidFill>
                  <a:srgbClr val="0070C0"/>
                </a:solidFill>
              </a:rPr>
              <a:t> в </a:t>
            </a:r>
            <a:r>
              <a:rPr lang="ru-RU" sz="1800" b="1" dirty="0" err="1" smtClean="0">
                <a:solidFill>
                  <a:srgbClr val="0070C0"/>
                </a:solidFill>
              </a:rPr>
              <a:t>житті</a:t>
            </a:r>
            <a:r>
              <a:rPr lang="ru-RU" sz="1800" b="1" dirty="0" smtClean="0">
                <a:solidFill>
                  <a:srgbClr val="0070C0"/>
                </a:solidFill>
              </a:rPr>
              <a:t> </a:t>
            </a:r>
            <a:r>
              <a:rPr lang="ru-RU" sz="1800" b="1" dirty="0" err="1" smtClean="0">
                <a:solidFill>
                  <a:srgbClr val="0070C0"/>
                </a:solidFill>
              </a:rPr>
              <a:t>людини</a:t>
            </a:r>
            <a:r>
              <a:rPr lang="ru-RU" sz="1800" b="1" dirty="0" smtClean="0">
                <a:solidFill>
                  <a:srgbClr val="0070C0"/>
                </a:solidFill>
              </a:rPr>
              <a:t>, </a:t>
            </a:r>
            <a:r>
              <a:rPr lang="ru-RU" sz="1800" b="1" dirty="0" err="1" smtClean="0">
                <a:solidFill>
                  <a:srgbClr val="0070C0"/>
                </a:solidFill>
              </a:rPr>
              <a:t>тварин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і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рослин</a:t>
            </a:r>
            <a:r>
              <a:rPr lang="ru-RU" sz="1800" b="1" dirty="0" smtClean="0">
                <a:solidFill>
                  <a:srgbClr val="0070C0"/>
                </a:solidFill>
              </a:rPr>
              <a:t>. Вона </a:t>
            </a:r>
            <a:r>
              <a:rPr lang="ru-RU" sz="1800" b="1" dirty="0" err="1" smtClean="0">
                <a:solidFill>
                  <a:srgbClr val="0070C0"/>
                </a:solidFill>
              </a:rPr>
              <a:t>потрібна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рослинам</a:t>
            </a:r>
            <a:r>
              <a:rPr lang="ru-RU" sz="1800" b="1" dirty="0" smtClean="0">
                <a:solidFill>
                  <a:srgbClr val="0070C0"/>
                </a:solidFill>
              </a:rPr>
              <a:t> для </a:t>
            </a:r>
            <a:r>
              <a:rPr lang="ru-RU" sz="1800" b="1" dirty="0" err="1" smtClean="0">
                <a:solidFill>
                  <a:srgbClr val="0070C0"/>
                </a:solidFill>
              </a:rPr>
              <a:t>розчинення</a:t>
            </a:r>
            <a:r>
              <a:rPr lang="ru-RU" sz="1800" b="1" dirty="0" smtClean="0">
                <a:solidFill>
                  <a:srgbClr val="0070C0"/>
                </a:solidFill>
              </a:rPr>
              <a:t> </a:t>
            </a:r>
            <a:r>
              <a:rPr lang="ru-RU" sz="1800" b="1" dirty="0" err="1" smtClean="0">
                <a:solidFill>
                  <a:srgbClr val="0070C0"/>
                </a:solidFill>
              </a:rPr>
              <a:t>поживних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речовин</a:t>
            </a:r>
            <a:r>
              <a:rPr lang="ru-RU" sz="1800" b="1" dirty="0" smtClean="0">
                <a:solidFill>
                  <a:srgbClr val="0070C0"/>
                </a:solidFill>
              </a:rPr>
              <a:t> </a:t>
            </a:r>
            <a:r>
              <a:rPr lang="ru-RU" sz="1800" b="1" dirty="0" err="1" smtClean="0">
                <a:solidFill>
                  <a:srgbClr val="0070C0"/>
                </a:solidFill>
              </a:rPr>
              <a:t>ґрунту.Нестача</a:t>
            </a:r>
            <a:r>
              <a:rPr lang="ru-RU" sz="1800" b="1" dirty="0" smtClean="0">
                <a:solidFill>
                  <a:srgbClr val="0070C0"/>
                </a:solidFill>
              </a:rPr>
              <a:t> води у </a:t>
            </a:r>
            <a:r>
              <a:rPr lang="ru-RU" sz="1800" b="1" dirty="0" err="1" smtClean="0">
                <a:solidFill>
                  <a:srgbClr val="0070C0"/>
                </a:solidFill>
              </a:rPr>
              <a:t>ґрунті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призводить</a:t>
            </a:r>
            <a:r>
              <a:rPr lang="ru-RU" sz="1800" b="1" dirty="0" smtClean="0">
                <a:solidFill>
                  <a:srgbClr val="0070C0"/>
                </a:solidFill>
              </a:rPr>
              <a:t> до </a:t>
            </a:r>
            <a:r>
              <a:rPr lang="ru-RU" sz="1800" b="1" dirty="0" err="1" smtClean="0">
                <a:solidFill>
                  <a:srgbClr val="0070C0"/>
                </a:solidFill>
              </a:rPr>
              <a:t>погіршення</a:t>
            </a:r>
            <a:r>
              <a:rPr lang="ru-RU" sz="1800" b="1" dirty="0" smtClean="0">
                <a:solidFill>
                  <a:srgbClr val="0070C0"/>
                </a:solidFill>
              </a:rPr>
              <a:t> </a:t>
            </a:r>
            <a:r>
              <a:rPr lang="ru-RU" sz="1800" b="1" dirty="0" err="1" smtClean="0">
                <a:solidFill>
                  <a:srgbClr val="0070C0"/>
                </a:solidFill>
              </a:rPr>
              <a:t>живлення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рослин</a:t>
            </a:r>
            <a:r>
              <a:rPr lang="ru-RU" sz="1800" b="1" dirty="0" smtClean="0">
                <a:solidFill>
                  <a:srgbClr val="0070C0"/>
                </a:solidFill>
              </a:rPr>
              <a:t> </a:t>
            </a:r>
            <a:r>
              <a:rPr lang="ru-RU" sz="1800" b="1" dirty="0" err="1" smtClean="0">
                <a:solidFill>
                  <a:srgbClr val="0070C0"/>
                </a:solidFill>
              </a:rPr>
              <a:t>і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зниження</a:t>
            </a:r>
            <a:r>
              <a:rPr lang="ru-RU" sz="1800" b="1" dirty="0" smtClean="0">
                <a:solidFill>
                  <a:srgbClr val="0070C0"/>
                </a:solidFill>
              </a:rPr>
              <a:t> </a:t>
            </a:r>
            <a:r>
              <a:rPr lang="ru-RU" sz="1800" b="1" dirty="0" err="1" smtClean="0">
                <a:solidFill>
                  <a:srgbClr val="0070C0"/>
                </a:solidFill>
              </a:rPr>
              <a:t>врожаю</a:t>
            </a:r>
            <a:r>
              <a:rPr lang="ru-RU" sz="1800" b="1" dirty="0" smtClean="0">
                <a:solidFill>
                  <a:srgbClr val="0070C0"/>
                </a:solidFill>
              </a:rPr>
              <a:t> </a:t>
            </a:r>
            <a:r>
              <a:rPr lang="ru-RU" sz="1800" b="1" dirty="0" err="1" smtClean="0">
                <a:solidFill>
                  <a:srgbClr val="0070C0"/>
                </a:solidFill>
              </a:rPr>
              <a:t>сільськогосподарських</a:t>
            </a:r>
            <a:r>
              <a:rPr lang="ru-RU" sz="1800" b="1" dirty="0" smtClean="0">
                <a:solidFill>
                  <a:srgbClr val="0070C0"/>
                </a:solidFill>
              </a:rPr>
              <a:t> культур. Тому для </a:t>
            </a:r>
            <a:r>
              <a:rPr lang="ru-RU" sz="1800" b="1" dirty="0" err="1" smtClean="0">
                <a:solidFill>
                  <a:srgbClr val="0070C0"/>
                </a:solidFill>
              </a:rPr>
              <a:t>забезпечення</a:t>
            </a:r>
            <a:r>
              <a:rPr lang="ru-RU" sz="1800" b="1" dirty="0" smtClean="0">
                <a:solidFill>
                  <a:srgbClr val="0070C0"/>
                </a:solidFill>
              </a:rPr>
              <a:t> у </a:t>
            </a:r>
            <a:r>
              <a:rPr lang="ru-RU" sz="1800" b="1" dirty="0" err="1" smtClean="0">
                <a:solidFill>
                  <a:srgbClr val="0070C0"/>
                </a:solidFill>
              </a:rPr>
              <a:t>ґрунті</a:t>
            </a:r>
            <a:r>
              <a:rPr lang="ru-RU" sz="1800" b="1" dirty="0" smtClean="0">
                <a:solidFill>
                  <a:srgbClr val="0070C0"/>
                </a:solidFill>
              </a:rPr>
              <a:t> води </a:t>
            </a:r>
            <a:r>
              <a:rPr lang="ru-RU" sz="1800" b="1" dirty="0" err="1" smtClean="0">
                <a:solidFill>
                  <a:srgbClr val="0070C0"/>
                </a:solidFill>
              </a:rPr>
              <a:t>здійснюють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цілий</a:t>
            </a:r>
            <a:r>
              <a:rPr lang="ru-RU" sz="1800" b="1" dirty="0" smtClean="0">
                <a:solidFill>
                  <a:srgbClr val="0070C0"/>
                </a:solidFill>
              </a:rPr>
              <a:t> комплекс </a:t>
            </a:r>
            <a:r>
              <a:rPr lang="ru-RU" sz="1800" b="1" dirty="0" err="1" smtClean="0">
                <a:solidFill>
                  <a:srgbClr val="0070C0"/>
                </a:solidFill>
              </a:rPr>
              <a:t>агрохімічних</a:t>
            </a:r>
            <a:r>
              <a:rPr lang="ru-RU" sz="1800" b="1" dirty="0" smtClean="0">
                <a:solidFill>
                  <a:srgbClr val="0070C0"/>
                </a:solidFill>
              </a:rPr>
              <a:t> </a:t>
            </a:r>
            <a:r>
              <a:rPr lang="ru-RU" sz="1800" b="1" dirty="0" err="1" smtClean="0">
                <a:solidFill>
                  <a:srgbClr val="0070C0"/>
                </a:solidFill>
              </a:rPr>
              <a:t>заходів</a:t>
            </a:r>
            <a:r>
              <a:rPr lang="ru-RU" sz="1800" b="1" dirty="0" smtClean="0">
                <a:solidFill>
                  <a:srgbClr val="0070C0"/>
                </a:solidFill>
              </a:rPr>
              <a:t>.</a:t>
            </a:r>
            <a:br>
              <a:rPr lang="ru-RU" sz="1800" b="1" dirty="0" smtClean="0">
                <a:solidFill>
                  <a:srgbClr val="0070C0"/>
                </a:solidFill>
              </a:rPr>
            </a:br>
            <a:r>
              <a:rPr lang="ru-RU" sz="1800" b="1" dirty="0" err="1" smtClean="0">
                <a:solidFill>
                  <a:srgbClr val="0070C0"/>
                </a:solidFill>
              </a:rPr>
              <a:t>Усі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процеси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травлення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і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засвоєння</a:t>
            </a:r>
            <a:r>
              <a:rPr lang="ru-RU" sz="1800" b="1" dirty="0" smtClean="0">
                <a:solidFill>
                  <a:srgbClr val="0070C0"/>
                </a:solidFill>
              </a:rPr>
              <a:t> </a:t>
            </a:r>
            <a:r>
              <a:rPr lang="ru-RU" sz="1800" b="1" dirty="0" err="1" smtClean="0">
                <a:solidFill>
                  <a:srgbClr val="0070C0"/>
                </a:solidFill>
              </a:rPr>
              <a:t>їжі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людиною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і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тваринами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відбуваються</a:t>
            </a:r>
            <a:r>
              <a:rPr lang="ru-RU" sz="1800" b="1" dirty="0" smtClean="0">
                <a:solidFill>
                  <a:srgbClr val="0070C0"/>
                </a:solidFill>
              </a:rPr>
              <a:t> у водному </a:t>
            </a:r>
            <a:r>
              <a:rPr lang="ru-RU" sz="1800" b="1" dirty="0" err="1" smtClean="0">
                <a:solidFill>
                  <a:srgbClr val="0070C0"/>
                </a:solidFill>
              </a:rPr>
              <a:t>середовищі</a:t>
            </a:r>
            <a:r>
              <a:rPr lang="ru-RU" sz="1800" b="1" dirty="0" smtClean="0">
                <a:solidFill>
                  <a:srgbClr val="0070C0"/>
                </a:solidFill>
              </a:rPr>
              <a:t>. </a:t>
            </a:r>
            <a:r>
              <a:rPr lang="ru-RU" sz="1800" b="1" dirty="0" err="1" smtClean="0">
                <a:solidFill>
                  <a:srgbClr val="0070C0"/>
                </a:solidFill>
              </a:rPr>
              <a:t>Надмірна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втрата</a:t>
            </a:r>
            <a:r>
              <a:rPr lang="ru-RU" sz="1800" b="1" dirty="0" smtClean="0">
                <a:solidFill>
                  <a:srgbClr val="0070C0"/>
                </a:solidFill>
              </a:rPr>
              <a:t> води </a:t>
            </a:r>
            <a:r>
              <a:rPr lang="ru-RU" sz="1800" b="1" dirty="0" err="1" smtClean="0">
                <a:solidFill>
                  <a:srgbClr val="0070C0"/>
                </a:solidFill>
              </a:rPr>
              <a:t>організмом</a:t>
            </a:r>
            <a:r>
              <a:rPr lang="ru-RU" sz="1800" b="1" dirty="0" smtClean="0">
                <a:solidFill>
                  <a:srgbClr val="0070C0"/>
                </a:solidFill>
              </a:rPr>
              <a:t>(до 10 — 20%) </a:t>
            </a:r>
            <a:r>
              <a:rPr lang="ru-RU" sz="1800" b="1" dirty="0" err="1" smtClean="0">
                <a:solidFill>
                  <a:srgbClr val="0070C0"/>
                </a:solidFill>
              </a:rPr>
              <a:t>може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призвести</a:t>
            </a:r>
            <a:r>
              <a:rPr lang="ru-RU" sz="1800" b="1" dirty="0" smtClean="0">
                <a:solidFill>
                  <a:srgbClr val="0070C0"/>
                </a:solidFill>
              </a:rPr>
              <a:t> до </a:t>
            </a:r>
            <a:r>
              <a:rPr lang="ru-RU" sz="1800" b="1" dirty="0" err="1" smtClean="0">
                <a:solidFill>
                  <a:srgbClr val="0070C0"/>
                </a:solidFill>
              </a:rPr>
              <a:t>загибелі</a:t>
            </a:r>
            <a:r>
              <a:rPr lang="ru-RU" sz="1800" b="1" dirty="0" smtClean="0">
                <a:solidFill>
                  <a:srgbClr val="0070C0"/>
                </a:solidFill>
              </a:rPr>
              <a:t>. </a:t>
            </a:r>
            <a:r>
              <a:rPr lang="ru-RU" sz="1800" b="1" dirty="0" err="1" smtClean="0">
                <a:solidFill>
                  <a:srgbClr val="0070C0"/>
                </a:solidFill>
              </a:rPr>
              <a:t>Щоденна</a:t>
            </a:r>
            <a:r>
              <a:rPr lang="ru-RU" sz="1800" b="1" dirty="0" smtClean="0">
                <a:solidFill>
                  <a:srgbClr val="0070C0"/>
                </a:solidFill>
              </a:rPr>
              <a:t> потреба </a:t>
            </a:r>
            <a:r>
              <a:rPr lang="ru-RU" sz="1800" b="1" dirty="0" err="1" smtClean="0">
                <a:solidFill>
                  <a:srgbClr val="0070C0"/>
                </a:solidFill>
              </a:rPr>
              <a:t>дорослої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людини</a:t>
            </a:r>
            <a:r>
              <a:rPr lang="ru-RU" sz="1800" b="1" dirty="0" smtClean="0">
                <a:solidFill>
                  <a:srgbClr val="0070C0"/>
                </a:solidFill>
              </a:rPr>
              <a:t> у </a:t>
            </a:r>
            <a:r>
              <a:rPr lang="ru-RU" sz="1800" b="1" dirty="0" err="1" smtClean="0">
                <a:solidFill>
                  <a:srgbClr val="0070C0"/>
                </a:solidFill>
              </a:rPr>
              <a:t>воді</a:t>
            </a:r>
            <a:r>
              <a:rPr lang="ru-RU" sz="1800" b="1" dirty="0" smtClean="0">
                <a:solidFill>
                  <a:srgbClr val="0070C0"/>
                </a:solidFill>
              </a:rPr>
              <a:t> становить 2,5—4 дм</a:t>
            </a:r>
            <a:r>
              <a:rPr lang="ru-RU" sz="1800" b="1" baseline="30000" dirty="0" smtClean="0">
                <a:solidFill>
                  <a:srgbClr val="0070C0"/>
                </a:solidFill>
              </a:rPr>
              <a:t>3</a:t>
            </a:r>
            <a:r>
              <a:rPr lang="ru-RU" sz="1800" b="1" dirty="0" smtClean="0">
                <a:solidFill>
                  <a:srgbClr val="0070C0"/>
                </a:solidFill>
              </a:rPr>
              <a:t>. Вода </a:t>
            </a:r>
            <a:r>
              <a:rPr lang="ru-RU" sz="1800" b="1" dirty="0" err="1" smtClean="0">
                <a:solidFill>
                  <a:srgbClr val="0070C0"/>
                </a:solidFill>
              </a:rPr>
              <a:t>є</a:t>
            </a:r>
            <a:r>
              <a:rPr lang="ru-RU" sz="1800" b="1" dirty="0" smtClean="0">
                <a:solidFill>
                  <a:srgbClr val="0070C0"/>
                </a:solidFill>
              </a:rPr>
              <a:t> одним </a:t>
            </a:r>
            <a:r>
              <a:rPr lang="ru-RU" sz="1800" b="1" dirty="0" err="1" smtClean="0">
                <a:solidFill>
                  <a:srgbClr val="0070C0"/>
                </a:solidFill>
              </a:rPr>
              <a:t>з</a:t>
            </a:r>
            <a:r>
              <a:rPr lang="ru-RU" sz="1800" b="1" dirty="0" smtClean="0">
                <a:solidFill>
                  <a:srgbClr val="0070C0"/>
                </a:solidFill>
              </a:rPr>
              <a:t> шести </a:t>
            </a:r>
            <a:r>
              <a:rPr lang="ru-RU" sz="1800" b="1" dirty="0" err="1" smtClean="0">
                <a:solidFill>
                  <a:srgbClr val="0070C0"/>
                </a:solidFill>
              </a:rPr>
              <a:t>основних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харчових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елементів</a:t>
            </a:r>
            <a:r>
              <a:rPr lang="ru-RU" sz="1800" b="1" dirty="0" smtClean="0">
                <a:solidFill>
                  <a:srgbClr val="0070C0"/>
                </a:solidFill>
              </a:rPr>
              <a:t> здорового </a:t>
            </a:r>
            <a:r>
              <a:rPr lang="ru-RU" sz="1800" b="1" dirty="0" err="1" smtClean="0">
                <a:solidFill>
                  <a:srgbClr val="0070C0"/>
                </a:solidFill>
              </a:rPr>
              <a:t>харчування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людини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поряд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звуглеводами</a:t>
            </a:r>
            <a:r>
              <a:rPr lang="ru-RU" sz="1800" b="1" dirty="0" smtClean="0">
                <a:solidFill>
                  <a:srgbClr val="0070C0"/>
                </a:solidFill>
              </a:rPr>
              <a:t>, </a:t>
            </a:r>
            <a:r>
              <a:rPr lang="ru-RU" sz="1800" b="1" dirty="0" err="1" smtClean="0">
                <a:solidFill>
                  <a:srgbClr val="0070C0"/>
                </a:solidFill>
              </a:rPr>
              <a:t>білками</a:t>
            </a:r>
            <a:r>
              <a:rPr lang="ru-RU" sz="1800" b="1" dirty="0" smtClean="0">
                <a:solidFill>
                  <a:srgbClr val="0070C0"/>
                </a:solidFill>
              </a:rPr>
              <a:t>, жирами, </a:t>
            </a:r>
            <a:r>
              <a:rPr lang="ru-RU" sz="1800" b="1" dirty="0" err="1" smtClean="0">
                <a:solidFill>
                  <a:srgbClr val="0070C0"/>
                </a:solidFill>
              </a:rPr>
              <a:t>вітамінами</a:t>
            </a:r>
            <a:r>
              <a:rPr lang="ru-RU" sz="1800" b="1" dirty="0" smtClean="0">
                <a:solidFill>
                  <a:srgbClr val="0070C0"/>
                </a:solidFill>
              </a:rPr>
              <a:t> </a:t>
            </a:r>
            <a:r>
              <a:rPr lang="ru-RU" sz="1800" b="1" dirty="0" err="1" smtClean="0">
                <a:solidFill>
                  <a:srgbClr val="0070C0"/>
                </a:solidFill>
              </a:rPr>
              <a:t>і</a:t>
            </a:r>
            <a:r>
              <a:rPr lang="ru-RU" sz="1800" b="1" dirty="0" smtClean="0">
                <a:solidFill>
                  <a:srgbClr val="0070C0"/>
                </a:solidFill>
              </a:rPr>
              <a:t> </a:t>
            </a:r>
            <a:r>
              <a:rPr lang="ru-RU" sz="1800" b="1" dirty="0" err="1" smtClean="0">
                <a:solidFill>
                  <a:srgbClr val="0070C0"/>
                </a:solidFill>
              </a:rPr>
              <a:t>мінералами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17410" name="Picture 2" descr="http://malahov-plus.com/uploads/forum/images/2010-06/12773285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643314"/>
            <a:ext cx="4438650" cy="2943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357166"/>
            <a:ext cx="8229600" cy="6500834"/>
          </a:xfrm>
        </p:spPr>
        <p:txBody>
          <a:bodyPr>
            <a:normAutofit fontScale="25000" lnSpcReduction="20000"/>
          </a:bodyPr>
          <a:lstStyle/>
          <a:p>
            <a:r>
              <a:rPr lang="ru-RU" sz="7700" b="1" dirty="0" err="1" smtClean="0">
                <a:solidFill>
                  <a:srgbClr val="0070C0"/>
                </a:solidFill>
              </a:rPr>
              <a:t>Шкідливою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дією</a:t>
            </a:r>
            <a:r>
              <a:rPr lang="ru-RU" sz="7700" b="1" dirty="0" smtClean="0">
                <a:solidFill>
                  <a:srgbClr val="0070C0"/>
                </a:solidFill>
              </a:rPr>
              <a:t> вод є:</a:t>
            </a:r>
          </a:p>
          <a:p>
            <a:r>
              <a:rPr lang="ru-RU" sz="7700" b="1" dirty="0" err="1" smtClean="0">
                <a:solidFill>
                  <a:srgbClr val="0070C0"/>
                </a:solidFill>
              </a:rPr>
              <a:t>наслідки</a:t>
            </a:r>
            <a:r>
              <a:rPr lang="ru-RU" sz="7700" b="1" dirty="0" smtClean="0">
                <a:solidFill>
                  <a:srgbClr val="0070C0"/>
                </a:solidFill>
              </a:rPr>
              <a:t> </a:t>
            </a:r>
            <a:r>
              <a:rPr lang="ru-RU" sz="7700" b="1" dirty="0" err="1" smtClean="0">
                <a:solidFill>
                  <a:srgbClr val="0070C0"/>
                </a:solidFill>
              </a:rPr>
              <a:t>повені</a:t>
            </a:r>
            <a:r>
              <a:rPr lang="ru-RU" sz="7700" b="1" dirty="0" smtClean="0">
                <a:solidFill>
                  <a:srgbClr val="0070C0"/>
                </a:solidFill>
              </a:rPr>
              <a:t>, </a:t>
            </a:r>
            <a:r>
              <a:rPr lang="ru-RU" sz="7700" b="1" dirty="0" err="1" smtClean="0">
                <a:solidFill>
                  <a:srgbClr val="0070C0"/>
                </a:solidFill>
              </a:rPr>
              <a:t>що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призвели</a:t>
            </a:r>
            <a:r>
              <a:rPr lang="ru-RU" sz="7700" b="1" dirty="0" smtClean="0">
                <a:solidFill>
                  <a:srgbClr val="0070C0"/>
                </a:solidFill>
              </a:rPr>
              <a:t> до </a:t>
            </a:r>
            <a:r>
              <a:rPr lang="ru-RU" sz="7700" b="1" dirty="0" err="1" smtClean="0">
                <a:solidFill>
                  <a:srgbClr val="0070C0"/>
                </a:solidFill>
              </a:rPr>
              <a:t>затоплення</a:t>
            </a:r>
            <a:r>
              <a:rPr lang="ru-RU" sz="7700" b="1" dirty="0" smtClean="0">
                <a:solidFill>
                  <a:srgbClr val="0070C0"/>
                </a:solidFill>
              </a:rPr>
              <a:t> </a:t>
            </a:r>
            <a:r>
              <a:rPr lang="ru-RU" sz="7700" b="1" dirty="0" err="1" smtClean="0">
                <a:solidFill>
                  <a:srgbClr val="0070C0"/>
                </a:solidFill>
              </a:rPr>
              <a:t>і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підтоплення</a:t>
            </a:r>
            <a:r>
              <a:rPr lang="ru-RU" sz="7700" b="1" dirty="0" smtClean="0">
                <a:solidFill>
                  <a:srgbClr val="0070C0"/>
                </a:solidFill>
              </a:rPr>
              <a:t> земель та </a:t>
            </a:r>
            <a:r>
              <a:rPr lang="ru-RU" sz="7700" b="1" dirty="0" err="1" smtClean="0">
                <a:solidFill>
                  <a:srgbClr val="0070C0"/>
                </a:solidFill>
              </a:rPr>
              <a:t>населених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пунктів</a:t>
            </a:r>
            <a:r>
              <a:rPr lang="ru-RU" sz="7700" b="1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sz="7700" b="1" dirty="0" err="1" smtClean="0">
                <a:solidFill>
                  <a:srgbClr val="0070C0"/>
                </a:solidFill>
              </a:rPr>
              <a:t>руйнування</a:t>
            </a:r>
            <a:r>
              <a:rPr lang="ru-RU" sz="7700" b="1" dirty="0" smtClean="0">
                <a:solidFill>
                  <a:srgbClr val="0070C0"/>
                </a:solidFill>
              </a:rPr>
              <a:t> </a:t>
            </a:r>
            <a:r>
              <a:rPr lang="ru-RU" sz="7700" b="1" dirty="0" err="1" smtClean="0">
                <a:solidFill>
                  <a:srgbClr val="0070C0"/>
                </a:solidFill>
              </a:rPr>
              <a:t>берегів</a:t>
            </a:r>
            <a:r>
              <a:rPr lang="ru-RU" sz="7700" b="1" dirty="0" smtClean="0">
                <a:solidFill>
                  <a:srgbClr val="0070C0"/>
                </a:solidFill>
              </a:rPr>
              <a:t>, </a:t>
            </a:r>
            <a:r>
              <a:rPr lang="ru-RU" sz="7700" b="1" dirty="0" err="1" smtClean="0">
                <a:solidFill>
                  <a:srgbClr val="0070C0"/>
                </a:solidFill>
              </a:rPr>
              <a:t>захисних</a:t>
            </a:r>
            <a:r>
              <a:rPr lang="ru-RU" sz="7700" b="1" dirty="0" smtClean="0">
                <a:solidFill>
                  <a:srgbClr val="0070C0"/>
                </a:solidFill>
              </a:rPr>
              <a:t> дамб та </a:t>
            </a:r>
            <a:r>
              <a:rPr lang="ru-RU" sz="7700" b="1" dirty="0" err="1" smtClean="0">
                <a:solidFill>
                  <a:srgbClr val="0070C0"/>
                </a:solidFill>
              </a:rPr>
              <a:t>інших</a:t>
            </a:r>
            <a:r>
              <a:rPr lang="ru-RU" sz="7700" b="1" dirty="0" smtClean="0">
                <a:solidFill>
                  <a:srgbClr val="0070C0"/>
                </a:solidFill>
              </a:rPr>
              <a:t> </a:t>
            </a:r>
            <a:r>
              <a:rPr lang="ru-RU" sz="7700" b="1" dirty="0" err="1" smtClean="0">
                <a:solidFill>
                  <a:srgbClr val="0070C0"/>
                </a:solidFill>
              </a:rPr>
              <a:t>споруд</a:t>
            </a:r>
            <a:r>
              <a:rPr lang="ru-RU" sz="7700" b="1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sz="7700" b="1" dirty="0" err="1" smtClean="0">
                <a:solidFill>
                  <a:srgbClr val="0070C0"/>
                </a:solidFill>
              </a:rPr>
              <a:t>заболочення</a:t>
            </a:r>
            <a:r>
              <a:rPr lang="ru-RU" sz="7700" b="1" dirty="0" smtClean="0">
                <a:solidFill>
                  <a:srgbClr val="0070C0"/>
                </a:solidFill>
              </a:rPr>
              <a:t>, </a:t>
            </a:r>
            <a:r>
              <a:rPr lang="ru-RU" sz="7700" b="1" dirty="0" err="1" smtClean="0">
                <a:solidFill>
                  <a:srgbClr val="0070C0"/>
                </a:solidFill>
              </a:rPr>
              <a:t>підтоплення</a:t>
            </a:r>
            <a:r>
              <a:rPr lang="ru-RU" sz="7700" b="1" dirty="0" smtClean="0">
                <a:solidFill>
                  <a:srgbClr val="0070C0"/>
                </a:solidFill>
              </a:rPr>
              <a:t> </a:t>
            </a:r>
            <a:r>
              <a:rPr lang="ru-RU" sz="7700" b="1" dirty="0" err="1" smtClean="0">
                <a:solidFill>
                  <a:srgbClr val="0070C0"/>
                </a:solidFill>
              </a:rPr>
              <a:t>і</a:t>
            </a:r>
            <a:r>
              <a:rPr lang="ru-RU" sz="7700" b="1" dirty="0" smtClean="0">
                <a:solidFill>
                  <a:srgbClr val="0070C0"/>
                </a:solidFill>
              </a:rPr>
              <a:t> </a:t>
            </a:r>
            <a:r>
              <a:rPr lang="ru-RU" sz="7700" b="1" dirty="0" err="1" smtClean="0">
                <a:solidFill>
                  <a:srgbClr val="0070C0"/>
                </a:solidFill>
              </a:rPr>
              <a:t>засолення</a:t>
            </a:r>
            <a:r>
              <a:rPr lang="ru-RU" sz="7700" b="1" dirty="0" smtClean="0">
                <a:solidFill>
                  <a:srgbClr val="0070C0"/>
                </a:solidFill>
              </a:rPr>
              <a:t> земель, </a:t>
            </a:r>
            <a:r>
              <a:rPr lang="ru-RU" sz="7700" b="1" dirty="0" err="1" smtClean="0">
                <a:solidFill>
                  <a:srgbClr val="0070C0"/>
                </a:solidFill>
              </a:rPr>
              <a:t>спричинені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підвищенням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рівня</a:t>
            </a:r>
            <a:r>
              <a:rPr lang="ru-RU" sz="7700" b="1" dirty="0" smtClean="0">
                <a:solidFill>
                  <a:srgbClr val="0070C0"/>
                </a:solidFill>
              </a:rPr>
              <a:t> </a:t>
            </a:r>
            <a:r>
              <a:rPr lang="ru-RU" sz="7700" b="1" dirty="0" err="1" smtClean="0">
                <a:solidFill>
                  <a:srgbClr val="0070C0"/>
                </a:solidFill>
              </a:rPr>
              <a:t>ґрунтових</a:t>
            </a:r>
            <a:r>
              <a:rPr lang="ru-RU" sz="7700" b="1" dirty="0" smtClean="0">
                <a:solidFill>
                  <a:srgbClr val="0070C0"/>
                </a:solidFill>
              </a:rPr>
              <a:t> вод </a:t>
            </a:r>
            <a:r>
              <a:rPr lang="ru-RU" sz="7700" b="1" dirty="0" err="1" smtClean="0">
                <a:solidFill>
                  <a:srgbClr val="0070C0"/>
                </a:solidFill>
              </a:rPr>
              <a:t>внаслідок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ненормованої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подачі</a:t>
            </a:r>
            <a:r>
              <a:rPr lang="ru-RU" sz="7700" b="1" dirty="0" smtClean="0">
                <a:solidFill>
                  <a:srgbClr val="0070C0"/>
                </a:solidFill>
              </a:rPr>
              <a:t> води </a:t>
            </a:r>
            <a:r>
              <a:rPr lang="ru-RU" sz="7700" b="1" dirty="0" err="1" smtClean="0">
                <a:solidFill>
                  <a:srgbClr val="0070C0"/>
                </a:solidFill>
              </a:rPr>
              <a:t>під</a:t>
            </a:r>
            <a:r>
              <a:rPr lang="ru-RU" sz="7700" b="1" dirty="0" smtClean="0">
                <a:solidFill>
                  <a:srgbClr val="0070C0"/>
                </a:solidFill>
              </a:rPr>
              <a:t> час </a:t>
            </a:r>
            <a:r>
              <a:rPr lang="ru-RU" sz="7700" b="1" dirty="0" err="1" smtClean="0">
                <a:solidFill>
                  <a:srgbClr val="0070C0"/>
                </a:solidFill>
              </a:rPr>
              <a:t>зрошення</a:t>
            </a:r>
            <a:r>
              <a:rPr lang="ru-RU" sz="7700" b="1" dirty="0" smtClean="0">
                <a:solidFill>
                  <a:srgbClr val="0070C0"/>
                </a:solidFill>
              </a:rPr>
              <a:t>, </a:t>
            </a:r>
            <a:r>
              <a:rPr lang="ru-RU" sz="7700" b="1" dirty="0" err="1" smtClean="0">
                <a:solidFill>
                  <a:srgbClr val="0070C0"/>
                </a:solidFill>
              </a:rPr>
              <a:t>витікання</a:t>
            </a:r>
            <a:r>
              <a:rPr lang="ru-RU" sz="7700" b="1" dirty="0" smtClean="0">
                <a:solidFill>
                  <a:srgbClr val="0070C0"/>
                </a:solidFill>
              </a:rPr>
              <a:t> води </a:t>
            </a:r>
            <a:r>
              <a:rPr lang="ru-RU" sz="7700" b="1" dirty="0" err="1" smtClean="0">
                <a:solidFill>
                  <a:srgbClr val="0070C0"/>
                </a:solidFill>
              </a:rPr>
              <a:t>з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водопровідно-каналізаційних</a:t>
            </a:r>
            <a:r>
              <a:rPr lang="ru-RU" sz="7700" b="1" dirty="0" smtClean="0">
                <a:solidFill>
                  <a:srgbClr val="0070C0"/>
                </a:solidFill>
              </a:rPr>
              <a:t> систем та </a:t>
            </a:r>
            <a:r>
              <a:rPr lang="ru-RU" sz="7700" b="1" dirty="0" err="1" smtClean="0">
                <a:solidFill>
                  <a:srgbClr val="0070C0"/>
                </a:solidFill>
              </a:rPr>
              <a:t>перекриття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потоків</a:t>
            </a:r>
            <a:r>
              <a:rPr lang="ru-RU" sz="7700" b="1" dirty="0" smtClean="0">
                <a:solidFill>
                  <a:srgbClr val="0070C0"/>
                </a:solidFill>
              </a:rPr>
              <a:t> </a:t>
            </a:r>
            <a:r>
              <a:rPr lang="ru-RU" sz="7700" b="1" dirty="0" err="1" smtClean="0">
                <a:solidFill>
                  <a:srgbClr val="0070C0"/>
                </a:solidFill>
              </a:rPr>
              <a:t>підземних</a:t>
            </a:r>
            <a:r>
              <a:rPr lang="ru-RU" sz="7700" b="1" dirty="0" smtClean="0">
                <a:solidFill>
                  <a:srgbClr val="0070C0"/>
                </a:solidFill>
              </a:rPr>
              <a:t> вод при </a:t>
            </a:r>
            <a:r>
              <a:rPr lang="ru-RU" sz="7700" b="1" dirty="0" err="1" smtClean="0">
                <a:solidFill>
                  <a:srgbClr val="0070C0"/>
                </a:solidFill>
              </a:rPr>
              <a:t>розміщенні</a:t>
            </a:r>
            <a:r>
              <a:rPr lang="ru-RU" sz="7700" b="1" dirty="0" smtClean="0">
                <a:solidFill>
                  <a:srgbClr val="0070C0"/>
                </a:solidFill>
              </a:rPr>
              <a:t> великих </a:t>
            </a:r>
            <a:r>
              <a:rPr lang="ru-RU" sz="7700" b="1" dirty="0" err="1" smtClean="0">
                <a:solidFill>
                  <a:srgbClr val="0070C0"/>
                </a:solidFill>
              </a:rPr>
              <a:t>промислових</a:t>
            </a:r>
            <a:r>
              <a:rPr lang="ru-RU" sz="7700" b="1" dirty="0" smtClean="0">
                <a:solidFill>
                  <a:srgbClr val="0070C0"/>
                </a:solidFill>
              </a:rPr>
              <a:t> та </a:t>
            </a:r>
            <a:r>
              <a:rPr lang="ru-RU" sz="7700" b="1" dirty="0" err="1" smtClean="0">
                <a:solidFill>
                  <a:srgbClr val="0070C0"/>
                </a:solidFill>
              </a:rPr>
              <a:t>інших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споруд</a:t>
            </a:r>
            <a:r>
              <a:rPr lang="ru-RU" sz="7700" b="1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sz="7700" b="1" dirty="0" err="1" smtClean="0">
                <a:solidFill>
                  <a:srgbClr val="0070C0"/>
                </a:solidFill>
              </a:rPr>
              <a:t>осушення</a:t>
            </a:r>
            <a:r>
              <a:rPr lang="ru-RU" sz="7700" b="1" dirty="0" smtClean="0">
                <a:solidFill>
                  <a:srgbClr val="0070C0"/>
                </a:solidFill>
              </a:rPr>
              <a:t> земель, </a:t>
            </a:r>
            <a:r>
              <a:rPr lang="ru-RU" sz="7700" b="1" dirty="0" err="1" smtClean="0">
                <a:solidFill>
                  <a:srgbClr val="0070C0"/>
                </a:solidFill>
              </a:rPr>
              <a:t>зумовлене</a:t>
            </a:r>
            <a:r>
              <a:rPr lang="ru-RU" sz="7700" b="1" dirty="0" smtClean="0">
                <a:solidFill>
                  <a:srgbClr val="0070C0"/>
                </a:solidFill>
              </a:rPr>
              <a:t> забором </a:t>
            </a:r>
            <a:r>
              <a:rPr lang="ru-RU" sz="7700" b="1" dirty="0" err="1" smtClean="0">
                <a:solidFill>
                  <a:srgbClr val="0070C0"/>
                </a:solidFill>
              </a:rPr>
              <a:t>підземних</a:t>
            </a:r>
            <a:r>
              <a:rPr lang="ru-RU" sz="7700" b="1" dirty="0" smtClean="0">
                <a:solidFill>
                  <a:srgbClr val="0070C0"/>
                </a:solidFill>
              </a:rPr>
              <a:t> вод в </a:t>
            </a:r>
            <a:r>
              <a:rPr lang="ru-RU" sz="7700" b="1" dirty="0" err="1" smtClean="0">
                <a:solidFill>
                  <a:srgbClr val="0070C0"/>
                </a:solidFill>
              </a:rPr>
              <a:t>кількості</a:t>
            </a:r>
            <a:r>
              <a:rPr lang="ru-RU" sz="7700" b="1" dirty="0" smtClean="0">
                <a:solidFill>
                  <a:srgbClr val="0070C0"/>
                </a:solidFill>
              </a:rPr>
              <a:t>, </a:t>
            </a:r>
            <a:r>
              <a:rPr lang="ru-RU" sz="7700" b="1" dirty="0" err="1" smtClean="0">
                <a:solidFill>
                  <a:srgbClr val="0070C0"/>
                </a:solidFill>
              </a:rPr>
              <a:t>що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перевищує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встановлені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обсяги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відбору</a:t>
            </a:r>
            <a:r>
              <a:rPr lang="ru-RU" sz="7700" b="1" dirty="0" smtClean="0">
                <a:solidFill>
                  <a:srgbClr val="0070C0"/>
                </a:solidFill>
              </a:rPr>
              <a:t> води;</a:t>
            </a:r>
          </a:p>
          <a:p>
            <a:r>
              <a:rPr lang="ru-RU" sz="7700" b="1" dirty="0" err="1" smtClean="0">
                <a:solidFill>
                  <a:srgbClr val="0070C0"/>
                </a:solidFill>
              </a:rPr>
              <a:t>забруднення</a:t>
            </a:r>
            <a:r>
              <a:rPr lang="ru-RU" sz="7700" b="1" dirty="0" smtClean="0">
                <a:solidFill>
                  <a:srgbClr val="0070C0"/>
                </a:solidFill>
              </a:rPr>
              <a:t> (</a:t>
            </a:r>
            <a:r>
              <a:rPr lang="ru-RU" sz="7700" b="1" dirty="0" err="1" smtClean="0">
                <a:solidFill>
                  <a:srgbClr val="0070C0"/>
                </a:solidFill>
              </a:rPr>
              <a:t>засолення</a:t>
            </a:r>
            <a:r>
              <a:rPr lang="ru-RU" sz="7700" b="1" dirty="0" smtClean="0">
                <a:solidFill>
                  <a:srgbClr val="0070C0"/>
                </a:solidFill>
              </a:rPr>
              <a:t>) земель в районах </a:t>
            </a:r>
            <a:r>
              <a:rPr lang="ru-RU" sz="7700" b="1" dirty="0" err="1" smtClean="0">
                <a:solidFill>
                  <a:srgbClr val="0070C0"/>
                </a:solidFill>
              </a:rPr>
              <a:t>видобування</a:t>
            </a:r>
            <a:r>
              <a:rPr lang="ru-RU" sz="7700" b="1" dirty="0" smtClean="0">
                <a:solidFill>
                  <a:srgbClr val="0070C0"/>
                </a:solidFill>
              </a:rPr>
              <a:t> </a:t>
            </a:r>
            <a:r>
              <a:rPr lang="ru-RU" sz="7700" b="1" dirty="0" err="1" smtClean="0">
                <a:solidFill>
                  <a:srgbClr val="0070C0"/>
                </a:solidFill>
              </a:rPr>
              <a:t>корисних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копалин</a:t>
            </a:r>
            <a:r>
              <a:rPr lang="ru-RU" sz="7700" b="1" dirty="0" smtClean="0">
                <a:solidFill>
                  <a:srgbClr val="0070C0"/>
                </a:solidFill>
              </a:rPr>
              <a:t>, а </a:t>
            </a:r>
            <a:r>
              <a:rPr lang="ru-RU" sz="7700" b="1" dirty="0" err="1" smtClean="0">
                <a:solidFill>
                  <a:srgbClr val="0070C0"/>
                </a:solidFill>
              </a:rPr>
              <a:t>також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після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закінчення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експлуатації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родовищ</a:t>
            </a:r>
            <a:r>
              <a:rPr lang="ru-RU" sz="7700" b="1" dirty="0" smtClean="0">
                <a:solidFill>
                  <a:srgbClr val="0070C0"/>
                </a:solidFill>
              </a:rPr>
              <a:t> та </a:t>
            </a:r>
            <a:r>
              <a:rPr lang="ru-RU" sz="7700" b="1" dirty="0" err="1" smtClean="0">
                <a:solidFill>
                  <a:srgbClr val="0070C0"/>
                </a:solidFill>
              </a:rPr>
              <a:t>їх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консервації</a:t>
            </a:r>
            <a:r>
              <a:rPr lang="ru-RU" sz="7700" b="1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sz="7700" b="1" dirty="0" err="1" smtClean="0">
                <a:solidFill>
                  <a:srgbClr val="0070C0"/>
                </a:solidFill>
              </a:rPr>
              <a:t>ерозія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ґрунтів</a:t>
            </a:r>
            <a:r>
              <a:rPr lang="ru-RU" sz="7700" b="1" dirty="0" smtClean="0">
                <a:solidFill>
                  <a:srgbClr val="0070C0"/>
                </a:solidFill>
              </a:rPr>
              <a:t>, </a:t>
            </a:r>
            <a:r>
              <a:rPr lang="ru-RU" sz="7700" b="1" dirty="0" err="1" smtClean="0">
                <a:solidFill>
                  <a:srgbClr val="0070C0"/>
                </a:solidFill>
              </a:rPr>
              <a:t>утворення</a:t>
            </a:r>
            <a:r>
              <a:rPr lang="ru-RU" sz="7700" b="1" dirty="0" smtClean="0">
                <a:solidFill>
                  <a:srgbClr val="0070C0"/>
                </a:solidFill>
              </a:rPr>
              <a:t> </a:t>
            </a:r>
            <a:r>
              <a:rPr lang="ru-RU" sz="7700" b="1" dirty="0" err="1" smtClean="0">
                <a:solidFill>
                  <a:srgbClr val="0070C0"/>
                </a:solidFill>
              </a:rPr>
              <a:t>ярів</a:t>
            </a:r>
            <a:r>
              <a:rPr lang="ru-RU" sz="7700" b="1" dirty="0" smtClean="0">
                <a:solidFill>
                  <a:srgbClr val="0070C0"/>
                </a:solidFill>
              </a:rPr>
              <a:t>, </a:t>
            </a:r>
            <a:r>
              <a:rPr lang="ru-RU" sz="7700" b="1" dirty="0" err="1" smtClean="0">
                <a:solidFill>
                  <a:srgbClr val="0070C0"/>
                </a:solidFill>
              </a:rPr>
              <a:t>зсувів</a:t>
            </a:r>
            <a:r>
              <a:rPr lang="ru-RU" sz="7700" b="1" dirty="0" smtClean="0">
                <a:solidFill>
                  <a:srgbClr val="0070C0"/>
                </a:solidFill>
              </a:rPr>
              <a:t> </a:t>
            </a:r>
            <a:r>
              <a:rPr lang="ru-RU" sz="7700" b="1" dirty="0" err="1" smtClean="0">
                <a:solidFill>
                  <a:srgbClr val="0070C0"/>
                </a:solidFill>
              </a:rPr>
              <a:t>і</a:t>
            </a:r>
            <a:r>
              <a:rPr lang="ru-RU" sz="7700" b="1" dirty="0" smtClean="0">
                <a:solidFill>
                  <a:srgbClr val="0070C0"/>
                </a:solidFill>
              </a:rPr>
              <a:t> селей.</a:t>
            </a:r>
          </a:p>
          <a:p>
            <a:r>
              <a:rPr lang="ru-RU" sz="7700" b="1" dirty="0" err="1" smtClean="0">
                <a:solidFill>
                  <a:srgbClr val="0070C0"/>
                </a:solidFill>
              </a:rPr>
              <a:t>Під</a:t>
            </a:r>
            <a:r>
              <a:rPr lang="ru-RU" sz="7700" b="1" dirty="0" smtClean="0">
                <a:solidFill>
                  <a:srgbClr val="0070C0"/>
                </a:solidFill>
              </a:rPr>
              <a:t> час </a:t>
            </a:r>
            <a:r>
              <a:rPr lang="ru-RU" sz="7700" b="1" dirty="0" err="1" smtClean="0">
                <a:solidFill>
                  <a:srgbClr val="0070C0"/>
                </a:solidFill>
              </a:rPr>
              <a:t>проектування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водогосподарських</a:t>
            </a:r>
            <a:r>
              <a:rPr lang="ru-RU" sz="7700" b="1" dirty="0" smtClean="0">
                <a:solidFill>
                  <a:srgbClr val="0070C0"/>
                </a:solidFill>
              </a:rPr>
              <a:t> та </a:t>
            </a:r>
            <a:r>
              <a:rPr lang="ru-RU" sz="7700" b="1" dirty="0" err="1" smtClean="0">
                <a:solidFill>
                  <a:srgbClr val="0070C0"/>
                </a:solidFill>
              </a:rPr>
              <a:t>інших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об'єктів</a:t>
            </a:r>
            <a:r>
              <a:rPr lang="ru-RU" sz="7700" b="1" dirty="0" smtClean="0">
                <a:solidFill>
                  <a:srgbClr val="0070C0"/>
                </a:solidFill>
              </a:rPr>
              <a:t> повинна </a:t>
            </a:r>
            <a:r>
              <a:rPr lang="ru-RU" sz="7700" b="1" dirty="0" err="1" smtClean="0">
                <a:solidFill>
                  <a:srgbClr val="0070C0"/>
                </a:solidFill>
              </a:rPr>
              <a:t>враховуватися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можлива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шкідлива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дія</a:t>
            </a:r>
            <a:r>
              <a:rPr lang="ru-RU" sz="7700" b="1" dirty="0" smtClean="0">
                <a:solidFill>
                  <a:srgbClr val="0070C0"/>
                </a:solidFill>
              </a:rPr>
              <a:t> вод, а </a:t>
            </a:r>
            <a:r>
              <a:rPr lang="ru-RU" sz="7700" b="1" dirty="0" err="1" smtClean="0">
                <a:solidFill>
                  <a:srgbClr val="0070C0"/>
                </a:solidFill>
              </a:rPr>
              <a:t>під</a:t>
            </a:r>
            <a:r>
              <a:rPr lang="ru-RU" sz="7700" b="1" dirty="0" smtClean="0">
                <a:solidFill>
                  <a:srgbClr val="0070C0"/>
                </a:solidFill>
              </a:rPr>
              <a:t> час </a:t>
            </a:r>
            <a:r>
              <a:rPr lang="ru-RU" sz="7700" b="1" dirty="0" err="1" smtClean="0">
                <a:solidFill>
                  <a:srgbClr val="0070C0"/>
                </a:solidFill>
              </a:rPr>
              <a:t>експлуатації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цих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об'єктів</a:t>
            </a:r>
            <a:r>
              <a:rPr lang="ru-RU" sz="7700" b="1" dirty="0" smtClean="0">
                <a:solidFill>
                  <a:srgbClr val="0070C0"/>
                </a:solidFill>
              </a:rPr>
              <a:t> — </a:t>
            </a:r>
            <a:r>
              <a:rPr lang="ru-RU" sz="7700" b="1" dirty="0" err="1" smtClean="0">
                <a:solidFill>
                  <a:srgbClr val="0070C0"/>
                </a:solidFill>
              </a:rPr>
              <a:t>вживатися</a:t>
            </a:r>
            <a:r>
              <a:rPr lang="ru-RU" sz="7700" b="1" dirty="0" smtClean="0">
                <a:solidFill>
                  <a:srgbClr val="0070C0"/>
                </a:solidFill>
              </a:rPr>
              <a:t> заходи </a:t>
            </a:r>
            <a:r>
              <a:rPr lang="ru-RU" sz="7700" b="1" dirty="0" err="1" smtClean="0">
                <a:solidFill>
                  <a:srgbClr val="0070C0"/>
                </a:solidFill>
              </a:rPr>
              <a:t>щодо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її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запобігання</a:t>
            </a:r>
            <a:r>
              <a:rPr lang="ru-RU" sz="7700" b="1" dirty="0" smtClean="0">
                <a:solidFill>
                  <a:srgbClr val="0070C0"/>
                </a:solidFill>
              </a:rPr>
              <a:t>, а </a:t>
            </a:r>
            <a:r>
              <a:rPr lang="ru-RU" sz="7700" b="1" dirty="0" err="1" smtClean="0">
                <a:solidFill>
                  <a:srgbClr val="0070C0"/>
                </a:solidFill>
              </a:rPr>
              <a:t>саме</a:t>
            </a:r>
            <a:r>
              <a:rPr lang="ru-RU" sz="7700" b="1" dirty="0" smtClean="0">
                <a:solidFill>
                  <a:srgbClr val="0070C0"/>
                </a:solidFill>
              </a:rPr>
              <a:t>:</a:t>
            </a:r>
          </a:p>
          <a:p>
            <a:r>
              <a:rPr lang="ru-RU" sz="7700" b="1" dirty="0" err="1" smtClean="0">
                <a:solidFill>
                  <a:srgbClr val="0070C0"/>
                </a:solidFill>
              </a:rPr>
              <a:t>залуження</a:t>
            </a:r>
            <a:r>
              <a:rPr lang="ru-RU" sz="7700" b="1" dirty="0" smtClean="0">
                <a:solidFill>
                  <a:srgbClr val="0070C0"/>
                </a:solidFill>
              </a:rPr>
              <a:t> та </a:t>
            </a:r>
            <a:r>
              <a:rPr lang="ru-RU" sz="7700" b="1" dirty="0" err="1" smtClean="0">
                <a:solidFill>
                  <a:srgbClr val="0070C0"/>
                </a:solidFill>
              </a:rPr>
              <a:t>створення</a:t>
            </a:r>
            <a:r>
              <a:rPr lang="ru-RU" sz="7700" b="1" dirty="0" smtClean="0">
                <a:solidFill>
                  <a:srgbClr val="0070C0"/>
                </a:solidFill>
              </a:rPr>
              <a:t> </a:t>
            </a:r>
            <a:r>
              <a:rPr lang="ru-RU" sz="7700" b="1" dirty="0" err="1" smtClean="0">
                <a:solidFill>
                  <a:srgbClr val="0070C0"/>
                </a:solidFill>
              </a:rPr>
              <a:t>лісонасаджень</a:t>
            </a:r>
            <a:r>
              <a:rPr lang="ru-RU" sz="7700" b="1" dirty="0" smtClean="0">
                <a:solidFill>
                  <a:srgbClr val="0070C0"/>
                </a:solidFill>
              </a:rPr>
              <a:t> на </a:t>
            </a:r>
            <a:r>
              <a:rPr lang="ru-RU" sz="7700" b="1" dirty="0" err="1" smtClean="0">
                <a:solidFill>
                  <a:srgbClr val="0070C0"/>
                </a:solidFill>
              </a:rPr>
              <a:t>прибережних</a:t>
            </a:r>
            <a:r>
              <a:rPr lang="ru-RU" sz="7700" b="1" dirty="0" smtClean="0">
                <a:solidFill>
                  <a:srgbClr val="0070C0"/>
                </a:solidFill>
              </a:rPr>
              <a:t> </a:t>
            </a:r>
            <a:r>
              <a:rPr lang="ru-RU" sz="7700" b="1" dirty="0" err="1" smtClean="0">
                <a:solidFill>
                  <a:srgbClr val="0070C0"/>
                </a:solidFill>
              </a:rPr>
              <a:t>захисних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смугах</a:t>
            </a:r>
            <a:r>
              <a:rPr lang="ru-RU" sz="7700" b="1" dirty="0" smtClean="0">
                <a:solidFill>
                  <a:srgbClr val="0070C0"/>
                </a:solidFill>
              </a:rPr>
              <a:t>, </a:t>
            </a:r>
            <a:r>
              <a:rPr lang="ru-RU" sz="7700" b="1" dirty="0" err="1" smtClean="0">
                <a:solidFill>
                  <a:srgbClr val="0070C0"/>
                </a:solidFill>
              </a:rPr>
              <a:t>схилах</a:t>
            </a:r>
            <a:r>
              <a:rPr lang="ru-RU" sz="7700" b="1" dirty="0" smtClean="0">
                <a:solidFill>
                  <a:srgbClr val="0070C0"/>
                </a:solidFill>
              </a:rPr>
              <a:t>, балках та ярах;</a:t>
            </a:r>
          </a:p>
          <a:p>
            <a:r>
              <a:rPr lang="ru-RU" sz="7700" b="1" dirty="0" err="1" smtClean="0">
                <a:solidFill>
                  <a:srgbClr val="0070C0"/>
                </a:solidFill>
              </a:rPr>
              <a:t>будівництво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протиерозійних</a:t>
            </a:r>
            <a:r>
              <a:rPr lang="ru-RU" sz="7700" b="1" dirty="0" smtClean="0">
                <a:solidFill>
                  <a:srgbClr val="0070C0"/>
                </a:solidFill>
              </a:rPr>
              <a:t> </a:t>
            </a:r>
            <a:r>
              <a:rPr lang="ru-RU" sz="7700" b="1" dirty="0" err="1" smtClean="0">
                <a:solidFill>
                  <a:srgbClr val="0070C0"/>
                </a:solidFill>
              </a:rPr>
              <a:t>гідротехнічних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споруд</a:t>
            </a:r>
            <a:r>
              <a:rPr lang="ru-RU" sz="7700" b="1" dirty="0" smtClean="0">
                <a:solidFill>
                  <a:srgbClr val="0070C0"/>
                </a:solidFill>
              </a:rPr>
              <a:t>, </a:t>
            </a:r>
            <a:r>
              <a:rPr lang="ru-RU" sz="7700" b="1" dirty="0" err="1" smtClean="0">
                <a:solidFill>
                  <a:srgbClr val="0070C0"/>
                </a:solidFill>
              </a:rPr>
              <a:t>земляних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валів</a:t>
            </a:r>
            <a:r>
              <a:rPr lang="ru-RU" sz="7700" b="1" dirty="0" smtClean="0">
                <a:solidFill>
                  <a:srgbClr val="0070C0"/>
                </a:solidFill>
              </a:rPr>
              <a:t>, </a:t>
            </a:r>
            <a:r>
              <a:rPr lang="ru-RU" sz="7700" b="1" dirty="0" err="1" smtClean="0">
                <a:solidFill>
                  <a:srgbClr val="0070C0"/>
                </a:solidFill>
              </a:rPr>
              <a:t>водоскидів</a:t>
            </a:r>
            <a:r>
              <a:rPr lang="ru-RU" sz="7700" b="1" dirty="0" smtClean="0">
                <a:solidFill>
                  <a:srgbClr val="0070C0"/>
                </a:solidFill>
              </a:rPr>
              <a:t>, </a:t>
            </a:r>
            <a:r>
              <a:rPr lang="ru-RU" sz="7700" b="1" dirty="0" err="1" smtClean="0">
                <a:solidFill>
                  <a:srgbClr val="0070C0"/>
                </a:solidFill>
              </a:rPr>
              <a:t>захисних</a:t>
            </a:r>
            <a:r>
              <a:rPr lang="ru-RU" sz="7700" b="1" dirty="0" smtClean="0">
                <a:solidFill>
                  <a:srgbClr val="0070C0"/>
                </a:solidFill>
              </a:rPr>
              <a:t> дамб, </a:t>
            </a:r>
            <a:r>
              <a:rPr lang="ru-RU" sz="7700" b="1" dirty="0" err="1" smtClean="0">
                <a:solidFill>
                  <a:srgbClr val="0070C0"/>
                </a:solidFill>
              </a:rPr>
              <a:t>водосховищ-регуляторів</a:t>
            </a:r>
            <a:r>
              <a:rPr lang="ru-RU" sz="7700" b="1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sz="7700" b="1" dirty="0" err="1" smtClean="0">
                <a:solidFill>
                  <a:srgbClr val="0070C0"/>
                </a:solidFill>
              </a:rPr>
              <a:t>спорудження</a:t>
            </a:r>
            <a:r>
              <a:rPr lang="ru-RU" sz="7700" b="1" dirty="0" smtClean="0">
                <a:solidFill>
                  <a:srgbClr val="0070C0"/>
                </a:solidFill>
              </a:rPr>
              <a:t> дренажу;</a:t>
            </a:r>
          </a:p>
          <a:p>
            <a:r>
              <a:rPr lang="ru-RU" sz="7700" b="1" dirty="0" err="1" smtClean="0">
                <a:solidFill>
                  <a:srgbClr val="0070C0"/>
                </a:solidFill>
              </a:rPr>
              <a:t>укріплення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берегів</a:t>
            </a:r>
            <a:r>
              <a:rPr lang="ru-RU" sz="7700" b="1" dirty="0" smtClean="0">
                <a:solidFill>
                  <a:srgbClr val="0070C0"/>
                </a:solidFill>
              </a:rPr>
              <a:t> </a:t>
            </a:r>
            <a:r>
              <a:rPr lang="ru-RU" sz="7700" b="1" dirty="0" err="1" smtClean="0">
                <a:solidFill>
                  <a:srgbClr val="0070C0"/>
                </a:solidFill>
              </a:rPr>
              <a:t>тощо</a:t>
            </a:r>
            <a:r>
              <a:rPr lang="ru-RU" sz="7700" b="1" dirty="0" smtClean="0">
                <a:solidFill>
                  <a:srgbClr val="0070C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76</TotalTime>
  <Words>315</Words>
  <Application>Microsoft Office PowerPoint</Application>
  <PresentationFormat>Экран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Начальная</vt:lpstr>
      <vt:lpstr>Н2O</vt:lpstr>
      <vt:lpstr>Вода, Н2O — хімічна речовина у вигляді прозорої безбарвної рідини без запаху і смаку.  В природі існує у трьох агрегатних станах — твердому (лід), рідкому (вода) і газоподібному (водяна пара). Молекула води складається з одного атома Оксигену і двох атомів Гідрогену. </vt:lpstr>
      <vt:lpstr>Слайд 3</vt:lpstr>
      <vt:lpstr>У природі вода відіграє надзвичайно важливу роль. Випаровуючись, вода переноситься на величезні віддалі і там випадає у вигляді дощу і снігу. Вологість повітря і кількість атмосферних опадівє найважливішими факторами, що регулюють клімат і погоду. Вода є також одним з найважливіших геологічних факторів що змінює зовнішній вид земної поверхні, розмиваючи гори і утворюючи долини. Вона руйнує гірські породи не тільки механічно, а й хімічно, реагуючи з ними з утворенням інших речовин. </vt:lpstr>
      <vt:lpstr>Слайд 5</vt:lpstr>
      <vt:lpstr>Слайд 6</vt:lpstr>
      <vt:lpstr>І ще одна дуже важлива властивість води. При охолодженні і замерзанні води, її об’єм збільшується, а густина зменшується – тобто лід плаває у воді, а не тоне. Якщо б лід тонув, то і наші водойми зимою б промерзали до дна і стали б мертвими для живого. Це й означає, що вода не лише рідина, яка зберігає життя, а й є його основною складовою.</vt:lpstr>
      <vt:lpstr> </vt:lpstr>
      <vt:lpstr>Слайд 9</vt:lpstr>
      <vt:lpstr>Слайд 10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2013-09-23T09:44:28Z</dcterms:created>
  <dcterms:modified xsi:type="dcterms:W3CDTF">2013-09-23T16:35:44Z</dcterms:modified>
</cp:coreProperties>
</file>