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C902E05-420F-4EEF-96C8-89BD7D560223}" type="datetimeFigureOut">
              <a:rPr lang="uk-UA" smtClean="0"/>
              <a:t>09.03.2014</a:t>
            </a:fld>
            <a:endParaRPr lang="uk-UA"/>
          </a:p>
        </p:txBody>
      </p:sp>
      <p:sp>
        <p:nvSpPr>
          <p:cNvPr id="16" name="Slide Number Placeholder 15"/>
          <p:cNvSpPr>
            <a:spLocks noGrp="1"/>
          </p:cNvSpPr>
          <p:nvPr>
            <p:ph type="sldNum" sz="quarter" idx="11"/>
          </p:nvPr>
        </p:nvSpPr>
        <p:spPr/>
        <p:txBody>
          <a:bodyPr/>
          <a:lstStyle/>
          <a:p>
            <a:fld id="{BF18985E-63B7-4765-9252-D50F7A20F9D1}" type="slidenum">
              <a:rPr lang="uk-UA" smtClean="0"/>
              <a:t>‹#›</a:t>
            </a:fld>
            <a:endParaRPr lang="uk-UA"/>
          </a:p>
        </p:txBody>
      </p:sp>
      <p:sp>
        <p:nvSpPr>
          <p:cNvPr id="17" name="Footer Placeholder 16"/>
          <p:cNvSpPr>
            <a:spLocks noGrp="1"/>
          </p:cNvSpPr>
          <p:nvPr>
            <p:ph type="ftr" sz="quarter" idx="12"/>
          </p:nvPr>
        </p:nvSpPr>
        <p:spPr/>
        <p:txBody>
          <a:bodyPr/>
          <a:lstStyle/>
          <a:p>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C902E05-420F-4EEF-96C8-89BD7D560223}" type="datetimeFigureOut">
              <a:rPr lang="uk-UA" smtClean="0"/>
              <a:t>09.03.2014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F18985E-63B7-4765-9252-D50F7A20F9D1}"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902E05-420F-4EEF-96C8-89BD7D560223}" type="datetimeFigureOut">
              <a:rPr lang="uk-UA" smtClean="0"/>
              <a:t>09.03.2014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F18985E-63B7-4765-9252-D50F7A20F9D1}"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C902E05-420F-4EEF-96C8-89BD7D560223}" type="datetimeFigureOut">
              <a:rPr lang="uk-UA" smtClean="0"/>
              <a:t>09.03.2014</a:t>
            </a:fld>
            <a:endParaRPr lang="uk-UA"/>
          </a:p>
        </p:txBody>
      </p:sp>
      <p:sp>
        <p:nvSpPr>
          <p:cNvPr id="15" name="Slide Number Placeholder 14"/>
          <p:cNvSpPr>
            <a:spLocks noGrp="1"/>
          </p:cNvSpPr>
          <p:nvPr>
            <p:ph type="sldNum" sz="quarter" idx="11"/>
          </p:nvPr>
        </p:nvSpPr>
        <p:spPr/>
        <p:txBody>
          <a:bodyPr/>
          <a:lstStyle/>
          <a:p>
            <a:fld id="{BF18985E-63B7-4765-9252-D50F7A20F9D1}" type="slidenum">
              <a:rPr lang="uk-UA" smtClean="0"/>
              <a:t>‹#›</a:t>
            </a:fld>
            <a:endParaRPr lang="uk-UA"/>
          </a:p>
        </p:txBody>
      </p:sp>
      <p:sp>
        <p:nvSpPr>
          <p:cNvPr id="16" name="Footer Placeholder 15"/>
          <p:cNvSpPr>
            <a:spLocks noGrp="1"/>
          </p:cNvSpPr>
          <p:nvPr>
            <p:ph type="ftr" sz="quarter" idx="12"/>
          </p:nvPr>
        </p:nvSpPr>
        <p:spPr/>
        <p:txBody>
          <a:bodyPr/>
          <a:lstStyle/>
          <a:p>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C902E05-420F-4EEF-96C8-89BD7D560223}" type="datetimeFigureOut">
              <a:rPr lang="uk-UA" smtClean="0"/>
              <a:t>09.03.2014</a:t>
            </a:fld>
            <a:endParaRPr lang="uk-UA"/>
          </a:p>
        </p:txBody>
      </p:sp>
      <p:sp>
        <p:nvSpPr>
          <p:cNvPr id="13" name="Slide Number Placeholder 12"/>
          <p:cNvSpPr>
            <a:spLocks noGrp="1"/>
          </p:cNvSpPr>
          <p:nvPr>
            <p:ph type="sldNum" sz="quarter" idx="11"/>
          </p:nvPr>
        </p:nvSpPr>
        <p:spPr/>
        <p:txBody>
          <a:bodyPr/>
          <a:lstStyle/>
          <a:p>
            <a:fld id="{BF18985E-63B7-4765-9252-D50F7A20F9D1}" type="slidenum">
              <a:rPr lang="uk-UA" smtClean="0"/>
              <a:t>‹#›</a:t>
            </a:fld>
            <a:endParaRPr lang="uk-UA"/>
          </a:p>
        </p:txBody>
      </p:sp>
      <p:sp>
        <p:nvSpPr>
          <p:cNvPr id="14" name="Footer Placeholder 13"/>
          <p:cNvSpPr>
            <a:spLocks noGrp="1"/>
          </p:cNvSpPr>
          <p:nvPr>
            <p:ph type="ftr" sz="quarter" idx="12"/>
          </p:nvPr>
        </p:nvSpPr>
        <p:spPr/>
        <p:txBody>
          <a:bodyPr/>
          <a:lstStyle/>
          <a:p>
            <a:endParaRPr lang="uk-UA"/>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C902E05-420F-4EEF-96C8-89BD7D560223}" type="datetimeFigureOut">
              <a:rPr lang="uk-UA" smtClean="0"/>
              <a:t>09.03.2014</a:t>
            </a:fld>
            <a:endParaRPr lang="uk-UA"/>
          </a:p>
        </p:txBody>
      </p:sp>
      <p:sp>
        <p:nvSpPr>
          <p:cNvPr id="9" name="Slide Number Placeholder 8"/>
          <p:cNvSpPr>
            <a:spLocks noGrp="1"/>
          </p:cNvSpPr>
          <p:nvPr>
            <p:ph type="sldNum" sz="quarter" idx="11"/>
          </p:nvPr>
        </p:nvSpPr>
        <p:spPr/>
        <p:txBody>
          <a:bodyPr/>
          <a:lstStyle/>
          <a:p>
            <a:fld id="{BF18985E-63B7-4765-9252-D50F7A20F9D1}" type="slidenum">
              <a:rPr lang="uk-UA" smtClean="0"/>
              <a:t>‹#›</a:t>
            </a:fld>
            <a:endParaRPr lang="uk-UA"/>
          </a:p>
        </p:txBody>
      </p:sp>
      <p:sp>
        <p:nvSpPr>
          <p:cNvPr id="10" name="Footer Placeholder 9"/>
          <p:cNvSpPr>
            <a:spLocks noGrp="1"/>
          </p:cNvSpPr>
          <p:nvPr>
            <p:ph type="ftr" sz="quarter" idx="12"/>
          </p:nvPr>
        </p:nvSpPr>
        <p:spPr/>
        <p:txBody>
          <a:bodyPr/>
          <a:lstStyle/>
          <a:p>
            <a:endParaRPr lang="uk-UA"/>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C902E05-420F-4EEF-96C8-89BD7D560223}" type="datetimeFigureOut">
              <a:rPr lang="uk-UA" smtClean="0"/>
              <a:t>09.03.2014</a:t>
            </a:fld>
            <a:endParaRPr lang="uk-UA"/>
          </a:p>
        </p:txBody>
      </p:sp>
      <p:sp>
        <p:nvSpPr>
          <p:cNvPr id="15" name="Slide Number Placeholder 14"/>
          <p:cNvSpPr>
            <a:spLocks noGrp="1"/>
          </p:cNvSpPr>
          <p:nvPr>
            <p:ph type="sldNum" sz="quarter" idx="11"/>
          </p:nvPr>
        </p:nvSpPr>
        <p:spPr/>
        <p:txBody>
          <a:bodyPr/>
          <a:lstStyle/>
          <a:p>
            <a:fld id="{BF18985E-63B7-4765-9252-D50F7A20F9D1}" type="slidenum">
              <a:rPr lang="uk-UA" smtClean="0"/>
              <a:t>‹#›</a:t>
            </a:fld>
            <a:endParaRPr lang="uk-UA"/>
          </a:p>
        </p:txBody>
      </p:sp>
      <p:sp>
        <p:nvSpPr>
          <p:cNvPr id="16" name="Footer Placeholder 15"/>
          <p:cNvSpPr>
            <a:spLocks noGrp="1"/>
          </p:cNvSpPr>
          <p:nvPr>
            <p:ph type="ftr" sz="quarter" idx="12"/>
          </p:nvPr>
        </p:nvSpPr>
        <p:spPr/>
        <p:txBody>
          <a:bodyPr/>
          <a:lstStyle/>
          <a:p>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C902E05-420F-4EEF-96C8-89BD7D560223}" type="datetimeFigureOut">
              <a:rPr lang="uk-UA" smtClean="0"/>
              <a:t>09.03.2014</a:t>
            </a:fld>
            <a:endParaRPr lang="uk-UA"/>
          </a:p>
        </p:txBody>
      </p:sp>
      <p:sp>
        <p:nvSpPr>
          <p:cNvPr id="8" name="Slide Number Placeholder 7"/>
          <p:cNvSpPr>
            <a:spLocks noGrp="1"/>
          </p:cNvSpPr>
          <p:nvPr>
            <p:ph type="sldNum" sz="quarter" idx="11"/>
          </p:nvPr>
        </p:nvSpPr>
        <p:spPr/>
        <p:txBody>
          <a:bodyPr/>
          <a:lstStyle/>
          <a:p>
            <a:fld id="{BF18985E-63B7-4765-9252-D50F7A20F9D1}" type="slidenum">
              <a:rPr lang="uk-UA" smtClean="0"/>
              <a:t>‹#›</a:t>
            </a:fld>
            <a:endParaRPr lang="uk-UA"/>
          </a:p>
        </p:txBody>
      </p:sp>
      <p:sp>
        <p:nvSpPr>
          <p:cNvPr id="9" name="Footer Placeholder 8"/>
          <p:cNvSpPr>
            <a:spLocks noGrp="1"/>
          </p:cNvSpPr>
          <p:nvPr>
            <p:ph type="ftr" sz="quarter" idx="12"/>
          </p:nvPr>
        </p:nvSpPr>
        <p:spPr/>
        <p:txBody>
          <a:bodyPr/>
          <a:lstStyle/>
          <a:p>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902E05-420F-4EEF-96C8-89BD7D560223}" type="datetimeFigureOut">
              <a:rPr lang="uk-UA" smtClean="0"/>
              <a:t>09.03.2014</a:t>
            </a:fld>
            <a:endParaRPr lang="uk-UA"/>
          </a:p>
        </p:txBody>
      </p:sp>
      <p:sp>
        <p:nvSpPr>
          <p:cNvPr id="6" name="Slide Number Placeholder 5"/>
          <p:cNvSpPr>
            <a:spLocks noGrp="1"/>
          </p:cNvSpPr>
          <p:nvPr>
            <p:ph type="sldNum" sz="quarter" idx="11"/>
          </p:nvPr>
        </p:nvSpPr>
        <p:spPr/>
        <p:txBody>
          <a:bodyPr/>
          <a:lstStyle/>
          <a:p>
            <a:fld id="{BF18985E-63B7-4765-9252-D50F7A20F9D1}" type="slidenum">
              <a:rPr lang="uk-UA" smtClean="0"/>
              <a:t>‹#›</a:t>
            </a:fld>
            <a:endParaRPr lang="uk-UA"/>
          </a:p>
        </p:txBody>
      </p:sp>
      <p:sp>
        <p:nvSpPr>
          <p:cNvPr id="7" name="Footer Placeholder 6"/>
          <p:cNvSpPr>
            <a:spLocks noGrp="1"/>
          </p:cNvSpPr>
          <p:nvPr>
            <p:ph type="ftr" sz="quarter" idx="12"/>
          </p:nvPr>
        </p:nvSpPr>
        <p:spPr/>
        <p:txBody>
          <a:bodyPr/>
          <a:lstStyle/>
          <a:p>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C902E05-420F-4EEF-96C8-89BD7D560223}" type="datetimeFigureOut">
              <a:rPr lang="uk-UA" smtClean="0"/>
              <a:t>09.03.2014</a:t>
            </a:fld>
            <a:endParaRPr lang="uk-UA"/>
          </a:p>
        </p:txBody>
      </p:sp>
      <p:sp>
        <p:nvSpPr>
          <p:cNvPr id="16" name="Slide Number Placeholder 15"/>
          <p:cNvSpPr>
            <a:spLocks noGrp="1"/>
          </p:cNvSpPr>
          <p:nvPr>
            <p:ph type="sldNum" sz="quarter" idx="11"/>
          </p:nvPr>
        </p:nvSpPr>
        <p:spPr/>
        <p:txBody>
          <a:bodyPr/>
          <a:lstStyle/>
          <a:p>
            <a:fld id="{BF18985E-63B7-4765-9252-D50F7A20F9D1}" type="slidenum">
              <a:rPr lang="uk-UA" smtClean="0"/>
              <a:t>‹#›</a:t>
            </a:fld>
            <a:endParaRPr lang="uk-UA"/>
          </a:p>
        </p:txBody>
      </p:sp>
      <p:sp>
        <p:nvSpPr>
          <p:cNvPr id="17" name="Footer Placeholder 16"/>
          <p:cNvSpPr>
            <a:spLocks noGrp="1"/>
          </p:cNvSpPr>
          <p:nvPr>
            <p:ph type="ftr" sz="quarter" idx="12"/>
          </p:nvPr>
        </p:nvSpPr>
        <p:spPr/>
        <p:txBody>
          <a:bodyPr/>
          <a:lstStyle/>
          <a:p>
            <a:endParaRPr lang="uk-UA"/>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C902E05-420F-4EEF-96C8-89BD7D560223}" type="datetimeFigureOut">
              <a:rPr lang="uk-UA" smtClean="0"/>
              <a:t>09.03.2014</a:t>
            </a:fld>
            <a:endParaRPr lang="uk-UA"/>
          </a:p>
        </p:txBody>
      </p:sp>
      <p:sp>
        <p:nvSpPr>
          <p:cNvPr id="14" name="Slide Number Placeholder 13"/>
          <p:cNvSpPr>
            <a:spLocks noGrp="1"/>
          </p:cNvSpPr>
          <p:nvPr>
            <p:ph type="sldNum" sz="quarter" idx="11"/>
          </p:nvPr>
        </p:nvSpPr>
        <p:spPr/>
        <p:txBody>
          <a:bodyPr/>
          <a:lstStyle/>
          <a:p>
            <a:fld id="{BF18985E-63B7-4765-9252-D50F7A20F9D1}" type="slidenum">
              <a:rPr lang="uk-UA" smtClean="0"/>
              <a:t>‹#›</a:t>
            </a:fld>
            <a:endParaRPr lang="uk-UA"/>
          </a:p>
        </p:txBody>
      </p:sp>
      <p:sp>
        <p:nvSpPr>
          <p:cNvPr id="15" name="Footer Placeholder 14"/>
          <p:cNvSpPr>
            <a:spLocks noGrp="1"/>
          </p:cNvSpPr>
          <p:nvPr>
            <p:ph type="ftr" sz="quarter" idx="12"/>
          </p:nvPr>
        </p:nvSpPr>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C902E05-420F-4EEF-96C8-89BD7D560223}" type="datetimeFigureOut">
              <a:rPr lang="uk-UA" smtClean="0"/>
              <a:t>09.03.2014</a:t>
            </a:fld>
            <a:endParaRPr lang="uk-UA"/>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uk-UA"/>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F18985E-63B7-4765-9252-D50F7A20F9D1}"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«Прилади для дослідження небесних тіл»</a:t>
            </a:r>
            <a:endParaRPr lang="uk-UA" dirty="0"/>
          </a:p>
        </p:txBody>
      </p:sp>
      <p:sp>
        <p:nvSpPr>
          <p:cNvPr id="3" name="Подзаголовок 2"/>
          <p:cNvSpPr>
            <a:spLocks noGrp="1"/>
          </p:cNvSpPr>
          <p:nvPr>
            <p:ph type="subTitle" idx="1"/>
          </p:nvPr>
        </p:nvSpPr>
        <p:spPr>
          <a:xfrm>
            <a:off x="2123728" y="3356992"/>
            <a:ext cx="6172200" cy="1944216"/>
          </a:xfrm>
        </p:spPr>
        <p:txBody>
          <a:bodyPr>
            <a:normAutofit/>
          </a:bodyPr>
          <a:lstStyle/>
          <a:p>
            <a:r>
              <a:rPr lang="uk-UA" dirty="0" smtClean="0"/>
              <a:t>Підготувала Лисенко Анна</a:t>
            </a:r>
          </a:p>
          <a:p>
            <a:r>
              <a:rPr lang="uk-UA" dirty="0" smtClean="0"/>
              <a:t>Учениця 11 класу</a:t>
            </a:r>
          </a:p>
          <a:p>
            <a:r>
              <a:rPr lang="uk-UA" dirty="0" smtClean="0"/>
              <a:t>Філологічного профілю</a:t>
            </a:r>
          </a:p>
          <a:p>
            <a:endParaRPr lang="uk-UA" dirty="0"/>
          </a:p>
        </p:txBody>
      </p:sp>
    </p:spTree>
    <p:extLst>
      <p:ext uri="{BB962C8B-B14F-4D97-AF65-F5344CB8AC3E}">
        <p14:creationId xmlns:p14="http://schemas.microsoft.com/office/powerpoint/2010/main" val="1506048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3968" y="-243408"/>
            <a:ext cx="3960440" cy="3240360"/>
          </a:xfrm>
        </p:spPr>
        <p:txBody>
          <a:bodyPr/>
          <a:lstStyle/>
          <a:p>
            <a:r>
              <a:rPr lang="ru-RU" dirty="0" err="1"/>
              <a:t>кутовимірювальний</a:t>
            </a:r>
            <a:r>
              <a:rPr lang="ru-RU" dirty="0"/>
              <a:t> </a:t>
            </a:r>
            <a:r>
              <a:rPr lang="ru-RU" dirty="0" err="1"/>
              <a:t>прилад</a:t>
            </a:r>
            <a:r>
              <a:rPr lang="ru-RU" dirty="0"/>
              <a:t> </a:t>
            </a:r>
            <a:r>
              <a:rPr lang="ru-RU" dirty="0" err="1"/>
              <a:t>яким</a:t>
            </a:r>
            <a:r>
              <a:rPr lang="ru-RU" dirty="0"/>
              <a:t> до XVIII </a:t>
            </a:r>
            <a:r>
              <a:rPr lang="ru-RU" dirty="0" err="1"/>
              <a:t>століття</a:t>
            </a:r>
            <a:r>
              <a:rPr lang="ru-RU" dirty="0"/>
              <a:t> </a:t>
            </a:r>
            <a:r>
              <a:rPr lang="ru-RU" dirty="0" err="1"/>
              <a:t>користувались</a:t>
            </a:r>
            <a:r>
              <a:rPr lang="ru-RU" dirty="0"/>
              <a:t> для </a:t>
            </a:r>
            <a:r>
              <a:rPr lang="ru-RU" dirty="0" err="1"/>
              <a:t>визначення</a:t>
            </a:r>
            <a:r>
              <a:rPr lang="ru-RU" dirty="0"/>
              <a:t> </a:t>
            </a:r>
            <a:r>
              <a:rPr lang="ru-RU" dirty="0" err="1"/>
              <a:t>широти</a:t>
            </a:r>
            <a:r>
              <a:rPr lang="ru-RU" dirty="0"/>
              <a:t> i </a:t>
            </a:r>
            <a:r>
              <a:rPr lang="ru-RU" dirty="0" err="1"/>
              <a:t>довготи</a:t>
            </a:r>
            <a:r>
              <a:rPr lang="ru-RU" dirty="0"/>
              <a:t> в </a:t>
            </a:r>
            <a:r>
              <a:rPr lang="ru-RU" dirty="0" err="1"/>
              <a:t>астрономії</a:t>
            </a:r>
            <a:r>
              <a:rPr lang="ru-RU" dirty="0"/>
              <a:t> та </a:t>
            </a:r>
            <a:r>
              <a:rPr lang="ru-RU" dirty="0" err="1"/>
              <a:t>навігації</a:t>
            </a:r>
            <a:r>
              <a:rPr lang="ru-RU" dirty="0"/>
              <a:t>.</a:t>
            </a:r>
            <a:endParaRPr lang="uk-UA" dirty="0"/>
          </a:p>
        </p:txBody>
      </p:sp>
      <p:sp>
        <p:nvSpPr>
          <p:cNvPr id="2" name="Заголовок 1"/>
          <p:cNvSpPr>
            <a:spLocks noGrp="1"/>
          </p:cNvSpPr>
          <p:nvPr>
            <p:ph type="title"/>
          </p:nvPr>
        </p:nvSpPr>
        <p:spPr>
          <a:xfrm>
            <a:off x="251520" y="332656"/>
            <a:ext cx="7543800" cy="914400"/>
          </a:xfrm>
        </p:spPr>
        <p:txBody>
          <a:bodyPr/>
          <a:lstStyle/>
          <a:p>
            <a:r>
              <a:rPr lang="uk-UA" dirty="0" smtClean="0"/>
              <a:t>Астролябія</a:t>
            </a:r>
            <a:endParaRPr lang="uk-UA" dirty="0"/>
          </a:p>
        </p:txBody>
      </p:sp>
      <p:pic>
        <p:nvPicPr>
          <p:cNvPr id="6146" name="Picture 2" descr="C:\Users\Анна\Desktop\astrolabe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20888"/>
            <a:ext cx="5371315" cy="402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677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24744"/>
            <a:ext cx="5400600" cy="5400600"/>
          </a:xfrm>
        </p:spPr>
        <p:txBody>
          <a:bodyPr>
            <a:normAutofit/>
          </a:bodyPr>
          <a:lstStyle/>
          <a:p>
            <a:r>
              <a:rPr lang="vi-VN" dirty="0"/>
              <a:t>Телеско́п (заст. — </a:t>
            </a:r>
            <a:r>
              <a:rPr lang="vi-VN" dirty="0" smtClean="0"/>
              <a:t>далекогля́д) </a:t>
            </a:r>
            <a:r>
              <a:rPr lang="vi-VN" dirty="0"/>
              <a:t>— прилад для спостереження віддалених об'єктів, був вперше сконструйований у 1608 році трьома винахідниками — Гансом Ліпперсгеєм, Захарієм Янсеном та Джейкобом Метьюсом</a:t>
            </a:r>
            <a:r>
              <a:rPr lang="vi-VN" dirty="0" smtClean="0"/>
              <a:t>. </a:t>
            </a:r>
            <a:r>
              <a:rPr lang="vi-VN" dirty="0"/>
              <a:t>Значно вдосконалений Галілео Галілеєм у 1609 році. Термін «телескоп» також вживається для позначення астрономічних приладів для спостережень електромагнітних хвиль невидимих для людського ока (інфрачервоні, ультрафіолетові, рентгенівські, гамма- і радіотелескопи), а також для реєстрації відмінного від електромагнітного випромінювання (нейтринні та гравітаційні телескопи).</a:t>
            </a:r>
            <a:endParaRPr lang="uk-UA" dirty="0"/>
          </a:p>
        </p:txBody>
      </p:sp>
      <p:sp>
        <p:nvSpPr>
          <p:cNvPr id="2" name="Заголовок 1"/>
          <p:cNvSpPr>
            <a:spLocks noGrp="1"/>
          </p:cNvSpPr>
          <p:nvPr>
            <p:ph type="title"/>
          </p:nvPr>
        </p:nvSpPr>
        <p:spPr>
          <a:xfrm>
            <a:off x="251520" y="188640"/>
            <a:ext cx="7543800" cy="914400"/>
          </a:xfrm>
        </p:spPr>
        <p:txBody>
          <a:bodyPr/>
          <a:lstStyle/>
          <a:p>
            <a:r>
              <a:rPr lang="uk-UA" dirty="0" smtClean="0"/>
              <a:t>Телескоп</a:t>
            </a:r>
            <a:endParaRPr lang="uk-UA" dirty="0"/>
          </a:p>
        </p:txBody>
      </p:sp>
      <p:pic>
        <p:nvPicPr>
          <p:cNvPr id="7170" name="Picture 2" descr="C:\Users\Анна\Desktop\389px-Telesc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620688"/>
            <a:ext cx="3600156"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097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268760"/>
            <a:ext cx="3960440" cy="3657599"/>
          </a:xfrm>
        </p:spPr>
        <p:txBody>
          <a:bodyPr/>
          <a:lstStyle/>
          <a:p>
            <a:pPr marL="18288" indent="0">
              <a:buNone/>
            </a:pPr>
            <a:r>
              <a:rPr lang="uk-UA" dirty="0" smtClean="0"/>
              <a:t> </a:t>
            </a:r>
            <a:r>
              <a:rPr lang="uk-UA" dirty="0"/>
              <a:t>являє собою трубу (суцільну, каркасну або фермову), встановлену на монтуванні. Оптична система телескопа складається з декількох оптичних елементів (лінз, дзеркал або лінз і дзеркал). </a:t>
            </a:r>
          </a:p>
        </p:txBody>
      </p:sp>
      <p:sp>
        <p:nvSpPr>
          <p:cNvPr id="2" name="Заголовок 1"/>
          <p:cNvSpPr>
            <a:spLocks noGrp="1"/>
          </p:cNvSpPr>
          <p:nvPr>
            <p:ph type="title"/>
          </p:nvPr>
        </p:nvSpPr>
        <p:spPr>
          <a:xfrm>
            <a:off x="107504" y="332656"/>
            <a:ext cx="7543800" cy="914400"/>
          </a:xfrm>
        </p:spPr>
        <p:txBody>
          <a:bodyPr/>
          <a:lstStyle/>
          <a:p>
            <a:r>
              <a:rPr lang="uk-UA" dirty="0" smtClean="0"/>
              <a:t>Оптичний телескоп</a:t>
            </a:r>
            <a:endParaRPr lang="uk-UA" dirty="0"/>
          </a:p>
        </p:txBody>
      </p:sp>
      <p:pic>
        <p:nvPicPr>
          <p:cNvPr id="8194" name="Picture 2" descr="C:\Users\Анна\Desktop\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83562"/>
            <a:ext cx="3503166" cy="453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78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340768"/>
            <a:ext cx="3024336" cy="5040560"/>
          </a:xfrm>
        </p:spPr>
        <p:txBody>
          <a:bodyPr>
            <a:normAutofit lnSpcReduction="10000"/>
          </a:bodyPr>
          <a:lstStyle/>
          <a:p>
            <a:r>
              <a:rPr lang="vi-VN" dirty="0"/>
              <a:t>Радіотелеско́п — астрофізичний прилад для прийому власного електромагнітного випромінювання космічних об'єктів у діапазоні несучих частот від десятків МГц до десятків ГГц і дослідження його характеристик: координат джерел, просторової структури, інтенсивності випромінювання, спектру і поляризації.</a:t>
            </a:r>
            <a:endParaRPr lang="uk-UA" dirty="0"/>
          </a:p>
        </p:txBody>
      </p:sp>
      <p:sp>
        <p:nvSpPr>
          <p:cNvPr id="2" name="Заголовок 1"/>
          <p:cNvSpPr>
            <a:spLocks noGrp="1"/>
          </p:cNvSpPr>
          <p:nvPr>
            <p:ph type="title"/>
          </p:nvPr>
        </p:nvSpPr>
        <p:spPr>
          <a:xfrm>
            <a:off x="251520" y="152337"/>
            <a:ext cx="7543800" cy="914400"/>
          </a:xfrm>
        </p:spPr>
        <p:txBody>
          <a:bodyPr/>
          <a:lstStyle/>
          <a:p>
            <a:r>
              <a:rPr lang="uk-UA" dirty="0" smtClean="0"/>
              <a:t>Радіотелескоп</a:t>
            </a:r>
            <a:endParaRPr lang="uk-UA" dirty="0"/>
          </a:p>
        </p:txBody>
      </p:sp>
      <p:pic>
        <p:nvPicPr>
          <p:cNvPr id="9218" name="Picture 2" descr="C:\Users\Анна\Desktop\Radiotelescope_RTF32_Zelench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0285" y="1052736"/>
            <a:ext cx="5464937" cy="519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705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685801"/>
            <a:ext cx="7546032" cy="5767535"/>
          </a:xfrm>
        </p:spPr>
        <p:txBody>
          <a:bodyPr>
            <a:normAutofit lnSpcReduction="10000"/>
          </a:bodyPr>
          <a:lstStyle/>
          <a:p>
            <a:r>
              <a:rPr lang="uk-UA" dirty="0"/>
              <a:t>Запуск першого штучного супутника Землі, який обертався навколо неї подібно до її природного супутника Місяця, було здійснено 4 жовтня 1957 року. Супутник був виготовлений з алюмінію та інших речовин, важив 84 кг і мав форму кулі діаметром лише 58 см. Чотири довгі антени, розміщені на ньому, передавали радіосигнали на Землю. Так розпочалася космічна ера.</a:t>
            </a:r>
          </a:p>
          <a:p>
            <a:endParaRPr lang="uk-UA" dirty="0"/>
          </a:p>
          <a:p>
            <a:r>
              <a:rPr lang="uk-UA" dirty="0"/>
              <a:t>Нині кількість супутників, відправлених різними країнами у космічний простір, дуже велика. Вони здійснюють радіозв'язок та телевізійні передачі, випробовують апаратуру для майбутніх космічних польотів. Існують супутники, за якими, як за Сонцем і зорями, орієнтуються кораблі у морі та літаки в небі. Супутники-розвідники визначають місце розташування корисних копалин, допомагають складати прогнози погоди, виявляти радіаційні забруднення на нашій планеті тощо.</a:t>
            </a:r>
          </a:p>
        </p:txBody>
      </p:sp>
    </p:spTree>
    <p:extLst>
      <p:ext uri="{BB962C8B-B14F-4D97-AF65-F5344CB8AC3E}">
        <p14:creationId xmlns:p14="http://schemas.microsoft.com/office/powerpoint/2010/main" val="1194103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611560" y="3140968"/>
            <a:ext cx="3312368"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ДЛЯ ДОСЛІДЖЕНЬ ІЗ ЗЕМЛІ</a:t>
            </a:r>
            <a:endParaRPr lang="uk-UA" dirty="0"/>
          </a:p>
        </p:txBody>
      </p:sp>
      <p:sp>
        <p:nvSpPr>
          <p:cNvPr id="14" name="Прямоугольник 13"/>
          <p:cNvSpPr/>
          <p:nvPr/>
        </p:nvSpPr>
        <p:spPr>
          <a:xfrm>
            <a:off x="5652120" y="3137311"/>
            <a:ext cx="3096344"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ДЛЯ ДОСЛІДЖЕНЬ З КОСМОСУ</a:t>
            </a:r>
            <a:endParaRPr lang="uk-UA" dirty="0"/>
          </a:p>
        </p:txBody>
      </p:sp>
      <p:sp>
        <p:nvSpPr>
          <p:cNvPr id="15" name="Прямоугольник 14"/>
          <p:cNvSpPr/>
          <p:nvPr/>
        </p:nvSpPr>
        <p:spPr>
          <a:xfrm>
            <a:off x="755576" y="587477"/>
            <a:ext cx="756084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ВИДИ КОСМІЧНИХ ПРИЛАДІВ</a:t>
            </a:r>
            <a:endParaRPr lang="uk-UA" dirty="0"/>
          </a:p>
        </p:txBody>
      </p:sp>
      <p:cxnSp>
        <p:nvCxnSpPr>
          <p:cNvPr id="17" name="Прямая со стрелкой 16"/>
          <p:cNvCxnSpPr/>
          <p:nvPr/>
        </p:nvCxnSpPr>
        <p:spPr>
          <a:xfrm>
            <a:off x="6084168" y="1988840"/>
            <a:ext cx="158417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1907704" y="1988840"/>
            <a:ext cx="158417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614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628800"/>
            <a:ext cx="7392144" cy="4593703"/>
          </a:xfrm>
        </p:spPr>
        <p:txBody>
          <a:bodyPr>
            <a:normAutofit fontScale="92500" lnSpcReduction="10000"/>
          </a:bodyPr>
          <a:lstStyle/>
          <a:p>
            <a:r>
              <a:rPr lang="uk-UA" dirty="0"/>
              <a:t>Спостереженнями із Землі дослідження небесних тіл не обмежується. В останнє п'ятдесятиріччя створено прилади (орбітальні станції, штучні супутники, зонди тощо), які вивчають небесні тіла, перебуваючи в космосі. Крім того, вони ще здійснюють радіозв'язок, інформують про зміни погоди.</a:t>
            </a:r>
          </a:p>
          <a:p>
            <a:endParaRPr lang="uk-UA" dirty="0"/>
          </a:p>
          <a:p>
            <a:r>
              <a:rPr lang="uk-UA" dirty="0"/>
              <a:t>Завдяки космічним станціям стало відомо, що на поверхні Венери є рівнини і гори, часто стаються виверження вулканів, а в надрах Марса існують величезні запаси замерзлої води.</a:t>
            </a:r>
          </a:p>
          <a:p>
            <a:endParaRPr lang="uk-UA" dirty="0"/>
          </a:p>
          <a:p>
            <a:r>
              <a:rPr lang="uk-UA" dirty="0"/>
              <a:t>Також створено і виведено на орбіти спеціальні фотокамери, за допомогою яких фотографують небесні тіла. Знімки, зроблені ними, дають змогу детально роздивитися поверхні планет, астероїдів тощо.</a:t>
            </a:r>
          </a:p>
          <a:p>
            <a:endParaRPr lang="uk-UA" dirty="0"/>
          </a:p>
        </p:txBody>
      </p:sp>
      <p:sp>
        <p:nvSpPr>
          <p:cNvPr id="2" name="Заголовок 1"/>
          <p:cNvSpPr>
            <a:spLocks noGrp="1"/>
          </p:cNvSpPr>
          <p:nvPr>
            <p:ph type="title"/>
          </p:nvPr>
        </p:nvSpPr>
        <p:spPr>
          <a:xfrm>
            <a:off x="652549" y="651164"/>
            <a:ext cx="7543800" cy="914400"/>
          </a:xfrm>
        </p:spPr>
        <p:txBody>
          <a:bodyPr/>
          <a:lstStyle/>
          <a:p>
            <a:r>
              <a:rPr lang="uk-UA" dirty="0" smtClean="0"/>
              <a:t>Для досліджень з космосу</a:t>
            </a:r>
            <a:endParaRPr lang="uk-UA" dirty="0"/>
          </a:p>
        </p:txBody>
      </p:sp>
    </p:spTree>
    <p:extLst>
      <p:ext uri="{BB962C8B-B14F-4D97-AF65-F5344CB8AC3E}">
        <p14:creationId xmlns:p14="http://schemas.microsoft.com/office/powerpoint/2010/main" val="253197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714" y="908720"/>
            <a:ext cx="4394270" cy="5256584"/>
          </a:xfrm>
        </p:spPr>
        <p:txBody>
          <a:bodyPr>
            <a:normAutofit/>
          </a:bodyPr>
          <a:lstStyle/>
          <a:p>
            <a:r>
              <a:rPr lang="ru-RU" dirty="0" err="1"/>
              <a:t>Орбітальна</a:t>
            </a:r>
            <a:r>
              <a:rPr lang="ru-RU" dirty="0"/>
              <a:t> </a:t>
            </a:r>
            <a:r>
              <a:rPr lang="ru-RU" dirty="0" err="1"/>
              <a:t>станція</a:t>
            </a:r>
            <a:r>
              <a:rPr lang="ru-RU" dirty="0"/>
              <a:t> (ОС) — </a:t>
            </a:r>
            <a:r>
              <a:rPr lang="ru-RU" dirty="0" err="1"/>
              <a:t>космічний</a:t>
            </a:r>
            <a:r>
              <a:rPr lang="ru-RU" dirty="0"/>
              <a:t> </a:t>
            </a:r>
            <a:r>
              <a:rPr lang="ru-RU" dirty="0" err="1"/>
              <a:t>апарат</a:t>
            </a:r>
            <a:r>
              <a:rPr lang="ru-RU" dirty="0"/>
              <a:t>, </a:t>
            </a:r>
            <a:r>
              <a:rPr lang="ru-RU" dirty="0" err="1"/>
              <a:t>призначений</a:t>
            </a:r>
            <a:r>
              <a:rPr lang="ru-RU" dirty="0"/>
              <a:t> для </a:t>
            </a:r>
            <a:r>
              <a:rPr lang="ru-RU" dirty="0" err="1"/>
              <a:t>довгострокового</a:t>
            </a:r>
            <a:r>
              <a:rPr lang="ru-RU" dirty="0"/>
              <a:t> </a:t>
            </a:r>
            <a:r>
              <a:rPr lang="ru-RU" dirty="0" err="1"/>
              <a:t>перебування</a:t>
            </a:r>
            <a:r>
              <a:rPr lang="ru-RU" dirty="0"/>
              <a:t> людей на </a:t>
            </a:r>
            <a:r>
              <a:rPr lang="ru-RU" dirty="0" err="1"/>
              <a:t>навколоземної</a:t>
            </a:r>
            <a:r>
              <a:rPr lang="ru-RU" dirty="0"/>
              <a:t> </a:t>
            </a:r>
            <a:r>
              <a:rPr lang="ru-RU" dirty="0" err="1"/>
              <a:t>орбіті</a:t>
            </a:r>
            <a:r>
              <a:rPr lang="ru-RU" dirty="0"/>
              <a:t> з метою </a:t>
            </a:r>
            <a:r>
              <a:rPr lang="ru-RU" dirty="0" err="1"/>
              <a:t>проведення</a:t>
            </a:r>
            <a:r>
              <a:rPr lang="ru-RU" dirty="0"/>
              <a:t> </a:t>
            </a:r>
            <a:r>
              <a:rPr lang="ru-RU" dirty="0" err="1"/>
              <a:t>наукових</a:t>
            </a:r>
            <a:r>
              <a:rPr lang="ru-RU" dirty="0"/>
              <a:t> </a:t>
            </a:r>
            <a:r>
              <a:rPr lang="ru-RU" dirty="0" err="1"/>
              <a:t>досліджень</a:t>
            </a:r>
            <a:r>
              <a:rPr lang="ru-RU" dirty="0"/>
              <a:t> в </a:t>
            </a:r>
            <a:r>
              <a:rPr lang="ru-RU" dirty="0" err="1"/>
              <a:t>умовах</a:t>
            </a:r>
            <a:r>
              <a:rPr lang="ru-RU" dirty="0"/>
              <a:t> </a:t>
            </a:r>
            <a:r>
              <a:rPr lang="ru-RU" dirty="0" err="1"/>
              <a:t>космічного</a:t>
            </a:r>
            <a:r>
              <a:rPr lang="ru-RU" dirty="0"/>
              <a:t> простору, </a:t>
            </a:r>
            <a:r>
              <a:rPr lang="ru-RU" dirty="0" err="1"/>
              <a:t>розвідки</a:t>
            </a:r>
            <a:r>
              <a:rPr lang="ru-RU" dirty="0"/>
              <a:t>, </a:t>
            </a:r>
            <a:r>
              <a:rPr lang="ru-RU" dirty="0" err="1"/>
              <a:t>спостережень</a:t>
            </a:r>
            <a:r>
              <a:rPr lang="ru-RU" dirty="0"/>
              <a:t> за </a:t>
            </a:r>
            <a:r>
              <a:rPr lang="ru-RU" dirty="0" err="1"/>
              <a:t>поверхнею</a:t>
            </a:r>
            <a:r>
              <a:rPr lang="ru-RU" dirty="0"/>
              <a:t> й атмосферою </a:t>
            </a:r>
            <a:r>
              <a:rPr lang="ru-RU" dirty="0" err="1"/>
              <a:t>планети</a:t>
            </a:r>
            <a:r>
              <a:rPr lang="ru-RU" dirty="0"/>
              <a:t>, </a:t>
            </a:r>
            <a:r>
              <a:rPr lang="ru-RU" dirty="0" err="1"/>
              <a:t>астрономічних</a:t>
            </a:r>
            <a:r>
              <a:rPr lang="ru-RU" dirty="0"/>
              <a:t> </a:t>
            </a:r>
            <a:r>
              <a:rPr lang="ru-RU" dirty="0" err="1"/>
              <a:t>спостережень</a:t>
            </a:r>
            <a:r>
              <a:rPr lang="ru-RU" dirty="0"/>
              <a:t>, </a:t>
            </a:r>
            <a:r>
              <a:rPr lang="ru-RU" dirty="0" err="1"/>
              <a:t>тощо</a:t>
            </a:r>
            <a:endParaRPr lang="uk-UA" dirty="0"/>
          </a:p>
        </p:txBody>
      </p:sp>
      <p:sp>
        <p:nvSpPr>
          <p:cNvPr id="2" name="Заголовок 1"/>
          <p:cNvSpPr>
            <a:spLocks noGrp="1"/>
          </p:cNvSpPr>
          <p:nvPr>
            <p:ph type="title"/>
          </p:nvPr>
        </p:nvSpPr>
        <p:spPr>
          <a:xfrm>
            <a:off x="467544" y="404664"/>
            <a:ext cx="7543800" cy="914400"/>
          </a:xfrm>
        </p:spPr>
        <p:txBody>
          <a:bodyPr/>
          <a:lstStyle/>
          <a:p>
            <a:r>
              <a:rPr lang="uk-UA" dirty="0" smtClean="0"/>
              <a:t>Орбітальна станція</a:t>
            </a:r>
            <a:endParaRPr lang="uk-UA" dirty="0"/>
          </a:p>
        </p:txBody>
      </p:sp>
      <p:pic>
        <p:nvPicPr>
          <p:cNvPr id="1026" name="Picture 2" descr="C:\Users\Анна\Desktop\Mir_on_12_June_19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1497" y="1700808"/>
            <a:ext cx="448696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175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96752"/>
            <a:ext cx="3600400" cy="4089647"/>
          </a:xfrm>
        </p:spPr>
        <p:txBody>
          <a:bodyPr/>
          <a:lstStyle/>
          <a:p>
            <a:r>
              <a:rPr lang="vi-VN" dirty="0"/>
              <a:t>Шту́чний супу́тник — об'єкт поміщений на орбіту Землі чи іншого небесного тіла зусиллям людини. Інколи називається просто супутник, однак в такому випадку слід відрізняти від природних супутників таких як Місяць.</a:t>
            </a:r>
            <a:endParaRPr lang="uk-UA" dirty="0"/>
          </a:p>
        </p:txBody>
      </p:sp>
      <p:sp>
        <p:nvSpPr>
          <p:cNvPr id="2" name="Заголовок 1"/>
          <p:cNvSpPr>
            <a:spLocks noGrp="1"/>
          </p:cNvSpPr>
          <p:nvPr>
            <p:ph type="title"/>
          </p:nvPr>
        </p:nvSpPr>
        <p:spPr>
          <a:xfrm>
            <a:off x="323528" y="188640"/>
            <a:ext cx="7543800" cy="914400"/>
          </a:xfrm>
        </p:spPr>
        <p:txBody>
          <a:bodyPr/>
          <a:lstStyle/>
          <a:p>
            <a:r>
              <a:rPr lang="uk-UA" dirty="0" smtClean="0"/>
              <a:t>Штучний супутник</a:t>
            </a:r>
            <a:endParaRPr lang="uk-UA" dirty="0"/>
          </a:p>
        </p:txBody>
      </p:sp>
      <p:pic>
        <p:nvPicPr>
          <p:cNvPr id="2050" name="Picture 2" descr="C:\Users\Анна\Desktop\Sputni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484784"/>
            <a:ext cx="4736207" cy="473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797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44824"/>
            <a:ext cx="4680520" cy="4320480"/>
          </a:xfrm>
        </p:spPr>
        <p:txBody>
          <a:bodyPr>
            <a:normAutofit fontScale="92500" lnSpcReduction="10000"/>
          </a:bodyPr>
          <a:lstStyle/>
          <a:p>
            <a:r>
              <a:rPr lang="uk-UA" dirty="0"/>
              <a:t>Автоматична міжпланетна станція або Космічний зонд — безпілотний космічний літальний апарат, оснащений складним комплексом радіотехнічної, фототелевізійної та наукової апаратури, спеціальною системою орієнтації, пристроями програмного управління роботою бортової апаратури, системою автоматичного регулювання теплового режиму всередині станції та джерелами енергоживлення, який використовується для дослідження космічного простору, планет або Сонця.</a:t>
            </a:r>
          </a:p>
        </p:txBody>
      </p:sp>
      <p:sp>
        <p:nvSpPr>
          <p:cNvPr id="2" name="Заголовок 1"/>
          <p:cNvSpPr>
            <a:spLocks noGrp="1"/>
          </p:cNvSpPr>
          <p:nvPr>
            <p:ph type="title"/>
          </p:nvPr>
        </p:nvSpPr>
        <p:spPr>
          <a:xfrm>
            <a:off x="251520" y="764704"/>
            <a:ext cx="7543800" cy="914400"/>
          </a:xfrm>
        </p:spPr>
        <p:txBody>
          <a:bodyPr/>
          <a:lstStyle/>
          <a:p>
            <a:r>
              <a:rPr lang="uk-UA" dirty="0" smtClean="0"/>
              <a:t>Автоматична міжпланетна станція</a:t>
            </a:r>
            <a:endParaRPr lang="uk-UA" dirty="0"/>
          </a:p>
        </p:txBody>
      </p:sp>
      <p:pic>
        <p:nvPicPr>
          <p:cNvPr id="3074" name="Picture 2" descr="C:\Users\Анна\Desktop\416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061" y="1772816"/>
            <a:ext cx="3960440" cy="440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78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2564904"/>
            <a:ext cx="7392144" cy="4161655"/>
          </a:xfrm>
        </p:spPr>
        <p:txBody>
          <a:bodyPr>
            <a:normAutofit fontScale="92500" lnSpcReduction="10000"/>
          </a:bodyPr>
          <a:lstStyle/>
          <a:p>
            <a:endParaRPr lang="uk-UA" dirty="0"/>
          </a:p>
          <a:p>
            <a:r>
              <a:rPr lang="uk-UA" dirty="0"/>
              <a:t>Давні дослідники неба спостерігали за ним, використовуючи прості прилади: гномон, квадрант, астролябію. Ці прилади давали змогу визначати небагато - місце розташування і час перебування небесних тіл на небосхилі.</a:t>
            </a:r>
          </a:p>
          <a:p>
            <a:r>
              <a:rPr lang="uk-UA" dirty="0"/>
              <a:t>Для детального дослідження небесних тіл створено спеціальні прилади. Першим таким приладом став телескоп, назва якого означає «далеко дивлюсь». Його винайшов італієць Галілео Галілей у 1609 році. (Телескоп Галілея мав здатність наближувати зображення небесного тіла у ЗО разів.) Сучасні оптичні телескопи набагато потужніші, але навіть за їхньою допомогою проводять дослідження лише вночі і за безхмарної погоди. Нині вже створено прилади, які дають змогу вивчати небесні тіла із Землі цілодобово.</a:t>
            </a:r>
          </a:p>
          <a:p>
            <a:endParaRPr lang="uk-UA" dirty="0"/>
          </a:p>
        </p:txBody>
      </p:sp>
      <p:sp>
        <p:nvSpPr>
          <p:cNvPr id="2" name="Заголовок 1"/>
          <p:cNvSpPr>
            <a:spLocks noGrp="1"/>
          </p:cNvSpPr>
          <p:nvPr>
            <p:ph type="title"/>
          </p:nvPr>
        </p:nvSpPr>
        <p:spPr>
          <a:xfrm>
            <a:off x="539552" y="2276872"/>
            <a:ext cx="7543800" cy="914400"/>
          </a:xfrm>
        </p:spPr>
        <p:txBody>
          <a:bodyPr/>
          <a:lstStyle/>
          <a:p>
            <a:r>
              <a:rPr lang="ru-RU" dirty="0" err="1"/>
              <a:t>Прилади</a:t>
            </a:r>
            <a:r>
              <a:rPr lang="ru-RU" dirty="0"/>
              <a:t> для </a:t>
            </a:r>
            <a:r>
              <a:rPr lang="ru-RU" dirty="0" err="1"/>
              <a:t>дослідження</a:t>
            </a:r>
            <a:r>
              <a:rPr lang="ru-RU" dirty="0"/>
              <a:t> </a:t>
            </a:r>
            <a:r>
              <a:rPr lang="ru-RU" dirty="0" err="1"/>
              <a:t>небесних</a:t>
            </a:r>
            <a:r>
              <a:rPr lang="ru-RU" dirty="0"/>
              <a:t> </a:t>
            </a:r>
            <a:r>
              <a:rPr lang="ru-RU" dirty="0" err="1"/>
              <a:t>тіл</a:t>
            </a:r>
            <a:r>
              <a:rPr lang="ru-RU" dirty="0"/>
              <a:t> </a:t>
            </a:r>
            <a:r>
              <a:rPr lang="ru-RU" dirty="0" err="1"/>
              <a:t>із</a:t>
            </a:r>
            <a:r>
              <a:rPr lang="ru-RU" dirty="0"/>
              <a:t> </a:t>
            </a:r>
            <a:r>
              <a:rPr lang="ru-RU" dirty="0" err="1"/>
              <a:t>Землі</a:t>
            </a:r>
            <a:r>
              <a:rPr lang="ru-RU" dirty="0"/>
              <a:t/>
            </a:r>
            <a:br>
              <a:rPr lang="ru-RU" dirty="0"/>
            </a:br>
            <a:endParaRPr lang="uk-UA" dirty="0"/>
          </a:p>
        </p:txBody>
      </p:sp>
    </p:spTree>
    <p:extLst>
      <p:ext uri="{BB962C8B-B14F-4D97-AF65-F5344CB8AC3E}">
        <p14:creationId xmlns:p14="http://schemas.microsoft.com/office/powerpoint/2010/main" val="4023952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96752"/>
            <a:ext cx="3456384" cy="3657599"/>
          </a:xfrm>
        </p:spPr>
        <p:txBody>
          <a:bodyPr/>
          <a:lstStyle/>
          <a:p>
            <a:r>
              <a:rPr lang="vi-VN" dirty="0"/>
              <a:t>Ґно́мон (від грец. </a:t>
            </a:r>
            <a:r>
              <a:rPr lang="el-GR" dirty="0"/>
              <a:t>γνώμων — </a:t>
            </a:r>
            <a:r>
              <a:rPr lang="vi-VN" dirty="0"/>
              <a:t>той, хто знає) — давній астрономічний інструмент для вимірювання часу, елементом якого є вертикальна жердина, що відкидає тінь на горизонтальний майданчик;</a:t>
            </a:r>
            <a:endParaRPr lang="uk-UA" dirty="0"/>
          </a:p>
        </p:txBody>
      </p:sp>
      <p:sp>
        <p:nvSpPr>
          <p:cNvPr id="2" name="Заголовок 1"/>
          <p:cNvSpPr>
            <a:spLocks noGrp="1"/>
          </p:cNvSpPr>
          <p:nvPr>
            <p:ph type="title"/>
          </p:nvPr>
        </p:nvSpPr>
        <p:spPr>
          <a:xfrm>
            <a:off x="323528" y="260648"/>
            <a:ext cx="7543800" cy="914400"/>
          </a:xfrm>
        </p:spPr>
        <p:txBody>
          <a:bodyPr/>
          <a:lstStyle/>
          <a:p>
            <a:r>
              <a:rPr lang="uk-UA" dirty="0" smtClean="0"/>
              <a:t>Гномон</a:t>
            </a:r>
            <a:endParaRPr lang="uk-UA" dirty="0"/>
          </a:p>
        </p:txBody>
      </p:sp>
      <p:pic>
        <p:nvPicPr>
          <p:cNvPr id="4098" name="Picture 2" descr="C:\Users\Анна\Desktop\gnom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980728"/>
            <a:ext cx="4918323" cy="507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249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20" y="1196752"/>
            <a:ext cx="4809728" cy="2570584"/>
          </a:xfrm>
        </p:spPr>
        <p:txBody>
          <a:bodyPr/>
          <a:lstStyle/>
          <a:p>
            <a:r>
              <a:rPr lang="ru-RU" dirty="0"/>
              <a:t> </a:t>
            </a:r>
            <a:r>
              <a:rPr lang="ru-RU" dirty="0" err="1"/>
              <a:t>Старовинний</a:t>
            </a:r>
            <a:r>
              <a:rPr lang="ru-RU" dirty="0"/>
              <a:t> </a:t>
            </a:r>
            <a:r>
              <a:rPr lang="ru-RU" dirty="0" err="1"/>
              <a:t>астрономічний</a:t>
            </a:r>
            <a:r>
              <a:rPr lang="ru-RU" dirty="0"/>
              <a:t> </a:t>
            </a:r>
            <a:r>
              <a:rPr lang="ru-RU" dirty="0" err="1"/>
              <a:t>прилад</a:t>
            </a:r>
            <a:r>
              <a:rPr lang="ru-RU" dirty="0"/>
              <a:t> для </a:t>
            </a:r>
            <a:r>
              <a:rPr lang="ru-RU" dirty="0" err="1"/>
              <a:t>відмірювання</a:t>
            </a:r>
            <a:r>
              <a:rPr lang="ru-RU" dirty="0"/>
              <a:t> </a:t>
            </a:r>
            <a:r>
              <a:rPr lang="ru-RU" dirty="0" err="1"/>
              <a:t>висот</a:t>
            </a:r>
            <a:r>
              <a:rPr lang="ru-RU" dirty="0"/>
              <a:t> </a:t>
            </a:r>
            <a:r>
              <a:rPr lang="ru-RU" dirty="0" err="1"/>
              <a:t>небесних</a:t>
            </a:r>
            <a:r>
              <a:rPr lang="ru-RU" dirty="0"/>
              <a:t> </a:t>
            </a:r>
            <a:r>
              <a:rPr lang="ru-RU" dirty="0" err="1"/>
              <a:t>світил</a:t>
            </a:r>
            <a:r>
              <a:rPr lang="ru-RU" dirty="0"/>
              <a:t> над </a:t>
            </a:r>
            <a:r>
              <a:rPr lang="ru-RU" dirty="0" err="1"/>
              <a:t>рівнем</a:t>
            </a:r>
            <a:r>
              <a:rPr lang="ru-RU" dirty="0"/>
              <a:t> горизонту.</a:t>
            </a:r>
            <a:endParaRPr lang="uk-UA" dirty="0"/>
          </a:p>
        </p:txBody>
      </p:sp>
      <p:sp>
        <p:nvSpPr>
          <p:cNvPr id="2" name="Заголовок 1"/>
          <p:cNvSpPr>
            <a:spLocks noGrp="1"/>
          </p:cNvSpPr>
          <p:nvPr>
            <p:ph type="title"/>
          </p:nvPr>
        </p:nvSpPr>
        <p:spPr>
          <a:xfrm>
            <a:off x="107504" y="188640"/>
            <a:ext cx="7543800" cy="914400"/>
          </a:xfrm>
        </p:spPr>
        <p:txBody>
          <a:bodyPr/>
          <a:lstStyle/>
          <a:p>
            <a:r>
              <a:rPr lang="uk-UA" dirty="0" smtClean="0"/>
              <a:t>Квадрант</a:t>
            </a:r>
            <a:endParaRPr lang="uk-UA" dirty="0"/>
          </a:p>
        </p:txBody>
      </p:sp>
      <p:pic>
        <p:nvPicPr>
          <p:cNvPr id="5122" name="Picture 2" descr="C:\Users\Анна\Desktop\Tycho_instrument_augsburg_quadrant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275" y="548680"/>
            <a:ext cx="3433639" cy="555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016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38</TotalTime>
  <Words>748</Words>
  <Application>Microsoft Office PowerPoint</Application>
  <PresentationFormat>Экран (4:3)</PresentationFormat>
  <Paragraphs>38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Базовая</vt:lpstr>
      <vt:lpstr>«Прилади для дослідження небесних тіл»</vt:lpstr>
      <vt:lpstr>Презентация PowerPoint</vt:lpstr>
      <vt:lpstr>Для досліджень з космосу</vt:lpstr>
      <vt:lpstr>Орбітальна станція</vt:lpstr>
      <vt:lpstr>Штучний супутник</vt:lpstr>
      <vt:lpstr>Автоматична міжпланетна станція</vt:lpstr>
      <vt:lpstr>Прилади для дослідження небесних тіл із Землі </vt:lpstr>
      <vt:lpstr>Гномон</vt:lpstr>
      <vt:lpstr>Квадрант</vt:lpstr>
      <vt:lpstr>Астролябія</vt:lpstr>
      <vt:lpstr>Телескоп</vt:lpstr>
      <vt:lpstr>Оптичний телескоп</vt:lpstr>
      <vt:lpstr>Радіотелескоп</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«Прилади для дослідження небесних тіл»</dc:title>
  <dc:creator>Анна</dc:creator>
  <cp:lastModifiedBy>Анна</cp:lastModifiedBy>
  <cp:revision>4</cp:revision>
  <dcterms:created xsi:type="dcterms:W3CDTF">2014-03-09T21:04:24Z</dcterms:created>
  <dcterms:modified xsi:type="dcterms:W3CDTF">2014-03-09T21:43:09Z</dcterms:modified>
</cp:coreProperties>
</file>