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6B8B1A-5125-4F76-BDA9-7B7EB660D2F9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E1F276-5AAB-4FC4-8A46-CEC5FB35191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k.wikipedia.org/wiki/%D0%9B%D0%B0%D1%82%D0%B8%D0%BD%D1%81%D1%8C%D0%BA%D0%B0_%D0%BC%D0%BE%D0%B2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1%96%D0%B1%D1%80%D0%B8%D0%B4%D0%B8%D0%B7%D0%B0%D1%86%D1%96%D1%8F_%D0%BE%D1%80%D0%B1%D1%96%D1%82%D0%B0%D0%BB%D0%B5%D0%B9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://uk.wikipedia.org/wiki/%D0%AF%D0%B4%D1%80%D0%BE_(%D0%B0%D1%82%D0%BE%D0%BC)" TargetMode="External"/><Relationship Id="rId7" Type="http://schemas.openxmlformats.org/officeDocument/2006/relationships/hyperlink" Target="http://uk.wikipedia.org/wiki/%D0%86%D0%BD%D0%B5%D1%80%D1%82%D0%BD%D0%B8%D0%B9_%D0%B3%D0%B0%D0%B7" TargetMode="External"/><Relationship Id="rId12" Type="http://schemas.openxmlformats.org/officeDocument/2006/relationships/hyperlink" Target="http://uk.wikipedia.org/wiki/%D0%9C%D0%BE%D0%BB%D0%B5%D0%BA%D1%83%D0%BB%D1%8F%D1%80%D0%BD%D0%B0_%D0%BC%D0%B0%D1%81%D0%B0" TargetMode="External"/><Relationship Id="rId2" Type="http://schemas.openxmlformats.org/officeDocument/2006/relationships/hyperlink" Target="http://uk.wikipedia.org/wiki/%D0%90%D1%82%D0%BE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5%D1%96%D0%BC%D1%96%D1%87%D0%BD%D0%B8%D0%B9_%D0%B7%D0%B2%27%D1%8F%D0%B7%D0%BE%D0%BA" TargetMode="External"/><Relationship Id="rId11" Type="http://schemas.openxmlformats.org/officeDocument/2006/relationships/hyperlink" Target="http://uk.wikipedia.org/wiki/%D0%A4%D0%BE%D1%80%D0%BC%D1%83%D0%BB%D0%B0" TargetMode="External"/><Relationship Id="rId5" Type="http://schemas.openxmlformats.org/officeDocument/2006/relationships/hyperlink" Target="http://uk.wikipedia.org/wiki/%D0%92%D0%B0%D0%BB%D0%B5%D0%BD%D1%82%D0%BD%D1%96%D1%81%D1%82%D1%8C" TargetMode="External"/><Relationship Id="rId10" Type="http://schemas.openxmlformats.org/officeDocument/2006/relationships/hyperlink" Target="http://uk.wikipedia.org/wiki/%D0%A5%D1%96%D0%BC%D1%96%D1%87%D0%BD%D0%B0_%D1%84%D0%BE%D1%80%D0%BC%D1%83%D0%BB%D0%B0" TargetMode="External"/><Relationship Id="rId4" Type="http://schemas.openxmlformats.org/officeDocument/2006/relationships/hyperlink" Target="http://uk.wikipedia.org/wiki/%D0%95%D0%BB%D0%B5%D0%BA%D1%82%D1%80%D0%BE%D0%BD" TargetMode="External"/><Relationship Id="rId9" Type="http://schemas.openxmlformats.org/officeDocument/2006/relationships/hyperlink" Target="http://uk.wikipedia.org/wiki/%D0%99%D0%BE%D0%BD%D0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2%D0%B0%D0%BD%D1%82%D0%BE%D0%B2%D0%B0_%D0%BC%D0%B5%D1%85%D0%B0%D0%BD%D1%96%D0%BA%D0%B0" TargetMode="External"/><Relationship Id="rId2" Type="http://schemas.openxmlformats.org/officeDocument/2006/relationships/hyperlink" Target="http://uk.wikipedia.org/w/index.php?title=%D0%9C%D1%96%D0%B6%D0%BC%D0%BE%D0%BB%D0%B5%D0%BA%D1%83%D0%BB%D1%8F%D1%80%D0%BD%D0%B0_%D0%B2%D0%B7%D0%B0%D1%94%D0%BC%D0%BE%D0%B4%D1%96%D1%8F&amp;action=edit&amp;redlink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1%D1%81%D0%BE%D0%BB%D1%8E%D1%82%D0%BD%D0%B0_%D1%82%D0%B5%D0%BC%D0%BF%D0%B5%D1%80%D0%B0%D1%82%D1%83%D1%80%D0%B0" TargetMode="External"/><Relationship Id="rId2" Type="http://schemas.openxmlformats.org/officeDocument/2006/relationships/hyperlink" Target="http://uk.wikipedia.org/wiki/%D0%A1%D1%82%D0%B0%D0%BB%D0%B0_%D0%91%D0%BE%D0%BB%D1%8C%D1%86%D0%BC%D0%B0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E%D0%BB%D0%B5%D0%BA%D1%83%D0%BB%D1%8F%D1%80%D0%BD%D0%B0_%D0%B1%D1%96%D0%BE%D0%BB%D0%BE%D0%B3%D1%96%D1%8F" TargetMode="External"/><Relationship Id="rId3" Type="http://schemas.openxmlformats.org/officeDocument/2006/relationships/hyperlink" Target="http://uk.wikipedia.org/wiki/%D0%A4%D1%96%D0%B7%D0%B8%D0%BA%D0%B0" TargetMode="External"/><Relationship Id="rId7" Type="http://schemas.openxmlformats.org/officeDocument/2006/relationships/hyperlink" Target="http://uk.wikipedia.org/wiki/%D0%91%D1%96%D0%BE%D0%BB%D0%BE%D0%B3%D1%96%D1%8F" TargetMode="External"/><Relationship Id="rId2" Type="http://schemas.openxmlformats.org/officeDocument/2006/relationships/hyperlink" Target="http://uk.wikipedia.org/wiki/%D0%A5%D1%96%D0%BC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1%80%D0%BE%D1%83%D0%BD%D1%96%D0%B2%D1%81%D1%8C%D0%BA%D0%B8%D0%B9_%D1%80%D1%83%D1%85" TargetMode="External"/><Relationship Id="rId5" Type="http://schemas.openxmlformats.org/officeDocument/2006/relationships/hyperlink" Target="http://uk.wikipedia.org/wiki/1906" TargetMode="External"/><Relationship Id="rId4" Type="http://schemas.openxmlformats.org/officeDocument/2006/relationships/hyperlink" Target="http://uk.wikipedia.org/wiki/%D0%9C%D0%BE%D0%BB%D0%B5%D0%BA%D1%83%D0%BB%D1%8F%D1%80%D0%BD%D0%B0_%D1%84%D1%96%D0%B7%D0%B8%D0%BA%D0%B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80%D0%BE%D1%83%D0%BD%D1%96%D0%B2%D1%81%D1%8C%D0%BA%D0%B8%D0%B9_%D1%80%D1%83%D1%85" TargetMode="External"/><Relationship Id="rId2" Type="http://schemas.openxmlformats.org/officeDocument/2006/relationships/hyperlink" Target="http://uk.wikipedia.org/wiki/%D0%94%D0%B8%D1%84%D1%83%D0%B7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E%D0%B1%D0%B5%D1%80%D1%82_%D0%91%D1%80%D0%B0%D1%83%D0%BD" TargetMode="External"/><Relationship Id="rId5" Type="http://schemas.openxmlformats.org/officeDocument/2006/relationships/hyperlink" Target="http://uk.wikipedia.org/wiki/%D0%93%D0%B0%D0%B7#cite_note-3" TargetMode="External"/><Relationship Id="rId4" Type="http://schemas.openxmlformats.org/officeDocument/2006/relationships/hyperlink" Target="http://uk.wikipedia.org/wiki/18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851648" cy="1828800"/>
          </a:xfrm>
        </p:spPr>
        <p:txBody>
          <a:bodyPr/>
          <a:lstStyle/>
          <a:p>
            <a:pPr algn="ctr"/>
            <a:r>
              <a:rPr lang="uk-UA" dirty="0" smtClean="0"/>
              <a:t>Молекула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933056"/>
            <a:ext cx="7854696" cy="1752600"/>
          </a:xfrm>
        </p:spPr>
        <p:txBody>
          <a:bodyPr>
            <a:normAutofit/>
          </a:bodyPr>
          <a:lstStyle/>
          <a:p>
            <a:pPr algn="r"/>
            <a:r>
              <a:rPr lang="uk-UA" dirty="0" smtClean="0"/>
              <a:t>Виконала учениці 10-В</a:t>
            </a:r>
          </a:p>
          <a:p>
            <a:pPr algn="r"/>
            <a:r>
              <a:rPr lang="uk-UA" dirty="0" smtClean="0"/>
              <a:t>Висоцька Ірина і</a:t>
            </a:r>
          </a:p>
          <a:p>
            <a:pPr algn="r"/>
            <a:r>
              <a:rPr lang="uk-UA" dirty="0" err="1" smtClean="0"/>
              <a:t>Замора</a:t>
            </a:r>
            <a:r>
              <a:rPr lang="uk-UA" dirty="0" smtClean="0"/>
              <a:t> Карина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7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1559977" y="-1469179"/>
            <a:ext cx="4502293" cy="52733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221088"/>
            <a:ext cx="8075240" cy="2808312"/>
          </a:xfrm>
        </p:spPr>
        <p:txBody>
          <a:bodyPr/>
          <a:lstStyle/>
          <a:p>
            <a:r>
              <a:rPr lang="vi-VN" b="1" dirty="0">
                <a:solidFill>
                  <a:schemeClr val="accent2">
                    <a:lumMod val="75000"/>
                  </a:schemeClr>
                </a:solidFill>
              </a:rPr>
              <a:t>Моле́кула</a:t>
            </a:r>
            <a:r>
              <a:rPr lang="vi-VN" dirty="0">
                <a:solidFill>
                  <a:schemeClr val="accent2">
                    <a:lumMod val="75000"/>
                  </a:schemeClr>
                </a:solidFill>
              </a:rPr>
              <a:t> (новолат. 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molecula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vi-VN" dirty="0">
                <a:solidFill>
                  <a:schemeClr val="accent2">
                    <a:lumMod val="75000"/>
                  </a:schemeClr>
                </a:solidFill>
              </a:rPr>
              <a:t>зменшувально від </a:t>
            </a:r>
            <a:r>
              <a:rPr lang="vi-VN" dirty="0">
                <a:solidFill>
                  <a:schemeClr val="accent2">
                    <a:lumMod val="75000"/>
                  </a:schemeClr>
                </a:solidFill>
                <a:hlinkClick r:id="rId2" tooltip="Латинська мова"/>
              </a:rPr>
              <a:t>лат.</a:t>
            </a:r>
            <a:r>
              <a:rPr lang="vi-VN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moles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— </a:t>
            </a:r>
            <a:r>
              <a:rPr lang="vi-VN" dirty="0">
                <a:solidFill>
                  <a:schemeClr val="accent2">
                    <a:lumMod val="75000"/>
                  </a:schemeClr>
                </a:solidFill>
              </a:rPr>
              <a:t>маса) — здатна до самостійного існування частинка простої або складної речовини, що має її основні хімічні властивості, які визначаються її складом та будовою.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312" y="692696"/>
            <a:ext cx="5260815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64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Будова та склад </a:t>
            </a:r>
            <a:r>
              <a:rPr lang="ru-RU" dirty="0" err="1"/>
              <a:t>молекули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764704"/>
            <a:ext cx="7416824" cy="6336704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Молекула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складається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2" tooltip="Атом"/>
              </a:rPr>
              <a:t>атомів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точніше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то з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3" tooltip="Ядро (атом)"/>
              </a:rPr>
              <a:t>атомних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3" tooltip="Ядро (атом)"/>
              </a:rPr>
              <a:t> ядер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оточених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певним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числом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внутрішніх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4" tooltip="Електрон"/>
              </a:rPr>
              <a:t>електронів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зовнішніх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5" tooltip="Валентність"/>
              </a:rPr>
              <a:t>валентних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електронів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утворюють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6" tooltip="Хімічний зв'язок"/>
              </a:rPr>
              <a:t>хімічні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6" tooltip="Хімічний зв'язок"/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6" tooltip="Хімічний зв'язок"/>
              </a:rPr>
              <a:t>зв'язки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Внутрішні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електрони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атомів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зазвичай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не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беруть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участі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утворенні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хімічних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зв'язків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Склад 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будова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речовини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залежать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способу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її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отримання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випадку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одноатомних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наприклад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7" tooltip="Інертний газ"/>
              </a:rPr>
              <a:t>інертних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7" tooltip="Інертний газ"/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7" tooltip="Інертний газ"/>
              </a:rPr>
              <a:t>газів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поняття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й атома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збігаються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2" tooltip="Атом"/>
              </a:rPr>
              <a:t>Атоми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об'єднуються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молекулі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більшості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випадків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допомогою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хімічних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зв'язків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Як правило,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такий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зв'язок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утворюється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однією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двома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трьома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парами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електронів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перебувають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спільному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володінні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двох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атомів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утворюючи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спільну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електронну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хмару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форма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описується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типом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8" tooltip="Гібридизація орбіталей"/>
              </a:rPr>
              <a:t>гібридизації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Молекула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може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позитивно та негативно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заряджені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атоми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9" tooltip="Йони"/>
              </a:rPr>
              <a:t>йони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Склад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передається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10" tooltip="Хімічна формула"/>
              </a:rPr>
              <a:t>хімічними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10" tooltip="Хімічна формула"/>
              </a:rPr>
              <a:t> формулами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Емпірична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11" tooltip="Формула"/>
              </a:rPr>
              <a:t>формула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встановлюється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основі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атомного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співвідношення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елементів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речовини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та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12" tooltip="Молекулярна маса"/>
              </a:rPr>
              <a:t>молекулярної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12" tooltip="Молекулярна маса"/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12" tooltip="Молекулярна маса"/>
              </a:rPr>
              <a:t>маси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08720"/>
            <a:ext cx="20955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4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Міжмолекулярна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836712"/>
            <a:ext cx="9361040" cy="626469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2" tooltip="Міжмолекулярна взаємодія (ще не написана)"/>
              </a:rPr>
              <a:t>Міжмолекулярна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2" tooltip="Міжмолекулярна взаємодія (ще не написана)"/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2" tooltip="Міжмолекулярна взаємодія (ще не написана)"/>
              </a:rPr>
              <a:t>взаємодія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електрично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нейтральними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молекулами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просторі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залежності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полярності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характер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міжмолекулярної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різний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Розрізняють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орієнтаційний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індукційний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та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дисперсійний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типи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міжмолекулярної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Природа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останнього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залишалася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неясною до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створення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3" tooltip="Квантова механіка"/>
              </a:rPr>
              <a:t>квантової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3" tooltip="Квантова механіка"/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3" tooltip="Квантова механіка"/>
              </a:rPr>
              <a:t>механіки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Орієнтаційний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тип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міжмолекулярної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виникає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двома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полярними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молекулами,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тобто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такими,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власний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дипольний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момент.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дипольних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моментів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визначає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результуючу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силу —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притягання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відштовхування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випадку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дипольні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моменти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розміщуються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одній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лінії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буде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найінтенсивніша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Індукційний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тип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міжмолекулярної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виникає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однією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полярною та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однією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неполярною молекулами. При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цьому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типові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поляризує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неполярну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молекулу так,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заряд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неполярної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протилежний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діючому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заряду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зміщується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останнього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загалом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позитивний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заряд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зміщується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напряму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електричного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поля, яке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створює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молекула, 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негативний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обумовлює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поляризацію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неполярної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тобто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явища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зміщення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зв'язаної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електронної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оболонки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відносно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центру позитивного заряду.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5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36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0" y="5517232"/>
            <a:ext cx="9144000" cy="134076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Модели молекул и названия веществ, входящих в состав лесного воздуха: 1 - азот, 2 - кислород, 3 - аргон, 4 - углекислый газ, 5 - вода, 6 - озон, 7 -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терпинеол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(последние два вещества находятся в воздухе в следовых количествах).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5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490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Швидкість</a:t>
            </a:r>
            <a:r>
              <a:rPr lang="ru-RU" dirty="0"/>
              <a:t> молекул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247546"/>
              </p:ext>
            </p:extLst>
          </p:nvPr>
        </p:nvGraphicFramePr>
        <p:xfrm>
          <a:off x="0" y="1467426"/>
          <a:ext cx="9144000" cy="4095764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025470">
                <a:tc>
                  <a:txBody>
                    <a:bodyPr/>
                    <a:lstStyle/>
                    <a:p>
                      <a:r>
                        <a:rPr lang="ru-RU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середня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квадратична</a:t>
                      </a: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6452">
                <a:tc>
                  <a:txBody>
                    <a:bodyPr/>
                    <a:lstStyle/>
                    <a:p>
                      <a:r>
                        <a:rPr lang="ru-RU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найбільш ймовірна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9442">
                <a:tc>
                  <a:txBody>
                    <a:bodyPr/>
                    <a:lstStyle/>
                    <a:p>
                      <a:r>
                        <a:rPr lang="ru-RU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середня арифметична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463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k - </a:t>
                      </a:r>
                      <a:r>
                        <a:rPr lang="ru-RU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hlinkClick r:id="rId2" tooltip="Стала Больцмана"/>
                        </a:rPr>
                        <a:t>стала Больцмана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 T — </a:t>
                      </a:r>
                      <a:r>
                        <a:rPr lang="ru-RU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hlinkClick r:id="rId3" tooltip="Абсолютна температура"/>
                        </a:rPr>
                        <a:t>абсолютна температура</a:t>
                      </a:r>
                      <a: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endParaRPr lang="ru-RU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 \sqrt {{3 k T} \over m_0}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655" y="1765753"/>
            <a:ext cx="5238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 \sqrt {{2 k T} \over m_0}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61" y="2780928"/>
            <a:ext cx="5238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 \sqrt {{8 k T} \over \pi m_0} 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192" y="3860800"/>
            <a:ext cx="5334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2646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9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Молекули</a:t>
            </a:r>
            <a:r>
              <a:rPr lang="ru-RU" dirty="0"/>
              <a:t> в </a:t>
            </a:r>
            <a:r>
              <a:rPr lang="ru-RU" dirty="0" err="1"/>
              <a:t>хімії</a:t>
            </a:r>
            <a:r>
              <a:rPr lang="ru-RU" dirty="0"/>
              <a:t>, </a:t>
            </a:r>
            <a:r>
              <a:rPr lang="ru-RU" dirty="0" err="1"/>
              <a:t>фізиці</a:t>
            </a:r>
            <a:r>
              <a:rPr lang="ru-RU" dirty="0"/>
              <a:t> та </a:t>
            </a:r>
            <a:r>
              <a:rPr lang="ru-RU" dirty="0" err="1"/>
              <a:t>біології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1268760"/>
            <a:ext cx="9433048" cy="5904656"/>
          </a:xfrm>
        </p:spPr>
        <p:txBody>
          <a:bodyPr>
            <a:normAutofit fontScale="62500" lnSpcReduction="20000"/>
          </a:bodyPr>
          <a:lstStyle/>
          <a:p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Поняття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є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основним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для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2" tooltip="Хімія"/>
              </a:rPr>
              <a:t>хімії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більшою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частиною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відомостей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про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будову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функціональність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 наука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зобов'язана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хімічним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дослідженням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Хімія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визначає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будову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 на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основі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хімічних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реакцій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навпаки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на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основі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будови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визначає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яким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буде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хід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реакцій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Будовою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властивостями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визначаються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3" tooltip="Фізика"/>
              </a:rPr>
              <a:t>фізичні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явища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вивчаються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  <a:hlinkClick r:id="rId4" tooltip="Молекулярна фізика"/>
              </a:rPr>
              <a:t>молекулярною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4" tooltip="Молекулярна фізика"/>
              </a:rPr>
              <a:t>фізикою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 В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фізиці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поняття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молекули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використовується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для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пояснення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властивостей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газів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рідин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твердих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тіл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Рухомістю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визначається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здатність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речовини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дифузії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її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в'язкість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теполопровідність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тощо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 Перший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прямий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експериментальний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доказ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існування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було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отримано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французьским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фізиком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Ж.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Перреном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в 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  <a:hlinkClick r:id="rId5" tooltip="1906"/>
              </a:rPr>
              <a:t>1906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році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під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час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вивчення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6" tooltip="Броунівський рух"/>
              </a:rPr>
              <a:t>броунівського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  <a:hlinkClick r:id="rId6" tooltip="Броунівський рух"/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6" tooltip="Броунівський рух"/>
              </a:rPr>
              <a:t>руху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Оскільки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всі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живі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організми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існують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основі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тонко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збалансованої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хімічної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нехімічної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молекулами,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вивчення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будови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властивостей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має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фундаментальне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значення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для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7" tooltip="Біологія"/>
              </a:rPr>
              <a:t>біології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природознавства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цілому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Розвиток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біології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хімії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молекулярної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фізики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призвели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виникнення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8" tooltip="Молекулярна біологія"/>
              </a:rPr>
              <a:t>молекулярної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  <a:hlinkClick r:id="rId8" tooltip="Молекулярна біологія"/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  <a:hlinkClick r:id="rId8" tooltip="Молекулярна біологія"/>
              </a:rPr>
              <a:t>біології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яка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досліджує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основні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явища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життя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виходячи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будови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властивостей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біологічно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2">
                    <a:lumMod val="75000"/>
                  </a:schemeClr>
                </a:solidFill>
              </a:rPr>
              <a:t>функціональних</a:t>
            </a:r>
            <a:r>
              <a:rPr lang="ru-RU" sz="3300" dirty="0">
                <a:solidFill>
                  <a:schemeClr val="accent2">
                    <a:lumMod val="75000"/>
                  </a:schemeClr>
                </a:solidFill>
              </a:rPr>
              <a:t> молекул.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96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Тепловий</a:t>
            </a:r>
            <a:r>
              <a:rPr lang="ru-RU" b="1" dirty="0"/>
              <a:t> </a:t>
            </a:r>
            <a:r>
              <a:rPr lang="ru-RU" b="1" dirty="0" err="1"/>
              <a:t>рух</a:t>
            </a:r>
            <a:r>
              <a:rPr lang="ru-RU" b="1" dirty="0"/>
              <a:t> молекул газу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252520" cy="612068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Найважливішою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рисою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теплового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газу —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безладність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хаотичність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Експериментальним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доказом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безперервного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характеру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є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2" tooltip="Дифузія"/>
              </a:rPr>
              <a:t>дифузія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і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3" tooltip="Броунівський рух"/>
              </a:rPr>
              <a:t>броунівський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3" tooltip="Броунівський рух"/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  <a:hlinkClick r:id="rId3" tooltip="Броунівський рух"/>
              </a:rPr>
              <a:t>рух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i="1" dirty="0" err="1">
                <a:solidFill>
                  <a:schemeClr val="accent2">
                    <a:lumMod val="75000"/>
                  </a:schemeClr>
                </a:solidFill>
              </a:rPr>
              <a:t>Дифузія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явище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самовільного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проникнення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однієї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речовини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іншу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результаті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взаємної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дифузії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речовин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відбувається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поступове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вирівнювання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їх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концентрації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всіх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областях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займаного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ними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об'єму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Встановлено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швидкість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протікання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процесу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дифузії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залежить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роду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речовин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дифундують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Одним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найцікавіших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явищ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підтверджують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хаотичність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молекул, є </a:t>
            </a:r>
            <a:r>
              <a:rPr lang="ru-RU" i="1" dirty="0" err="1">
                <a:solidFill>
                  <a:schemeClr val="accent2">
                    <a:lumMod val="75000"/>
                  </a:schemeClr>
                </a:solidFill>
              </a:rPr>
              <a:t>броунівський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75000"/>
                  </a:schemeClr>
                </a:solidFill>
              </a:rPr>
              <a:t>рух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котрий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проявляється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вигляді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теплового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мікроскопічних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часток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речовини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знаходяться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завислому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стані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газі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явище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у 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4" tooltip="1827"/>
              </a:rPr>
              <a:t>1827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вперше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спостерігав</a:t>
            </a:r>
            <a:r>
              <a:rPr lang="ru-RU" baseline="30000" dirty="0">
                <a:solidFill>
                  <a:schemeClr val="accent2">
                    <a:lumMod val="75000"/>
                  </a:schemeClr>
                </a:solidFill>
                <a:hlinkClick r:id="rId5"/>
              </a:rPr>
              <a:t>[3]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6" tooltip="Роберт Браун"/>
              </a:rPr>
              <a:t>Р. Браун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імені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воно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отримало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назву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Безладність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переміщення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таких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частинок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пояснюється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випадковим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характером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передачі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імпульсів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газу до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частки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різних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сторін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Броунівський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виявляється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помітніше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менші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частки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вища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температура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Залежність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свідчить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про те,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швидкість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хаотичного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молекул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зростає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збільшенням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саме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тому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називають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тепловим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рухом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38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104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Молекула</vt:lpstr>
      <vt:lpstr>Презентация PowerPoint</vt:lpstr>
      <vt:lpstr>Будова та склад молекули </vt:lpstr>
      <vt:lpstr>Міжмолекулярна взаємодія </vt:lpstr>
      <vt:lpstr>Презентация PowerPoint</vt:lpstr>
      <vt:lpstr>Швидкість молекул </vt:lpstr>
      <vt:lpstr>Молекули в хімії, фізиці та біології </vt:lpstr>
      <vt:lpstr>Тепловий рух молекул газу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Молекула</dc:title>
  <dc:creator>Ira</dc:creator>
  <cp:lastModifiedBy>Ira</cp:lastModifiedBy>
  <cp:revision>3</cp:revision>
  <dcterms:created xsi:type="dcterms:W3CDTF">2013-02-28T17:15:19Z</dcterms:created>
  <dcterms:modified xsi:type="dcterms:W3CDTF">2013-02-28T17:45:56Z</dcterms:modified>
</cp:coreProperties>
</file>