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4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://uk.wikipedia.org/wiki/1834" TargetMode="External"/><Relationship Id="rId7" Type="http://schemas.openxmlformats.org/officeDocument/2006/relationships/hyperlink" Target="http://uk.wikipedia.org/wiki/%D0%A1%D0%B0%D0%BD%D0%BA%D1%82-%D0%9F%D0%B5%D1%82%D0%B5%D1%80%D0%B1%D1%83%D1%80%D0%B3" TargetMode="External"/><Relationship Id="rId2" Type="http://schemas.openxmlformats.org/officeDocument/2006/relationships/hyperlink" Target="http://uk.wikipedia.org/wiki/8_%D0%BB%D1%8E%D1%82%D0%BE%D0%B3%D0%B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1907" TargetMode="External"/><Relationship Id="rId5" Type="http://schemas.openxmlformats.org/officeDocument/2006/relationships/hyperlink" Target="http://uk.wikipedia.org/wiki/2_%D0%BB%D1%8E%D1%82%D0%BE%D0%B3%D0%BE" TargetMode="External"/><Relationship Id="rId4" Type="http://schemas.openxmlformats.org/officeDocument/2006/relationships/hyperlink" Target="http://uk.wikipedia.org/wiki/%D0%A2%D0%BE%D0%B1%D0%BE%D0%BB%D1%8C%D1%81%D1%8C%D0%B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B%D0%BE%D1%82%D0%B0%D1%80_%D0%AE%D0%BB%D1%96%D1%83%D1%81_%D0%9C%D0%B0%D1%94%D1%80" TargetMode="External"/><Relationship Id="rId3" Type="http://schemas.openxmlformats.org/officeDocument/2006/relationships/hyperlink" Target="http://uk.wikipedia.org/wiki/%D0%A5%D1%96%D0%BC%D1%96%D0%BA" TargetMode="External"/><Relationship Id="rId7" Type="http://schemas.openxmlformats.org/officeDocument/2006/relationships/hyperlink" Target="http://uk.wikipedia.org/wiki/%D0%9C%D0%B5%D0%B4%D0%B0%D0%BB%D1%8C_%D0%94%D0%B5%D0%B2%D1%96" TargetMode="External"/><Relationship Id="rId2" Type="http://schemas.openxmlformats.org/officeDocument/2006/relationships/hyperlink" Target="http://uk.wikipedia.org/wiki/%D0%A0%D0%BE%D1%81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E%D0%BD%D0%B4%D0%BE%D0%BD%D1%81%D1%8C%D0%BA%D0%B5_%D0%BA%D0%BE%D1%80%D0%BE%D0%BB%D1%96%D0%B2%D1%81%D1%8C%D0%BA%D0%B5_%D1%82%D0%BE%D0%B2%D0%B0%D1%80%D0%B8%D1%81%D1%82%D0%B2%D0%BE" TargetMode="External"/><Relationship Id="rId5" Type="http://schemas.openxmlformats.org/officeDocument/2006/relationships/hyperlink" Target="http://uk.wikipedia.org/w/index.php?title=1882_%D1%83_%D0%BD%D0%B0%D1%83%D1%86%D1%96&amp;action=edit&amp;redlink=1" TargetMode="External"/><Relationship Id="rId4" Type="http://schemas.openxmlformats.org/officeDocument/2006/relationships/hyperlink" Target="http://uk.wikipedia.org/wiki/%D0%9F%D0%B5%D1%80%D1%96%D0%BE%D0%B4%D0%B8%D1%87%D0%BD%D0%B0_%D1%81%D0%B8%D1%81%D1%82%D0%B5%D0%BC%D0%B0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1%96%D0%BC%D0%B5%D1%86%D1%8C%D0%BA%D0%B0_%D0%BC%D0%BE%D0%B2%D0%B0" TargetMode="External"/><Relationship Id="rId13" Type="http://schemas.openxmlformats.org/officeDocument/2006/relationships/hyperlink" Target="http://uk.wikipedia.org/wiki/%D0%A3%D1%80%D0%B0%D0%BD_%28%D0%B5%D0%BB%D0%B5%D0%BC%D0%B5%D0%BD%D1%82%29" TargetMode="External"/><Relationship Id="rId18" Type="http://schemas.openxmlformats.org/officeDocument/2006/relationships/hyperlink" Target="http://uk.wikipedia.org/wiki/%D0%A1%D0%BA%D0%B0%D0%BD%D0%B4%D1%96%D0%B9" TargetMode="External"/><Relationship Id="rId26" Type="http://schemas.openxmlformats.org/officeDocument/2006/relationships/hyperlink" Target="http://uk.wikipedia.org/wiki/%D0%A2%D0%B5%D1%85%D0%BD%D0%B5%D1%86%D1%96%D0%B9" TargetMode="External"/><Relationship Id="rId3" Type="http://schemas.openxmlformats.org/officeDocument/2006/relationships/hyperlink" Target="http://uk.wikipedia.org/w/index.php?title=%D0%9F%D0%B5%D1%80%D1%96%D0%BE%D0%B4%D0%B8%D1%87%D0%BD%D0%B8%D0%B9_%D0%B7%D0%B0%D0%BA%D0%BE%D0%BD_%D1%85%D1%96%D0%BC%D1%96%D1%87%D0%BD%D0%B8%D1%85_%D0%B5%D0%BB%D0%B5%D0%BC%D0%B5%D0%BD%D1%82%D1%96%D0%B2&amp;action=edit&amp;redlink=1" TargetMode="External"/><Relationship Id="rId21" Type="http://schemas.openxmlformats.org/officeDocument/2006/relationships/hyperlink" Target="http://uk.wikipedia.org/wiki/%D0%9F%D0%BE%D0%BB%D0%BE%D0%BD%D1%96%D0%B9" TargetMode="External"/><Relationship Id="rId7" Type="http://schemas.openxmlformats.org/officeDocument/2006/relationships/hyperlink" Target="http://uk.wikipedia.org/wiki/1871" TargetMode="External"/><Relationship Id="rId12" Type="http://schemas.openxmlformats.org/officeDocument/2006/relationships/hyperlink" Target="http://uk.wikipedia.org/wiki/%D0%86%D0%BD%D0%B4%D1%96%D0%B9" TargetMode="External"/><Relationship Id="rId17" Type="http://schemas.openxmlformats.org/officeDocument/2006/relationships/hyperlink" Target="http://uk.wikipedia.org/wiki/1879" TargetMode="External"/><Relationship Id="rId25" Type="http://schemas.openxmlformats.org/officeDocument/2006/relationships/hyperlink" Target="http://uk.wikipedia.org/wiki/1943" TargetMode="External"/><Relationship Id="rId2" Type="http://schemas.openxmlformats.org/officeDocument/2006/relationships/hyperlink" Target="http://uk.wikipedia.org/w/index.php?title=1869_%D1%83_%D0%BD%D0%B0%D1%83%D1%86%D1%96&amp;action=edit&amp;redlink=1" TargetMode="External"/><Relationship Id="rId16" Type="http://schemas.openxmlformats.org/officeDocument/2006/relationships/hyperlink" Target="http://uk.wikipedia.org/wiki/%D0%93%D0%B0%D0%BB%D1%96%D0%B9" TargetMode="External"/><Relationship Id="rId20" Type="http://schemas.openxmlformats.org/officeDocument/2006/relationships/hyperlink" Target="http://uk.wikipedia.org/wiki/%D0%93%D0%B5%D1%80%D0%BC%D0%B0%D0%BD%D1%96%D0%B9" TargetMode="External"/><Relationship Id="rId29" Type="http://schemas.openxmlformats.org/officeDocument/2006/relationships/hyperlink" Target="http://uk.wikipedia.org/wiki/19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0%BE%D1%81%D1%96%D0%B9%D1%81%D1%8C%D0%BA%D0%B5_%D1%85%D1%96%D0%BC%D1%96%D1%87%D0%BD%D0%B5_%D1%82%D0%BE%D0%B2%D0%B0%D1%80%D0%B8%D1%81%D1%82%D0%B2%D0%BE" TargetMode="External"/><Relationship Id="rId11" Type="http://schemas.openxmlformats.org/officeDocument/2006/relationships/hyperlink" Target="http://uk.wikipedia.org/wiki/%D0%91%D0%B5%D1%80%D0%B8%D0%BB%D1%96%D0%B9" TargetMode="External"/><Relationship Id="rId24" Type="http://schemas.openxmlformats.org/officeDocument/2006/relationships/hyperlink" Target="http://uk.wikipedia.org/wiki/1942" TargetMode="External"/><Relationship Id="rId32" Type="http://schemas.openxmlformats.org/officeDocument/2006/relationships/image" Target="../media/image7.jpeg"/><Relationship Id="rId5" Type="http://schemas.openxmlformats.org/officeDocument/2006/relationships/hyperlink" Target="http://uk.wikipedia.org/wiki/1869" TargetMode="External"/><Relationship Id="rId15" Type="http://schemas.openxmlformats.org/officeDocument/2006/relationships/hyperlink" Target="http://uk.wikipedia.org/wiki/1875" TargetMode="External"/><Relationship Id="rId23" Type="http://schemas.openxmlformats.org/officeDocument/2006/relationships/hyperlink" Target="http://uk.wikipedia.org/wiki/%D0%90%D1%81%D1%82%D0%B0%D1%82" TargetMode="External"/><Relationship Id="rId28" Type="http://schemas.openxmlformats.org/officeDocument/2006/relationships/hyperlink" Target="http://uk.wikipedia.org/wiki/%D0%A0%D0%B5%D0%BD%D1%96%D0%B9" TargetMode="External"/><Relationship Id="rId10" Type="http://schemas.openxmlformats.org/officeDocument/2006/relationships/hyperlink" Target="http://uk.wikipedia.org/wiki/%D0%9B%D0%BE%D1%82%D0%B0%D1%80_%D0%AE%D0%BB%D1%96%D1%83%D1%81_%D0%9C%D0%B0%D1%94%D1%80" TargetMode="External"/><Relationship Id="rId19" Type="http://schemas.openxmlformats.org/officeDocument/2006/relationships/hyperlink" Target="http://uk.wikipedia.org/wiki/1885" TargetMode="External"/><Relationship Id="rId31" Type="http://schemas.openxmlformats.org/officeDocument/2006/relationships/hyperlink" Target="http://uk.wikipedia.org/wiki/1939" TargetMode="External"/><Relationship Id="rId4" Type="http://schemas.openxmlformats.org/officeDocument/2006/relationships/hyperlink" Target="http://uk.wikipedia.org/wiki/6_%D0%B1%D0%B5%D1%80%D0%B5%D0%B7%D0%BD%D1%8F" TargetMode="External"/><Relationship Id="rId9" Type="http://schemas.openxmlformats.org/officeDocument/2006/relationships/hyperlink" Target="http://uk.wikipedia.org/wiki/%D0%9D%D1%96%D0%BC%D0%B5%D1%87%D1%87%D0%B8%D0%BD%D0%B0" TargetMode="External"/><Relationship Id="rId14" Type="http://schemas.openxmlformats.org/officeDocument/2006/relationships/hyperlink" Target="http://uk.wikipedia.org/wiki/1870" TargetMode="External"/><Relationship Id="rId22" Type="http://schemas.openxmlformats.org/officeDocument/2006/relationships/hyperlink" Target="http://uk.wikipedia.org/wiki/1898" TargetMode="External"/><Relationship Id="rId27" Type="http://schemas.openxmlformats.org/officeDocument/2006/relationships/hyperlink" Target="http://uk.wikipedia.org/wiki/1937" TargetMode="External"/><Relationship Id="rId30" Type="http://schemas.openxmlformats.org/officeDocument/2006/relationships/hyperlink" Target="http://uk.wikipedia.org/wiki/%D0%A4%D1%80%D0%B0%D0%BD%D1%86%D1%96%D0%B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144000" cy="3600400"/>
          </a:xfrm>
        </p:spPr>
        <p:txBody>
          <a:bodyPr>
            <a:normAutofit/>
          </a:bodyPr>
          <a:lstStyle/>
          <a:p>
            <a:r>
              <a:rPr lang="vi-VN" sz="2500" b="1" u="sng" dirty="0"/>
              <a:t>Дмитро́ Іва́нович Менделє́єв </a:t>
            </a:r>
            <a:endParaRPr lang="uk-UA" sz="2500" b="1" u="sng" dirty="0" smtClean="0"/>
          </a:p>
          <a:p>
            <a:r>
              <a:rPr lang="vi-VN" dirty="0" smtClean="0"/>
              <a:t>27</a:t>
            </a:r>
            <a:r>
              <a:rPr lang="vi-VN" dirty="0"/>
              <a:t> січня (</a:t>
            </a:r>
            <a:r>
              <a:rPr lang="vi-VN" dirty="0">
                <a:hlinkClick r:id="rId2" tooltip="8 лютого"/>
              </a:rPr>
              <a:t>8 лютого</a:t>
            </a:r>
            <a:r>
              <a:rPr lang="vi-VN" dirty="0"/>
              <a:t>) </a:t>
            </a:r>
            <a:r>
              <a:rPr lang="vi-VN" dirty="0">
                <a:hlinkClick r:id="rId3" tooltip="1834"/>
              </a:rPr>
              <a:t>1834</a:t>
            </a:r>
            <a:r>
              <a:rPr lang="vi-VN" dirty="0"/>
              <a:t>, </a:t>
            </a:r>
            <a:r>
              <a:rPr lang="vi-VN" dirty="0">
                <a:hlinkClick r:id="rId4" tooltip="Тобольськ"/>
              </a:rPr>
              <a:t>Тобольськ</a:t>
            </a:r>
            <a:r>
              <a:rPr lang="vi-VN" dirty="0"/>
              <a:t> — †20 січня (</a:t>
            </a:r>
            <a:r>
              <a:rPr lang="vi-VN" dirty="0">
                <a:hlinkClick r:id="rId5" tooltip="2 лютого"/>
              </a:rPr>
              <a:t>2 лютого</a:t>
            </a:r>
            <a:r>
              <a:rPr lang="vi-VN" dirty="0"/>
              <a:t>) </a:t>
            </a:r>
            <a:r>
              <a:rPr lang="vi-VN" dirty="0">
                <a:hlinkClick r:id="rId6" tooltip="1907"/>
              </a:rPr>
              <a:t>1907</a:t>
            </a:r>
            <a:r>
              <a:rPr lang="vi-VN" dirty="0"/>
              <a:t>, </a:t>
            </a:r>
            <a:r>
              <a:rPr lang="vi-VN" dirty="0">
                <a:hlinkClick r:id="rId7" tooltip="Санкт-Петербург"/>
              </a:rPr>
              <a:t>Санкт-Петербург</a:t>
            </a:r>
            <a:r>
              <a:rPr lang="vi-VN" dirty="0"/>
              <a:t>) 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21305"/>
            <a:ext cx="6336704" cy="32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7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6656784" cy="4217641"/>
          </a:xfrm>
        </p:spPr>
        <p:txBody>
          <a:bodyPr>
            <a:normAutofit/>
          </a:bodyPr>
          <a:lstStyle/>
          <a:p>
            <a:r>
              <a:rPr lang="vi-VN" sz="2400" dirty="0"/>
              <a:t>— </a:t>
            </a:r>
            <a:r>
              <a:rPr lang="vi-VN" sz="2400" dirty="0">
                <a:hlinkClick r:id="rId2" tooltip="Росія"/>
              </a:rPr>
              <a:t>російський</a:t>
            </a:r>
            <a:r>
              <a:rPr lang="vi-VN" sz="2400" dirty="0"/>
              <a:t> </a:t>
            </a:r>
            <a:r>
              <a:rPr lang="vi-VN" sz="2400" dirty="0">
                <a:hlinkClick r:id="rId3" tooltip="Хімік"/>
              </a:rPr>
              <a:t>хімік</a:t>
            </a:r>
            <a:r>
              <a:rPr lang="vi-VN" sz="2400" dirty="0"/>
              <a:t>, один з авторів </a:t>
            </a:r>
            <a:r>
              <a:rPr lang="vi-VN" sz="2400" dirty="0">
                <a:hlinkClick r:id="rId4" tooltip="Періодична система"/>
              </a:rPr>
              <a:t>періодичної таблиці хімічних елементів</a:t>
            </a:r>
            <a:r>
              <a:rPr lang="vi-VN" sz="2400" dirty="0"/>
              <a:t>. У </a:t>
            </a:r>
            <a:r>
              <a:rPr lang="vi-VN" sz="2400" dirty="0">
                <a:hlinkClick r:id="rId5" tooltip="1882 у науці (ще не написана)"/>
              </a:rPr>
              <a:t>1882</a:t>
            </a:r>
            <a:r>
              <a:rPr lang="vi-VN" sz="2400" dirty="0"/>
              <a:t> році </a:t>
            </a:r>
            <a:r>
              <a:rPr lang="vi-VN" sz="2400" dirty="0">
                <a:hlinkClick r:id="rId6" tooltip="Лондонське королівське товариство"/>
              </a:rPr>
              <a:t>Лондонське королівське товариство</a:t>
            </a:r>
            <a:r>
              <a:rPr lang="vi-VN" sz="2400" dirty="0"/>
              <a:t> присудило золоті </a:t>
            </a:r>
            <a:r>
              <a:rPr lang="vi-VN" sz="2400" dirty="0">
                <a:hlinkClick r:id="rId7" tooltip="Медаль Деві"/>
              </a:rPr>
              <a:t>медалі Деві</a:t>
            </a:r>
            <a:r>
              <a:rPr lang="vi-VN" sz="2400" dirty="0"/>
              <a:t> з формулюванням «За відкриття періодичних співвідношень атомних ваг» спільно Менделєєву і німецькому хіміку </a:t>
            </a:r>
            <a:r>
              <a:rPr lang="vi-VN" sz="2400" dirty="0">
                <a:hlinkClick r:id="rId8" tooltip="Лотар Юліус Маєр"/>
              </a:rPr>
              <a:t>Лотару Юліусу Маєру</a:t>
            </a:r>
            <a:r>
              <a:rPr lang="vi-VN" sz="2400" dirty="0"/>
              <a:t>.</a:t>
            </a:r>
            <a:endParaRPr lang="uk-UA" sz="2400" dirty="0"/>
          </a:p>
          <a:p>
            <a:endParaRPr lang="uk-UA" sz="2400" dirty="0"/>
          </a:p>
        </p:txBody>
      </p:sp>
      <p:pic>
        <p:nvPicPr>
          <p:cNvPr id="3074" name="Picture 2" descr="C:\Users\Orest\Desktop\d_mendeleev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373">
            <a:off x="2355474" y="1145377"/>
            <a:ext cx="2286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908720"/>
            <a:ext cx="6688832" cy="4608512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Дмитро Іванович Менделєєв народився в лютому 1834 р. у місті Тобольську і був останньою, сімнадцятою дитиною в сім'ї директора Тобольської гімназії Івана Павловича Менделєєва </a:t>
            </a:r>
            <a:r>
              <a:rPr lang="uk-UA" dirty="0" smtClean="0"/>
              <a:t>і його дружини Марії Дмитрівни. </a:t>
            </a:r>
          </a:p>
          <a:p>
            <a:r>
              <a:rPr lang="uk-UA" dirty="0"/>
              <a:t>До часу його народження в сім'ї Менделєєвих з дітей залишилися в живих два брати і п'ять сестер. Дев'ятеро дітей померли ще в дитячому віці, а трьом з них батьки навіть не встигли дати імена.</a:t>
            </a:r>
            <a:br>
              <a:rPr lang="uk-UA" dirty="0"/>
            </a:br>
            <a:r>
              <a:rPr lang="uk-UA" dirty="0"/>
              <a:t>Навчання Дмитра Менделєєва у Петербурзі в педагогічному інституті (з 1850 р.) спочатку давалася нелегко. На першому курсі він спромігся по всіх предметах, окрім математики, одержати незадовільні оцінки.</a:t>
            </a:r>
          </a:p>
          <a:p>
            <a:r>
              <a:rPr lang="uk-UA" dirty="0"/>
              <a:t>Але на старших курсах справа пішла по-іншому - середньорічний бал Менделєєва був рівний чотирьом з половиною (з п'яти можливих).</a:t>
            </a:r>
          </a:p>
          <a:p>
            <a:endParaRPr lang="uk-UA" dirty="0"/>
          </a:p>
        </p:txBody>
      </p:sp>
      <p:pic>
        <p:nvPicPr>
          <p:cNvPr id="4098" name="Picture 2" descr="C:\Users\Orest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225550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8136904" cy="4721697"/>
          </a:xfrm>
        </p:spPr>
        <p:txBody>
          <a:bodyPr>
            <a:noAutofit/>
          </a:bodyPr>
          <a:lstStyle/>
          <a:p>
            <a:r>
              <a:rPr lang="uk-UA" sz="1000" b="1" dirty="0" smtClean="0"/>
              <a:t>Періодичний закон</a:t>
            </a:r>
          </a:p>
          <a:p>
            <a:r>
              <a:rPr lang="uk-UA" sz="1000" dirty="0" smtClean="0"/>
              <a:t>Працюючи над працею «Основи хімії», Дмитро Іванович Менделєєв відкрив у лютому </a:t>
            </a:r>
            <a:r>
              <a:rPr lang="uk-UA" sz="1000" dirty="0" smtClean="0">
                <a:hlinkClick r:id="rId2" tooltip="1869 у науці (ще не написана)"/>
              </a:rPr>
              <a:t>1869</a:t>
            </a:r>
            <a:r>
              <a:rPr lang="uk-UA" sz="1000" dirty="0" smtClean="0"/>
              <a:t> року один з фундаментальних законів природи — </a:t>
            </a:r>
            <a:r>
              <a:rPr lang="uk-UA" sz="1000" dirty="0" smtClean="0">
                <a:hlinkClick r:id="rId3" tooltip="Періодичний закон хімічних елементів (ще не написана)"/>
              </a:rPr>
              <a:t>періодичний закон хімічних елементів</a:t>
            </a:r>
            <a:r>
              <a:rPr lang="uk-UA" sz="1000" dirty="0" smtClean="0"/>
              <a:t>.</a:t>
            </a:r>
          </a:p>
          <a:p>
            <a:r>
              <a:rPr lang="uk-UA" sz="1000" dirty="0" smtClean="0">
                <a:hlinkClick r:id="rId4" tooltip="6 березня"/>
              </a:rPr>
              <a:t>6 </a:t>
            </a:r>
            <a:r>
              <a:rPr lang="uk-UA" sz="1000" dirty="0">
                <a:hlinkClick r:id="rId4" tooltip="6 березня"/>
              </a:rPr>
              <a:t>березня</a:t>
            </a:r>
            <a:r>
              <a:rPr lang="uk-UA" sz="1000" dirty="0"/>
              <a:t> </a:t>
            </a:r>
            <a:r>
              <a:rPr lang="uk-UA" sz="1000" dirty="0">
                <a:hlinkClick r:id="rId5" tooltip="1869"/>
              </a:rPr>
              <a:t>1869</a:t>
            </a:r>
            <a:r>
              <a:rPr lang="uk-UA" sz="1000" dirty="0"/>
              <a:t> знамениту доповідь Менделєєва «Співвідношення властивостей з атомною масою елементів» прочитав М. А. </a:t>
            </a:r>
            <a:r>
              <a:rPr lang="uk-UA" sz="1000" dirty="0" err="1"/>
              <a:t>Меншуткін</a:t>
            </a:r>
            <a:r>
              <a:rPr lang="uk-UA" sz="1000" dirty="0"/>
              <a:t> на засіданні </a:t>
            </a:r>
            <a:r>
              <a:rPr lang="uk-UA" sz="1000" dirty="0">
                <a:hlinkClick r:id="rId6" tooltip="Російське хімічне товариство"/>
              </a:rPr>
              <a:t>Російського хімічного товариства</a:t>
            </a:r>
            <a:r>
              <a:rPr lang="uk-UA" sz="1000" dirty="0"/>
              <a:t>. У тому ж році це повідомлення німецькою мовою з'явилося в журналі «</a:t>
            </a:r>
            <a:r>
              <a:rPr lang="en-US" sz="1000" dirty="0" err="1"/>
              <a:t>Zeitschrift</a:t>
            </a:r>
            <a:r>
              <a:rPr lang="en-US" sz="1000" dirty="0"/>
              <a:t> </a:t>
            </a:r>
            <a:r>
              <a:rPr lang="en-US" sz="1000" dirty="0" err="1"/>
              <a:t>für</a:t>
            </a:r>
            <a:r>
              <a:rPr lang="en-US" sz="1000" dirty="0"/>
              <a:t> </a:t>
            </a:r>
            <a:r>
              <a:rPr lang="en-US" sz="1000" dirty="0" err="1"/>
              <a:t>Chemie</a:t>
            </a:r>
            <a:r>
              <a:rPr lang="en-US" sz="1000" dirty="0"/>
              <a:t>», </a:t>
            </a:r>
            <a:r>
              <a:rPr lang="uk-UA" sz="1000" dirty="0"/>
              <a:t>а в </a:t>
            </a:r>
            <a:r>
              <a:rPr lang="uk-UA" sz="1000" dirty="0">
                <a:hlinkClick r:id="rId7" tooltip="1871"/>
              </a:rPr>
              <a:t>1871</a:t>
            </a:r>
            <a:r>
              <a:rPr lang="uk-UA" sz="1000" dirty="0"/>
              <a:t> році в журналі «</a:t>
            </a:r>
            <a:r>
              <a:rPr lang="en-US" sz="1000" dirty="0" err="1"/>
              <a:t>Annalen</a:t>
            </a:r>
            <a:r>
              <a:rPr lang="en-US" sz="1000" dirty="0"/>
              <a:t> der </a:t>
            </a:r>
            <a:r>
              <a:rPr lang="en-US" sz="1000" dirty="0" err="1"/>
              <a:t>Chemie</a:t>
            </a:r>
            <a:r>
              <a:rPr lang="en-US" sz="1000" dirty="0"/>
              <a:t>» </a:t>
            </a:r>
            <a:r>
              <a:rPr lang="uk-UA" sz="1000" dirty="0"/>
              <a:t>була здійснена розгорнута публікація Д. І. Менделєєва, присвячена його відкриттю — </a:t>
            </a:r>
            <a:r>
              <a:rPr lang="uk-UA" sz="1000" dirty="0">
                <a:hlinkClick r:id="rId8" tooltip="Німецька мова"/>
              </a:rPr>
              <a:t>«нім.</a:t>
            </a:r>
            <a:r>
              <a:rPr lang="uk-UA" sz="1000" dirty="0"/>
              <a:t> </a:t>
            </a:r>
            <a:r>
              <a:rPr lang="en-US" sz="1000" i="1" dirty="0"/>
              <a:t>Die </a:t>
            </a:r>
            <a:r>
              <a:rPr lang="en-US" sz="1000" i="1" dirty="0" err="1"/>
              <a:t>periodische</a:t>
            </a:r>
            <a:r>
              <a:rPr lang="en-US" sz="1000" i="1" dirty="0"/>
              <a:t> </a:t>
            </a:r>
            <a:r>
              <a:rPr lang="en-US" sz="1000" i="1" dirty="0" err="1"/>
              <a:t>Gesetzmässigkeit</a:t>
            </a:r>
            <a:r>
              <a:rPr lang="en-US" sz="1000" i="1" dirty="0"/>
              <a:t> der </a:t>
            </a:r>
            <a:r>
              <a:rPr lang="en-US" sz="1000" i="1" dirty="0" err="1"/>
              <a:t>Elemente</a:t>
            </a:r>
            <a:r>
              <a:rPr lang="en-US" sz="1000" dirty="0"/>
              <a:t>» (</a:t>
            </a:r>
            <a:r>
              <a:rPr lang="uk-UA" sz="1000" dirty="0"/>
              <a:t>Періодична закономірність хімічних елементів).</a:t>
            </a:r>
          </a:p>
          <a:p>
            <a:r>
              <a:rPr lang="uk-UA" sz="1000" dirty="0"/>
              <a:t>Окремі вчені в низці країн, особливо в </a:t>
            </a:r>
            <a:r>
              <a:rPr lang="uk-UA" sz="1000" dirty="0">
                <a:hlinkClick r:id="rId9" tooltip="Німеччина"/>
              </a:rPr>
              <a:t>Німеччині</a:t>
            </a:r>
            <a:r>
              <a:rPr lang="uk-UA" sz="1000" dirty="0"/>
              <a:t>, співавтором відкриття вважають </a:t>
            </a:r>
            <a:r>
              <a:rPr lang="uk-UA" sz="1000" dirty="0" err="1">
                <a:hlinkClick r:id="rId10" tooltip="Лотар Юліус Маєр"/>
              </a:rPr>
              <a:t>Лотара</a:t>
            </a:r>
            <a:r>
              <a:rPr lang="uk-UA" sz="1000" dirty="0">
                <a:hlinkClick r:id="rId10" tooltip="Лотар Юліус Маєр"/>
              </a:rPr>
              <a:t> </a:t>
            </a:r>
            <a:r>
              <a:rPr lang="uk-UA" sz="1000" dirty="0" err="1">
                <a:hlinkClick r:id="rId10" tooltip="Лотар Юліус Маєр"/>
              </a:rPr>
              <a:t>Маєра</a:t>
            </a:r>
            <a:r>
              <a:rPr lang="uk-UA" sz="1000" dirty="0"/>
              <a:t>. Істотна відмінність цих систем полягає в тому, що таблиця </a:t>
            </a:r>
            <a:r>
              <a:rPr lang="uk-UA" sz="1000" dirty="0" err="1"/>
              <a:t>Лотара</a:t>
            </a:r>
            <a:r>
              <a:rPr lang="uk-UA" sz="1000" dirty="0"/>
              <a:t> Маєра — це один з варіантів класифікації відомих на той час хімічних елементів; виявлена </a:t>
            </a:r>
            <a:r>
              <a:rPr lang="uk-UA" sz="1000" dirty="0" err="1"/>
              <a:t>​​Дмитром</a:t>
            </a:r>
            <a:r>
              <a:rPr lang="uk-UA" sz="1000" dirty="0"/>
              <a:t> Менделєєвим періодичність — це система, яка дала розуміння закономірності, що дозволила визначити місце в ній елементів, невідомих в той час, передбачити не тільки існування, але і дати їх характеристики.</a:t>
            </a:r>
          </a:p>
          <a:p>
            <a:r>
              <a:rPr lang="uk-UA" sz="1000" dirty="0"/>
              <a:t>Розвиваючи в </a:t>
            </a:r>
            <a:r>
              <a:rPr lang="uk-UA" sz="1000" dirty="0">
                <a:hlinkClick r:id="rId5" tooltip="1869"/>
              </a:rPr>
              <a:t>1869</a:t>
            </a:r>
            <a:r>
              <a:rPr lang="uk-UA" sz="1000" dirty="0"/>
              <a:t>–</a:t>
            </a:r>
            <a:r>
              <a:rPr lang="uk-UA" sz="1000" dirty="0">
                <a:hlinkClick r:id="rId7" tooltip="1871"/>
              </a:rPr>
              <a:t>1871</a:t>
            </a:r>
            <a:r>
              <a:rPr lang="uk-UA" sz="1000" dirty="0"/>
              <a:t> роках ідеї періодичності, Дмитро Іванович Менделєєв увів поняття про місце елемента в періодичній системі як сукупності його властивостей у співставленні з властивостями інших елементів. На цій основі, зокрема, спираючись на результати вивчення послідовності зміни </a:t>
            </a:r>
            <a:r>
              <a:rPr lang="uk-UA" sz="1000" dirty="0" err="1"/>
              <a:t>склоутворювальних</a:t>
            </a:r>
            <a:r>
              <a:rPr lang="uk-UA" sz="1000" dirty="0"/>
              <a:t> оксидів, виправив значення атомних мас 9 елементів (</a:t>
            </a:r>
            <a:r>
              <a:rPr lang="uk-UA" sz="1000" dirty="0">
                <a:hlinkClick r:id="rId11" tooltip="Берилій"/>
              </a:rPr>
              <a:t>берилію</a:t>
            </a:r>
            <a:r>
              <a:rPr lang="uk-UA" sz="1000" dirty="0"/>
              <a:t>, </a:t>
            </a:r>
            <a:r>
              <a:rPr lang="uk-UA" sz="1000" dirty="0">
                <a:hlinkClick r:id="rId12" tooltip="Індій"/>
              </a:rPr>
              <a:t>індію</a:t>
            </a:r>
            <a:r>
              <a:rPr lang="uk-UA" sz="1000" dirty="0"/>
              <a:t>, </a:t>
            </a:r>
            <a:r>
              <a:rPr lang="uk-UA" sz="1000" dirty="0">
                <a:hlinkClick r:id="rId13" tooltip="Уран (елемент)"/>
              </a:rPr>
              <a:t>урану</a:t>
            </a:r>
            <a:r>
              <a:rPr lang="uk-UA" sz="1000" dirty="0"/>
              <a:t> та ін.) Передбачив у </a:t>
            </a:r>
            <a:r>
              <a:rPr lang="uk-UA" sz="1000" dirty="0">
                <a:hlinkClick r:id="rId14" tooltip="1870"/>
              </a:rPr>
              <a:t>1870</a:t>
            </a:r>
            <a:r>
              <a:rPr lang="uk-UA" sz="1000" dirty="0"/>
              <a:t> році існування, обчислив атомні маси й описав властивості трьох ще не відкритих тоді елементів — «</a:t>
            </a:r>
            <a:r>
              <a:rPr lang="uk-UA" sz="1000" dirty="0" err="1"/>
              <a:t>екаалюмінію</a:t>
            </a:r>
            <a:r>
              <a:rPr lang="uk-UA" sz="1000" dirty="0"/>
              <a:t>» (відкритий в </a:t>
            </a:r>
            <a:r>
              <a:rPr lang="uk-UA" sz="1000" dirty="0">
                <a:hlinkClick r:id="rId15" tooltip="1875"/>
              </a:rPr>
              <a:t>1875</a:t>
            </a:r>
            <a:r>
              <a:rPr lang="uk-UA" sz="1000" dirty="0"/>
              <a:t> році і названий </a:t>
            </a:r>
            <a:r>
              <a:rPr lang="uk-UA" sz="1000" dirty="0">
                <a:hlinkClick r:id="rId16" tooltip="Галій"/>
              </a:rPr>
              <a:t>галієм</a:t>
            </a:r>
            <a:r>
              <a:rPr lang="uk-UA" sz="1000" dirty="0"/>
              <a:t>), «екабору» (відкритий в </a:t>
            </a:r>
            <a:r>
              <a:rPr lang="uk-UA" sz="1000" dirty="0">
                <a:hlinkClick r:id="rId17" tooltip="1879"/>
              </a:rPr>
              <a:t>1879</a:t>
            </a:r>
            <a:r>
              <a:rPr lang="uk-UA" sz="1000" dirty="0"/>
              <a:t> році і названий </a:t>
            </a:r>
            <a:r>
              <a:rPr lang="uk-UA" sz="1000" dirty="0">
                <a:hlinkClick r:id="rId18" tooltip="Скандій"/>
              </a:rPr>
              <a:t>скандієм</a:t>
            </a:r>
            <a:r>
              <a:rPr lang="uk-UA" sz="1000" dirty="0"/>
              <a:t>) і «</a:t>
            </a:r>
            <a:r>
              <a:rPr lang="uk-UA" sz="1000" dirty="0" err="1"/>
              <a:t>екасіліцію</a:t>
            </a:r>
            <a:r>
              <a:rPr lang="uk-UA" sz="1000" dirty="0"/>
              <a:t>» (відкритий в </a:t>
            </a:r>
            <a:r>
              <a:rPr lang="uk-UA" sz="1000" dirty="0">
                <a:hlinkClick r:id="rId19" tooltip="1885"/>
              </a:rPr>
              <a:t>1885</a:t>
            </a:r>
            <a:r>
              <a:rPr lang="uk-UA" sz="1000" dirty="0"/>
              <a:t> році і названий </a:t>
            </a:r>
            <a:r>
              <a:rPr lang="uk-UA" sz="1000" dirty="0">
                <a:hlinkClick r:id="rId20" tooltip="Германій"/>
              </a:rPr>
              <a:t>германієм</a:t>
            </a:r>
            <a:r>
              <a:rPr lang="uk-UA" sz="1000" dirty="0"/>
              <a:t>). Потім пророкував існування ще восьми елементів, у тому числі «двітеллура» — </a:t>
            </a:r>
            <a:r>
              <a:rPr lang="uk-UA" sz="1000" dirty="0">
                <a:hlinkClick r:id="rId21" tooltip="Полоній"/>
              </a:rPr>
              <a:t>полонію</a:t>
            </a:r>
            <a:r>
              <a:rPr lang="uk-UA" sz="1000" dirty="0"/>
              <a:t> (відкритий у </a:t>
            </a:r>
            <a:r>
              <a:rPr lang="uk-UA" sz="1000" dirty="0">
                <a:hlinkClick r:id="rId22" tooltip="1898"/>
              </a:rPr>
              <a:t>1898</a:t>
            </a:r>
            <a:r>
              <a:rPr lang="uk-UA" sz="1000" dirty="0"/>
              <a:t> році), «екайоду»— </a:t>
            </a:r>
            <a:r>
              <a:rPr lang="uk-UA" sz="1000" dirty="0">
                <a:hlinkClick r:id="rId23" tooltip="Астат"/>
              </a:rPr>
              <a:t>астату</a:t>
            </a:r>
            <a:r>
              <a:rPr lang="uk-UA" sz="1000" dirty="0"/>
              <a:t> (відкритий у </a:t>
            </a:r>
            <a:r>
              <a:rPr lang="uk-UA" sz="1000" dirty="0">
                <a:hlinkClick r:id="rId24" tooltip="1942"/>
              </a:rPr>
              <a:t>1942</a:t>
            </a:r>
            <a:r>
              <a:rPr lang="uk-UA" sz="1000" dirty="0"/>
              <a:t>–</a:t>
            </a:r>
            <a:r>
              <a:rPr lang="uk-UA" sz="1000" dirty="0">
                <a:hlinkClick r:id="rId25" tooltip="1943"/>
              </a:rPr>
              <a:t>1943</a:t>
            </a:r>
            <a:r>
              <a:rPr lang="uk-UA" sz="1000" dirty="0"/>
              <a:t> роках), «екамарганцю» — </a:t>
            </a:r>
            <a:r>
              <a:rPr lang="uk-UA" sz="1000" dirty="0">
                <a:hlinkClick r:id="rId26" tooltip="Технецій"/>
              </a:rPr>
              <a:t>технецію</a:t>
            </a:r>
            <a:r>
              <a:rPr lang="uk-UA" sz="1000" dirty="0"/>
              <a:t> (відкритий у </a:t>
            </a:r>
            <a:r>
              <a:rPr lang="uk-UA" sz="1000" dirty="0">
                <a:hlinkClick r:id="rId27" tooltip="1937"/>
              </a:rPr>
              <a:t>1937</a:t>
            </a:r>
            <a:r>
              <a:rPr lang="uk-UA" sz="1000" dirty="0"/>
              <a:t> році), «двімарганцю» — </a:t>
            </a:r>
            <a:r>
              <a:rPr lang="uk-UA" sz="1000" dirty="0">
                <a:hlinkClick r:id="rId28" tooltip="Реній"/>
              </a:rPr>
              <a:t>ренію</a:t>
            </a:r>
            <a:r>
              <a:rPr lang="uk-UA" sz="1000" dirty="0"/>
              <a:t> (відкритий у </a:t>
            </a:r>
            <a:r>
              <a:rPr lang="uk-UA" sz="1000" dirty="0">
                <a:hlinkClick r:id="rId29" tooltip="1925"/>
              </a:rPr>
              <a:t>1925</a:t>
            </a:r>
            <a:r>
              <a:rPr lang="uk-UA" sz="1000" dirty="0"/>
              <a:t> році), «екацезію» — </a:t>
            </a:r>
            <a:r>
              <a:rPr lang="uk-UA" sz="1000" dirty="0" err="1">
                <a:hlinkClick r:id="rId30" tooltip="Францій"/>
              </a:rPr>
              <a:t>франція</a:t>
            </a:r>
            <a:r>
              <a:rPr lang="uk-UA" sz="1000" dirty="0"/>
              <a:t> (відкритий у </a:t>
            </a:r>
            <a:r>
              <a:rPr lang="uk-UA" sz="1000" dirty="0">
                <a:hlinkClick r:id="rId31" tooltip="1939"/>
              </a:rPr>
              <a:t>1939</a:t>
            </a:r>
            <a:r>
              <a:rPr lang="uk-UA" sz="1000" dirty="0"/>
              <a:t> році).</a:t>
            </a:r>
          </a:p>
          <a:p>
            <a:endParaRPr lang="uk-UA" sz="1000" dirty="0"/>
          </a:p>
        </p:txBody>
      </p:sp>
      <p:pic>
        <p:nvPicPr>
          <p:cNvPr id="2050" name="Picture 2" descr="C:\Users\Orest\Desktop\images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0705">
            <a:off x="1691680" y="961137"/>
            <a:ext cx="1835745" cy="2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4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408912" cy="3984105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Майбутній автор 500 наукових праць і автор найважливіших досліджень з хімії </a:t>
            </a:r>
            <a:r>
              <a:rPr lang="uk-UA" b="1" dirty="0"/>
              <a:t>Дмитро Менделєєв</a:t>
            </a:r>
            <a:r>
              <a:rPr lang="uk-UA" dirty="0"/>
              <a:t> народився в селі Верхні </a:t>
            </a:r>
            <a:r>
              <a:rPr lang="uk-UA" dirty="0" err="1"/>
              <a:t>Аремзяни</a:t>
            </a:r>
            <a:r>
              <a:rPr lang="uk-UA" dirty="0"/>
              <a:t> (Тюменська область) 8 лютого 1834 року. Хлопчик став чотирнадцятою дитиною в сім'ї. Оскільки батько Менделєєва рано помер, дітей виховувала мати. У 15-річному віці юнак закінчив гімназію, а в 1850 році поступив в московський педагогічний інститут. </a:t>
            </a:r>
          </a:p>
          <a:p>
            <a:r>
              <a:rPr lang="uk-UA" dirty="0"/>
              <a:t>У 21 рік Менделєєв захистив дипломну роботу, але її згодом визнали кандидатською дисертацією. А вже через кілька років </a:t>
            </a:r>
            <a:r>
              <a:rPr lang="uk-UA" b="1" dirty="0"/>
              <a:t>Дмитра Менделєєва</a:t>
            </a:r>
            <a:r>
              <a:rPr lang="uk-UA" dirty="0"/>
              <a:t> взяли на викладацьку роботу до Петербурзького Університету. Молодий учений стажувався в провідних університетах Європи. </a:t>
            </a:r>
          </a:p>
          <a:p>
            <a:endParaRPr lang="uk-UA" dirty="0"/>
          </a:p>
        </p:txBody>
      </p:sp>
      <p:pic>
        <p:nvPicPr>
          <p:cNvPr id="5122" name="Picture 2" descr="C:\Users\Orest\Desktop\im2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790700"/>
            <a:ext cx="18859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5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6724835" cy="4367815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1859 році Менделєєв сконструював прилад для вимірювання щільності рідини. У 1860 році він </a:t>
            </a:r>
            <a:r>
              <a:rPr lang="uk-UA" dirty="0" err="1"/>
              <a:t>обгрунтував</a:t>
            </a:r>
            <a:r>
              <a:rPr lang="uk-UA" dirty="0"/>
              <a:t> теорію критичної температури абсолютного кипіння рідин. </a:t>
            </a:r>
          </a:p>
          <a:p>
            <a:r>
              <a:rPr lang="uk-UA" dirty="0"/>
              <a:t>У 1863 році </a:t>
            </a:r>
            <a:r>
              <a:rPr lang="uk-UA" b="1" dirty="0"/>
              <a:t>Дмитро Менделєєв</a:t>
            </a:r>
            <a:r>
              <a:rPr lang="uk-UA" dirty="0"/>
              <a:t> видав підручник «Органічна хімія». У 1869 році Менделєєв розробив періодичну таблицю хімічних елементів, яка стала найбільшим науковим проривом у розвитку хімії. </a:t>
            </a:r>
          </a:p>
          <a:p>
            <a:endParaRPr lang="uk-UA" dirty="0"/>
          </a:p>
        </p:txBody>
      </p:sp>
      <p:pic>
        <p:nvPicPr>
          <p:cNvPr id="1027" name="Picture 3" descr="C:\Users\Orest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452438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560840" cy="4433665"/>
          </a:xfrm>
        </p:spPr>
        <p:txBody>
          <a:bodyPr>
            <a:normAutofit fontScale="47500" lnSpcReduction="20000"/>
          </a:bodyPr>
          <a:lstStyle/>
          <a:p>
            <a:r>
              <a:rPr lang="uk-UA" dirty="0"/>
              <a:t>за чутками, ідея таблиці прийшла </a:t>
            </a:r>
            <a:r>
              <a:rPr lang="uk-UA" dirty="0" err="1"/>
              <a:t>мєндєлєєву</a:t>
            </a:r>
            <a:r>
              <a:rPr lang="uk-UA" dirty="0"/>
              <a:t> уві сні, та коли його спитали про це, вчений відповів "я може 20 років над цим думав, а вам здається - отак, раз і готово..."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радянська марка, випущена до сторіччя відкриття періодичної таблиці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займаючись питаннями сільського господарства, </a:t>
            </a:r>
            <a:r>
              <a:rPr lang="uk-UA" dirty="0" err="1"/>
              <a:t>мєндєлєєв</a:t>
            </a:r>
            <a:r>
              <a:rPr lang="uk-UA" dirty="0"/>
              <a:t> пропагував використання міндобрив та меліорації, він також є автором праць по метрології, удосконалював вимірювальні прибори</a:t>
            </a:r>
            <a:br>
              <a:rPr lang="uk-UA" dirty="0"/>
            </a:br>
            <a:r>
              <a:rPr lang="uk-UA" dirty="0"/>
              <a:t>винайшов пікнометр - прилад для вимірювання густини речовин</a:t>
            </a:r>
            <a:br>
              <a:rPr lang="uk-UA" dirty="0"/>
            </a:br>
            <a:r>
              <a:rPr lang="uk-UA" dirty="0"/>
              <a:t>є автором першого підручника з органічної хімії, та першої праці з основ неорганічної</a:t>
            </a:r>
            <a:br>
              <a:rPr lang="uk-UA" dirty="0"/>
            </a:br>
            <a:r>
              <a:rPr lang="uk-UA" dirty="0"/>
              <a:t>крім того, </a:t>
            </a:r>
            <a:r>
              <a:rPr lang="uk-UA" dirty="0" err="1"/>
              <a:t>мєндєлєєв</a:t>
            </a:r>
            <a:r>
              <a:rPr lang="uk-UA" dirty="0"/>
              <a:t> був видатним економістом, прихильником протекціонізму і захисту російської промисловості від конкуренції західних компаній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всупереч розповсюдженій думці, він не має ніякого відношення ні до винайдення горілки (вона існувала задовго до нього), ні до встановлення її міцності в 40°</a:t>
            </a:r>
            <a:br>
              <a:rPr lang="uk-UA" dirty="0"/>
            </a:br>
            <a:r>
              <a:rPr lang="uk-UA" dirty="0"/>
              <a:t>очевидно приводом до таких спекуляцій стала тема докторської дисертації, що стосувалась сумішей спирту з водою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кілька фактів пов’язує вченого і з </a:t>
            </a:r>
            <a:r>
              <a:rPr lang="uk-UA" dirty="0" err="1"/>
              <a:t>україною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ще молодим, після закінчення педінститут, </a:t>
            </a:r>
            <a:r>
              <a:rPr lang="uk-UA" dirty="0" err="1"/>
              <a:t>мєндєлєєв</a:t>
            </a:r>
            <a:r>
              <a:rPr lang="uk-UA" dirty="0"/>
              <a:t> захворів туберкульозом, прогнози лікарів були не дуже оптимістичними і він терміново виїхав на консультацію до </a:t>
            </a:r>
            <a:r>
              <a:rPr lang="uk-UA" dirty="0" err="1"/>
              <a:t>миколи</a:t>
            </a:r>
            <a:r>
              <a:rPr lang="uk-UA" dirty="0"/>
              <a:t> пирогова, котрий тоді працював в </a:t>
            </a:r>
            <a:r>
              <a:rPr lang="uk-UA" dirty="0" err="1"/>
              <a:t>сімферополі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той заспокоїв </a:t>
            </a:r>
            <a:r>
              <a:rPr lang="uk-UA" dirty="0" err="1"/>
              <a:t>мєндєлєєва</a:t>
            </a:r>
            <a:r>
              <a:rPr lang="uk-UA" dirty="0"/>
              <a:t> і сказав, що він житиме ще довго</a:t>
            </a:r>
            <a:br>
              <a:rPr lang="uk-UA" dirty="0"/>
            </a:br>
            <a:r>
              <a:rPr lang="uk-UA" dirty="0"/>
              <a:t>і справді - </a:t>
            </a:r>
            <a:r>
              <a:rPr lang="uk-UA" dirty="0" err="1"/>
              <a:t>мєндєлєєв</a:t>
            </a:r>
            <a:r>
              <a:rPr lang="uk-UA" dirty="0"/>
              <a:t> досить швидко видужав і повернувся в </a:t>
            </a:r>
            <a:r>
              <a:rPr lang="uk-UA" dirty="0" err="1"/>
              <a:t>росію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а в 1903 році </a:t>
            </a:r>
            <a:r>
              <a:rPr lang="uk-UA" dirty="0" err="1"/>
              <a:t>мєндєлєєв</a:t>
            </a:r>
            <a:r>
              <a:rPr lang="uk-UA" dirty="0"/>
              <a:t> був першим головою екзаменаційної комісії недавно заснованого київського політехнічного інституту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1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056784" cy="4361657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в 1857 році </a:t>
            </a:r>
            <a:r>
              <a:rPr lang="uk-UA" dirty="0" err="1"/>
              <a:t>дмитро</a:t>
            </a:r>
            <a:r>
              <a:rPr lang="uk-UA" dirty="0"/>
              <a:t> </a:t>
            </a:r>
            <a:r>
              <a:rPr lang="uk-UA" dirty="0" err="1"/>
              <a:t>мендєлєєв</a:t>
            </a:r>
            <a:r>
              <a:rPr lang="uk-UA" dirty="0"/>
              <a:t> робить пропозицію своїй давній знайомій з тобольська, але та відмовляє йому</a:t>
            </a:r>
            <a:br>
              <a:rPr lang="uk-UA" dirty="0"/>
            </a:br>
            <a:r>
              <a:rPr lang="uk-UA" dirty="0"/>
              <a:t>сестра </a:t>
            </a:r>
            <a:r>
              <a:rPr lang="uk-UA" dirty="0" err="1"/>
              <a:t>ольга</a:t>
            </a:r>
            <a:r>
              <a:rPr lang="uk-UA" dirty="0"/>
              <a:t>, побачивши, як важко брат переживає, познайомила його з </a:t>
            </a:r>
            <a:r>
              <a:rPr lang="uk-UA" dirty="0" err="1"/>
              <a:t>феозвою</a:t>
            </a:r>
            <a:r>
              <a:rPr lang="uk-UA" dirty="0"/>
              <a:t> </a:t>
            </a:r>
            <a:r>
              <a:rPr lang="uk-UA" dirty="0" err="1"/>
              <a:t>лєщьовою</a:t>
            </a:r>
            <a:r>
              <a:rPr lang="uk-UA" dirty="0"/>
              <a:t>, старшою на 6 років, теж знайомою ще з тобольська (до речі, прийомною донькою поета </a:t>
            </a:r>
            <a:r>
              <a:rPr lang="uk-UA" dirty="0" err="1"/>
              <a:t>єршова</a:t>
            </a:r>
            <a:r>
              <a:rPr lang="uk-UA" dirty="0"/>
              <a:t>, автора "горбоконика")</a:t>
            </a:r>
            <a:br>
              <a:rPr lang="uk-UA" dirty="0"/>
            </a:br>
            <a:r>
              <a:rPr lang="uk-UA" dirty="0"/>
              <a:t>в них було троє дітей, але їх відносини не склались, в основному через захоплення </a:t>
            </a:r>
            <a:r>
              <a:rPr lang="uk-UA" dirty="0" err="1"/>
              <a:t>мєндєлєєва</a:t>
            </a:r>
            <a:r>
              <a:rPr lang="uk-UA" dirty="0"/>
              <a:t> науковою працею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в 43 роки </a:t>
            </a:r>
            <a:r>
              <a:rPr lang="uk-UA" dirty="0" err="1"/>
              <a:t>мєндєлєєв</a:t>
            </a:r>
            <a:r>
              <a:rPr lang="uk-UA" dirty="0"/>
              <a:t> закохався в 19-річну </a:t>
            </a:r>
            <a:r>
              <a:rPr lang="uk-UA" dirty="0" err="1"/>
              <a:t>анну</a:t>
            </a:r>
            <a:r>
              <a:rPr lang="uk-UA" dirty="0"/>
              <a:t> попову, котра бувала в них вдома</a:t>
            </a:r>
            <a:br>
              <a:rPr lang="uk-UA" dirty="0"/>
            </a:br>
            <a:r>
              <a:rPr lang="uk-UA" dirty="0"/>
              <a:t>батько дівчини, </a:t>
            </a:r>
            <a:r>
              <a:rPr lang="uk-UA" dirty="0" err="1"/>
              <a:t>казак</a:t>
            </a:r>
            <a:r>
              <a:rPr lang="uk-UA" dirty="0"/>
              <a:t> з </a:t>
            </a:r>
            <a:r>
              <a:rPr lang="uk-UA" dirty="0" err="1"/>
              <a:t>урюпінська</a:t>
            </a:r>
            <a:r>
              <a:rPr lang="uk-UA" dirty="0"/>
              <a:t>, був категорично проти цього зв’язку і вислав доньку в </a:t>
            </a:r>
            <a:r>
              <a:rPr lang="uk-UA" dirty="0" err="1"/>
              <a:t>італію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однак </a:t>
            </a:r>
            <a:r>
              <a:rPr lang="uk-UA" dirty="0" err="1"/>
              <a:t>дмитро</a:t>
            </a:r>
            <a:r>
              <a:rPr lang="uk-UA" dirty="0"/>
              <a:t> </a:t>
            </a:r>
            <a:r>
              <a:rPr lang="uk-UA" dirty="0" err="1"/>
              <a:t>іванович</a:t>
            </a:r>
            <a:r>
              <a:rPr lang="uk-UA" dirty="0"/>
              <a:t> поїхав за нею і через місяць вони повернулись разом</a:t>
            </a:r>
            <a:br>
              <a:rPr lang="uk-UA" dirty="0"/>
            </a:br>
            <a:r>
              <a:rPr lang="uk-UA" dirty="0"/>
              <a:t>повторний шлюб в ті часи був майже неможливою справою і навіть після того, як перша дружина погодилась дати </a:t>
            </a:r>
            <a:r>
              <a:rPr lang="uk-UA" dirty="0" err="1"/>
              <a:t>мєндєлєєву</a:t>
            </a:r>
            <a:r>
              <a:rPr lang="uk-UA" dirty="0"/>
              <a:t> розлучення, церква наклала на нього т.зв. "шестирічне каяття"</a:t>
            </a:r>
            <a:br>
              <a:rPr lang="uk-UA" dirty="0"/>
            </a:br>
            <a:r>
              <a:rPr lang="uk-UA" dirty="0"/>
              <a:t>щоб не чекати 6 років, </a:t>
            </a:r>
            <a:r>
              <a:rPr lang="uk-UA" dirty="0" err="1"/>
              <a:t>мєндєлєєв</a:t>
            </a:r>
            <a:r>
              <a:rPr lang="uk-UA" dirty="0"/>
              <a:t> підкупив </a:t>
            </a:r>
            <a:r>
              <a:rPr lang="uk-UA" dirty="0" err="1"/>
              <a:t>священника</a:t>
            </a:r>
            <a:r>
              <a:rPr lang="uk-UA" dirty="0"/>
              <a:t>, давши </a:t>
            </a:r>
            <a:r>
              <a:rPr lang="uk-UA" dirty="0" err="1"/>
              <a:t>хабаря</a:t>
            </a:r>
            <a:r>
              <a:rPr lang="uk-UA" dirty="0"/>
              <a:t> в 10 тисяч рублів (для порівняння, маєток вченого оцінювався лиш у 8 тисяч)</a:t>
            </a:r>
            <a:br>
              <a:rPr lang="uk-UA" dirty="0"/>
            </a:br>
            <a:r>
              <a:rPr lang="uk-UA" dirty="0"/>
              <a:t>зате новий шлюб був дуже вдалим, подружжя жило в згоді, молода дружина була </a:t>
            </a:r>
            <a:r>
              <a:rPr lang="uk-UA" dirty="0" err="1"/>
              <a:t>висоосвічена</a:t>
            </a:r>
            <a:r>
              <a:rPr lang="uk-UA" dirty="0"/>
              <a:t> і добре розуміла інтереси чоловіка</a:t>
            </a:r>
            <a:br>
              <a:rPr lang="uk-UA" dirty="0"/>
            </a:br>
            <a:r>
              <a:rPr lang="uk-UA" dirty="0"/>
              <a:t>в них народилось 4 дітей (донька люба згодом вийшла заміж за поета </a:t>
            </a:r>
            <a:r>
              <a:rPr lang="uk-UA" dirty="0" err="1"/>
              <a:t>олександра</a:t>
            </a:r>
            <a:r>
              <a:rPr lang="uk-UA" dirty="0"/>
              <a:t> блока)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63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052736"/>
            <a:ext cx="6296744" cy="4433665"/>
          </a:xfrm>
        </p:spPr>
        <p:txBody>
          <a:bodyPr>
            <a:normAutofit fontScale="55000" lnSpcReduction="20000"/>
          </a:bodyPr>
          <a:lstStyle/>
          <a:p>
            <a:r>
              <a:rPr lang="uk-UA" dirty="0"/>
              <a:t>цікаві факти: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прізвище діда вченого було </a:t>
            </a:r>
            <a:r>
              <a:rPr lang="uk-UA" dirty="0" err="1"/>
              <a:t>соколов</a:t>
            </a: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мєндєлєєв</a:t>
            </a:r>
            <a:r>
              <a:rPr lang="uk-UA" dirty="0"/>
              <a:t> - це прізвисько, яке батько вченого отримав у семінарії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в гімназії майбутній геній вчився поганенько, мав низькі оцінки з усіх предметів, особливо не давалась йому латина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err="1"/>
              <a:t>мєндєлєєв</a:t>
            </a:r>
            <a:r>
              <a:rPr lang="uk-UA" dirty="0"/>
              <a:t> багато палив, самостійно добирав тютюн і скручував собі цигарки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полюбляв чай, який замовляв з </a:t>
            </a:r>
            <a:r>
              <a:rPr lang="uk-UA" dirty="0" err="1"/>
              <a:t>китаю</a:t>
            </a:r>
            <a:r>
              <a:rPr lang="uk-UA" dirty="0"/>
              <a:t> на кілька років наперед, перемішував і запаковував</a:t>
            </a:r>
            <a:br>
              <a:rPr lang="uk-UA" dirty="0"/>
            </a:br>
            <a:r>
              <a:rPr lang="uk-UA" dirty="0"/>
              <a:t>його чай був популярним серед всіх знайомих</a:t>
            </a:r>
            <a:br>
              <a:rPr lang="uk-UA" dirty="0"/>
            </a:br>
            <a:r>
              <a:rPr lang="uk-UA" dirty="0"/>
              <a:t>в гостях </a:t>
            </a:r>
            <a:r>
              <a:rPr lang="uk-UA" dirty="0" err="1"/>
              <a:t>дмитро</a:t>
            </a:r>
            <a:r>
              <a:rPr lang="uk-UA" dirty="0"/>
              <a:t> </a:t>
            </a:r>
            <a:r>
              <a:rPr lang="uk-UA" dirty="0" err="1"/>
              <a:t>іванович</a:t>
            </a:r>
            <a:r>
              <a:rPr lang="uk-UA" dirty="0"/>
              <a:t> чай не пив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в нього було цікаве хобі - вчений полюбляв робити скриньки, валізки, рамки для портретів, самостійно переплітав книжки</a:t>
            </a:r>
            <a:br>
              <a:rPr lang="uk-UA" dirty="0"/>
            </a:br>
            <a:r>
              <a:rPr lang="uk-UA" dirty="0"/>
              <a:t>також </a:t>
            </a:r>
            <a:r>
              <a:rPr lang="uk-UA" dirty="0" err="1"/>
              <a:t>мєндєлєєв</a:t>
            </a:r>
            <a:r>
              <a:rPr lang="uk-UA" dirty="0"/>
              <a:t> власноруч шив собі одяг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його іменем названо місто, два містечка, залізничну станцію, </a:t>
            </a:r>
            <a:r>
              <a:rPr lang="uk-UA" dirty="0" err="1"/>
              <a:t>станцію</a:t>
            </a:r>
            <a:r>
              <a:rPr lang="uk-UA" dirty="0"/>
              <a:t> метро, завод, льодовик, кратер, астероїд, підводний хребет, вулкан та 101-ий хімічний елемент</a:t>
            </a:r>
          </a:p>
        </p:txBody>
      </p:sp>
    </p:spTree>
    <p:extLst>
      <p:ext uri="{BB962C8B-B14F-4D97-AF65-F5344CB8AC3E}">
        <p14:creationId xmlns:p14="http://schemas.microsoft.com/office/powerpoint/2010/main" val="7893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</TotalTime>
  <Words>346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Orest</dc:creator>
  <cp:lastModifiedBy>Orest</cp:lastModifiedBy>
  <cp:revision>3</cp:revision>
  <dcterms:created xsi:type="dcterms:W3CDTF">2013-03-14T19:20:37Z</dcterms:created>
  <dcterms:modified xsi:type="dcterms:W3CDTF">2013-03-14T19:44:41Z</dcterms:modified>
</cp:coreProperties>
</file>