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62" r:id="rId4"/>
    <p:sldId id="263" r:id="rId5"/>
    <p:sldId id="264" r:id="rId6"/>
    <p:sldId id="265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06125-2DE5-4188-8C89-F035A89DD43F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AAAFE-1289-49DD-B632-8ABD31B2C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AAAFE-1289-49DD-B632-8ABD31B2C9C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7200" b="1" i="1" u="sng" dirty="0" smtClean="0">
                <a:solidFill>
                  <a:schemeClr val="accent6">
                    <a:lumMod val="75000"/>
                  </a:schemeClr>
                </a:solidFill>
              </a:rPr>
              <a:t>Нітратна кислота</a:t>
            </a:r>
            <a:endParaRPr lang="ru-RU" sz="7200" b="1" i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Виконала:</a:t>
            </a:r>
            <a:r>
              <a:rPr lang="uk-UA" dirty="0" err="1" smtClean="0">
                <a:solidFill>
                  <a:srgbClr val="00B050"/>
                </a:solidFill>
              </a:rPr>
              <a:t>Гринюк</a:t>
            </a:r>
            <a:r>
              <a:rPr lang="uk-UA" dirty="0" smtClean="0">
                <a:solidFill>
                  <a:srgbClr val="00B050"/>
                </a:solidFill>
              </a:rPr>
              <a:t> Аліна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7170" name="Picture 2" descr="&amp;Tcy;&amp;rcy;&amp;icy;&amp;vcy;&amp;icy;&amp;mcy;&amp;iukcy;&amp;rcy;&amp;ncy;&amp;acy; &amp;mcy;&amp;ocy;&amp;dcy;&amp;iecy;&amp;lcy;&amp;softcy; &amp;mcy;&amp;ocy;&amp;lcy;&amp;iecy;&amp;kcy;&amp;ucy;&amp;lcy;&amp;i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406337" cy="1966921"/>
          </a:xfrm>
          <a:prstGeom prst="rect">
            <a:avLst/>
          </a:prstGeom>
          <a:noFill/>
        </p:spPr>
      </p:pic>
      <p:pic>
        <p:nvPicPr>
          <p:cNvPr id="7172" name="Picture 4" descr="&amp;Rcy;&amp;iecy;&amp;zcy;&amp;ocy;&amp;ncy;&amp;acy;&amp;ncy;&amp;scy;&amp;ncy;&amp;acy; &amp;scy;&amp;tcy;&amp;rcy;&amp;ucy;&amp;kcy;&amp;tcy;&amp;ucy;&amp;rcy;&amp;ncy;&amp;acy; &amp;fcy;&amp;ocy;&amp;rcy;&amp;mcy;&amp;ucy;&amp;lcy;&amp;a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357694"/>
            <a:ext cx="2339999" cy="189071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chemeClr val="accent5">
                    <a:lumMod val="50000"/>
                  </a:schemeClr>
                </a:solidFill>
              </a:rPr>
              <a:t>Нітратна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 кислота</a:t>
            </a:r>
            <a:endParaRPr lang="ru-RU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Нітратна кислота</a:t>
            </a:r>
            <a:r>
              <a:rPr lang="uk-UA" dirty="0" smtClean="0"/>
              <a:t> (а</a:t>
            </a:r>
            <a:r>
              <a:rPr lang="vi-VN" dirty="0" smtClean="0"/>
              <a:t>зотна кислота</a:t>
            </a:r>
            <a:r>
              <a:rPr lang="uk-UA" dirty="0" smtClean="0"/>
              <a:t>)</a:t>
            </a:r>
            <a:r>
              <a:rPr lang="vi-VN" dirty="0" smtClean="0"/>
              <a:t> (</a:t>
            </a:r>
            <a:r>
              <a:rPr lang="en-US" dirty="0" smtClean="0"/>
              <a:t>HNO3) — </a:t>
            </a:r>
            <a:r>
              <a:rPr lang="vi-VN" dirty="0" smtClean="0"/>
              <a:t>сильна одноосновна кислота. Отримується при окисленні аміаку або реакції сірчаної кислоти з нітратом калію. Висококорозійна кислота, реагує з більшістю металів, сильний окислюючий агент. Використовується для нітрації та одержання ефірів органічних сполук, при виробництві сірчаної кислоти, нітратів, вибухових речовин, пластмас, барвників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Історія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Р. Дж. </a:t>
            </a:r>
            <a:r>
              <a:rPr lang="ru-RU" dirty="0" err="1" smtClean="0"/>
              <a:t>Глаубер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в </a:t>
            </a:r>
            <a:r>
              <a:rPr lang="ru-RU" dirty="0" err="1" smtClean="0"/>
              <a:t>середині</a:t>
            </a:r>
            <a:r>
              <a:rPr lang="ru-RU" dirty="0" smtClean="0"/>
              <a:t> 17-го </a:t>
            </a:r>
            <a:r>
              <a:rPr lang="ru-RU" dirty="0" err="1" smtClean="0"/>
              <a:t>сторіччя</a:t>
            </a:r>
            <a:r>
              <a:rPr lang="ru-RU" dirty="0" smtClean="0"/>
              <a:t>, </a:t>
            </a:r>
            <a:r>
              <a:rPr lang="ru-RU" dirty="0" err="1" smtClean="0"/>
              <a:t>чисту</a:t>
            </a:r>
            <a:r>
              <a:rPr lang="ru-RU" dirty="0" smtClean="0"/>
              <a:t> </a:t>
            </a:r>
            <a:r>
              <a:rPr lang="ru-RU" dirty="0" err="1" smtClean="0"/>
              <a:t>нітратну</a:t>
            </a:r>
            <a:r>
              <a:rPr lang="ru-RU" dirty="0" smtClean="0"/>
              <a:t> кислоту </a:t>
            </a:r>
            <a:r>
              <a:rPr lang="ru-RU" dirty="0" err="1" smtClean="0"/>
              <a:t>реакцією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перегонкою </a:t>
            </a:r>
            <a:r>
              <a:rPr lang="ru-RU" dirty="0" err="1" smtClean="0"/>
              <a:t>селітри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сірчаною</a:t>
            </a:r>
            <a:r>
              <a:rPr lang="ru-RU" dirty="0" smtClean="0"/>
              <a:t> кислотою, зараз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при лабораторному </a:t>
            </a:r>
            <a:r>
              <a:rPr lang="ru-RU" dirty="0" err="1" smtClean="0"/>
              <a:t>отриманні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 Склад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визначив</a:t>
            </a:r>
            <a:r>
              <a:rPr lang="ru-RU" dirty="0" smtClean="0"/>
              <a:t> </a:t>
            </a:r>
            <a:r>
              <a:rPr lang="ru-RU" dirty="0" err="1" smtClean="0"/>
              <a:t>А.Лавуазьє</a:t>
            </a:r>
            <a:r>
              <a:rPr lang="ru-RU" dirty="0" smtClean="0"/>
              <a:t> в 18 </a:t>
            </a:r>
            <a:r>
              <a:rPr lang="ru-RU" dirty="0" err="1" smtClean="0"/>
              <a:t>сторіччі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визначив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речовина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в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 азот та </a:t>
            </a:r>
            <a:r>
              <a:rPr lang="ru-RU" dirty="0" err="1" smtClean="0"/>
              <a:t>кисень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точна формула не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. </a:t>
            </a:r>
            <a:r>
              <a:rPr lang="ru-RU" dirty="0" err="1" smtClean="0"/>
              <a:t>Точний</a:t>
            </a:r>
            <a:r>
              <a:rPr lang="ru-RU" dirty="0" smtClean="0"/>
              <a:t> склад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визначений</a:t>
            </a:r>
            <a:r>
              <a:rPr lang="ru-RU" dirty="0" smtClean="0"/>
              <a:t> </a:t>
            </a:r>
            <a:r>
              <a:rPr lang="ru-RU" dirty="0" err="1" smtClean="0"/>
              <a:t>Генрі</a:t>
            </a:r>
            <a:r>
              <a:rPr lang="ru-RU" dirty="0" smtClean="0"/>
              <a:t> </a:t>
            </a:r>
            <a:r>
              <a:rPr lang="ru-RU" dirty="0" err="1" smtClean="0"/>
              <a:t>Кавендішем</a:t>
            </a:r>
            <a:r>
              <a:rPr lang="ru-RU" dirty="0" smtClean="0"/>
              <a:t>. </a:t>
            </a:r>
            <a:r>
              <a:rPr lang="ru-RU" dirty="0" err="1" smtClean="0"/>
              <a:t>Промислове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почалося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початку 19 </a:t>
            </a:r>
            <a:r>
              <a:rPr lang="ru-RU" dirty="0" err="1" smtClean="0"/>
              <a:t>століття</a:t>
            </a:r>
            <a:r>
              <a:rPr lang="ru-RU" dirty="0" smtClean="0"/>
              <a:t>, коли </a:t>
            </a:r>
            <a:r>
              <a:rPr lang="ru-RU" dirty="0" err="1" smtClean="0"/>
              <a:t>сірчана</a:t>
            </a:r>
            <a:r>
              <a:rPr lang="ru-RU" dirty="0" smtClean="0"/>
              <a:t> кислота та </a:t>
            </a:r>
            <a:r>
              <a:rPr lang="ru-RU" dirty="0" err="1" smtClean="0"/>
              <a:t>нітрат</a:t>
            </a:r>
            <a:r>
              <a:rPr lang="ru-RU" dirty="0" smtClean="0"/>
              <a:t> </a:t>
            </a:r>
            <a:r>
              <a:rPr lang="ru-RU" dirty="0" err="1" smtClean="0"/>
              <a:t>натрію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доступні</a:t>
            </a:r>
            <a:r>
              <a:rPr lang="ru-RU" dirty="0" smtClean="0"/>
              <a:t> в великих </a:t>
            </a:r>
            <a:r>
              <a:rPr lang="ru-RU" dirty="0" err="1" smtClean="0"/>
              <a:t>кількостях</a:t>
            </a:r>
            <a:r>
              <a:rPr lang="ru-RU" dirty="0" smtClean="0"/>
              <a:t>. </a:t>
            </a:r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добування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, </a:t>
            </a:r>
            <a:r>
              <a:rPr lang="ru-RU" dirty="0" err="1" smtClean="0"/>
              <a:t>каталітичне</a:t>
            </a:r>
            <a:r>
              <a:rPr lang="ru-RU" dirty="0" smtClean="0"/>
              <a:t> </a:t>
            </a:r>
            <a:r>
              <a:rPr lang="ru-RU" dirty="0" err="1" smtClean="0"/>
              <a:t>окислення</a:t>
            </a:r>
            <a:r>
              <a:rPr lang="ru-RU" dirty="0" smtClean="0"/>
              <a:t> </a:t>
            </a:r>
            <a:r>
              <a:rPr lang="ru-RU" dirty="0" err="1" smtClean="0"/>
              <a:t>аміаку</a:t>
            </a:r>
            <a:r>
              <a:rPr lang="ru-RU" dirty="0" smtClean="0"/>
              <a:t> на </a:t>
            </a:r>
            <a:r>
              <a:rPr lang="ru-RU" dirty="0" err="1" smtClean="0"/>
              <a:t>платині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Ч.Ф. Кульманом (1838). До </a:t>
            </a:r>
            <a:r>
              <a:rPr lang="ru-RU" dirty="0" err="1" smtClean="0"/>
              <a:t>винаходу</a:t>
            </a:r>
            <a:r>
              <a:rPr lang="ru-RU" dirty="0" smtClean="0"/>
              <a:t> синтетичного </a:t>
            </a:r>
            <a:r>
              <a:rPr lang="ru-RU" dirty="0" err="1" smtClean="0"/>
              <a:t>аміаку</a:t>
            </a:r>
            <a:r>
              <a:rPr lang="ru-RU" dirty="0" smtClean="0"/>
              <a:t> названого на честь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першовідкривачів</a:t>
            </a:r>
            <a:r>
              <a:rPr lang="ru-RU" dirty="0" smtClean="0"/>
              <a:t> "</a:t>
            </a:r>
            <a:r>
              <a:rPr lang="ru-RU" dirty="0" err="1" smtClean="0"/>
              <a:t>Аміак</a:t>
            </a:r>
            <a:r>
              <a:rPr lang="ru-RU" dirty="0" smtClean="0"/>
              <a:t> </a:t>
            </a:r>
            <a:r>
              <a:rPr lang="ru-RU" dirty="0" err="1" smtClean="0"/>
              <a:t>Габер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Бош",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залишався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дорогим у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добування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натрієвої</a:t>
            </a:r>
            <a:r>
              <a:rPr lang="ru-RU" dirty="0" smtClean="0"/>
              <a:t> </a:t>
            </a:r>
            <a:r>
              <a:rPr lang="ru-RU" dirty="0" err="1" smtClean="0"/>
              <a:t>селітри</a:t>
            </a:r>
            <a:r>
              <a:rPr lang="ru-RU" dirty="0" smtClean="0"/>
              <a:t>. На початку 20-го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Вільгельм</a:t>
            </a:r>
            <a:r>
              <a:rPr lang="ru-RU" dirty="0" smtClean="0"/>
              <a:t> </a:t>
            </a:r>
            <a:r>
              <a:rPr lang="ru-RU" dirty="0" err="1" smtClean="0"/>
              <a:t>Оствальд</a:t>
            </a:r>
            <a:r>
              <a:rPr lang="ru-RU" dirty="0" smtClean="0"/>
              <a:t>, </a:t>
            </a:r>
            <a:r>
              <a:rPr lang="ru-RU" dirty="0" err="1" smtClean="0"/>
              <a:t>започаткував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азотної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аміаку</a:t>
            </a:r>
            <a:r>
              <a:rPr lang="ru-RU" dirty="0" smtClean="0"/>
              <a:t> у </a:t>
            </a:r>
            <a:r>
              <a:rPr lang="ru-RU" dirty="0" err="1" smtClean="0"/>
              <a:t>промислових</a:t>
            </a:r>
            <a:r>
              <a:rPr lang="ru-RU" dirty="0" smtClean="0"/>
              <a:t> масштабах. </a:t>
            </a:r>
            <a:r>
              <a:rPr lang="ru-RU" dirty="0" err="1" smtClean="0"/>
              <a:t>Дешевий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окислення</a:t>
            </a:r>
            <a:r>
              <a:rPr lang="ru-RU" dirty="0" smtClean="0"/>
              <a:t> </a:t>
            </a:r>
            <a:r>
              <a:rPr lang="ru-RU" dirty="0" err="1" smtClean="0"/>
              <a:t>аміаку</a:t>
            </a:r>
            <a:r>
              <a:rPr lang="ru-RU" dirty="0" smtClean="0"/>
              <a:t> в </a:t>
            </a:r>
            <a:r>
              <a:rPr lang="ru-RU" dirty="0" err="1" smtClean="0"/>
              <a:t>даний</a:t>
            </a:r>
            <a:r>
              <a:rPr lang="ru-RU" dirty="0" smtClean="0"/>
              <a:t> час </a:t>
            </a:r>
            <a:r>
              <a:rPr lang="ru-RU" dirty="0" err="1" smtClean="0"/>
              <a:t>замінив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промислові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добування</a:t>
            </a:r>
            <a:r>
              <a:rPr lang="ru-RU" dirty="0" smtClean="0"/>
              <a:t> </a:t>
            </a:r>
            <a:r>
              <a:rPr lang="ru-RU" dirty="0" err="1" smtClean="0"/>
              <a:t>нітратної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3553" name="Picture 1" descr="C:\Documents and Settings\QWW\Рабочий стол\Новая папка (7)\100px-Salpetersae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22" y="142852"/>
            <a:ext cx="1214478" cy="16759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 smtClean="0">
                <a:solidFill>
                  <a:srgbClr val="00B050"/>
                </a:solidFill>
                <a:latin typeface="Monotype Corsiva" pitchFamily="66" charset="0"/>
              </a:rPr>
              <a:t/>
            </a:r>
            <a:br>
              <a:rPr lang="en-US" sz="6700" b="1" dirty="0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sz="6700" b="1" dirty="0" err="1" smtClean="0">
                <a:solidFill>
                  <a:srgbClr val="00B050"/>
                </a:solidFill>
                <a:latin typeface="Monotype Corsiva" pitchFamily="66" charset="0"/>
              </a:rPr>
              <a:t>Фізичні</a:t>
            </a:r>
            <a:r>
              <a:rPr lang="ru-RU" sz="6700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6700" b="1" dirty="0" err="1" smtClean="0">
                <a:solidFill>
                  <a:srgbClr val="00B050"/>
                </a:solidFill>
                <a:latin typeface="Monotype Corsiva" pitchFamily="66" charset="0"/>
              </a:rPr>
              <a:t>властивості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71654"/>
            <a:ext cx="8686800" cy="478634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Нітратна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кислота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безбарвною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димучою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рідиною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їдким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запахом, легко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розкладається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забарвлюючись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жовтий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колір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Густина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1,53 г/см³.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Кипить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при 86°С,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замерзає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при — 41°С.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повітрі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HNO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димить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внаслідок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притягання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її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парами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вологого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повітря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утворення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дрібненьких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крапельок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туману.</a:t>
            </a: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Нітратна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кислота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нестійка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вже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під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впливом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сонячного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світла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поступово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розкладається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  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HNO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4NO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+ 2H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нагріванні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розклад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її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значно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прискорюється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Утворюваний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діоксид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азоту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розчиняється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HNO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надає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їй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жовтуватого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кольору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водних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розчинах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нітратна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кислота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значно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стійкіша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З водою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HNO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змішується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будь-яких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співвідношеннях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У продаж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нітратна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кислота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звичайно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поступає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вигляді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68%-ного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розчину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густиною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1,4 г/см³.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Хімічні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властивості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200" dirty="0" err="1" smtClean="0">
                <a:latin typeface="Constantia" pitchFamily="18" charset="0"/>
              </a:rPr>
              <a:t>Нітратна</a:t>
            </a:r>
            <a:r>
              <a:rPr lang="ru-RU" sz="7200" dirty="0" smtClean="0">
                <a:latin typeface="Constantia" pitchFamily="18" charset="0"/>
              </a:rPr>
              <a:t> кислота — </a:t>
            </a:r>
            <a:r>
              <a:rPr lang="ru-RU" sz="7200" dirty="0" err="1" smtClean="0">
                <a:latin typeface="Constantia" pitchFamily="18" charset="0"/>
              </a:rPr>
              <a:t>дуже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сильний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окисник</a:t>
            </a:r>
            <a:r>
              <a:rPr lang="ru-RU" sz="7200" dirty="0" smtClean="0">
                <a:latin typeface="Constantia" pitchFamily="18" charset="0"/>
              </a:rPr>
              <a:t>. </a:t>
            </a:r>
            <a:r>
              <a:rPr lang="ru-RU" sz="7200" dirty="0" err="1" smtClean="0">
                <a:latin typeface="Constantia" pitchFamily="18" charset="0"/>
              </a:rPr>
              <a:t>Окислює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сірку</a:t>
            </a:r>
            <a:r>
              <a:rPr lang="ru-RU" sz="7200" dirty="0" smtClean="0">
                <a:latin typeface="Constantia" pitchFamily="18" charset="0"/>
              </a:rPr>
              <a:t> (до </a:t>
            </a:r>
            <a:r>
              <a:rPr lang="en-US" sz="7200" dirty="0" smtClean="0">
                <a:latin typeface="Constantia" pitchFamily="18" charset="0"/>
              </a:rPr>
              <a:t>H</a:t>
            </a:r>
            <a:r>
              <a:rPr lang="en-US" sz="7200" baseline="-25000" dirty="0" smtClean="0">
                <a:latin typeface="Constantia" pitchFamily="18" charset="0"/>
              </a:rPr>
              <a:t>2</a:t>
            </a:r>
            <a:r>
              <a:rPr lang="en-US" sz="7200" dirty="0" smtClean="0">
                <a:latin typeface="Constantia" pitchFamily="18" charset="0"/>
              </a:rPr>
              <a:t>SO</a:t>
            </a:r>
            <a:r>
              <a:rPr lang="en-US" sz="7200" baseline="-25000" dirty="0" smtClean="0">
                <a:latin typeface="Constantia" pitchFamily="18" charset="0"/>
              </a:rPr>
              <a:t>4</a:t>
            </a:r>
            <a:r>
              <a:rPr lang="en-US" sz="7200" dirty="0" smtClean="0">
                <a:latin typeface="Constantia" pitchFamily="18" charset="0"/>
              </a:rPr>
              <a:t>), </a:t>
            </a:r>
            <a:r>
              <a:rPr lang="ru-RU" sz="7200" dirty="0" smtClean="0">
                <a:latin typeface="Constantia" pitchFamily="18" charset="0"/>
              </a:rPr>
              <a:t>фосфор (</a:t>
            </a:r>
            <a:r>
              <a:rPr lang="en-US" sz="7200" dirty="0" smtClean="0">
                <a:latin typeface="Constantia" pitchFamily="18" charset="0"/>
              </a:rPr>
              <a:t>H3PO4), </a:t>
            </a:r>
            <a:r>
              <a:rPr lang="ru-RU" sz="7200" dirty="0" err="1" smtClean="0">
                <a:latin typeface="Constantia" pitchFamily="18" charset="0"/>
              </a:rPr>
              <a:t>руйнує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органічні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речовини</a:t>
            </a:r>
            <a:r>
              <a:rPr lang="ru-RU" sz="7200" dirty="0" smtClean="0">
                <a:latin typeface="Constantia" pitchFamily="18" charset="0"/>
              </a:rPr>
              <a:t>. </a:t>
            </a:r>
            <a:r>
              <a:rPr lang="ru-RU" sz="7200" dirty="0" err="1" smtClean="0">
                <a:latin typeface="Constantia" pitchFamily="18" charset="0"/>
              </a:rPr>
              <a:t>Ступінь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відновлення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en-US" sz="7200" dirty="0" smtClean="0">
                <a:latin typeface="Constantia" pitchFamily="18" charset="0"/>
              </a:rPr>
              <a:t>HNO</a:t>
            </a:r>
            <a:r>
              <a:rPr lang="en-US" sz="7200" baseline="-25000" dirty="0" smtClean="0">
                <a:latin typeface="Constantia" pitchFamily="18" charset="0"/>
              </a:rPr>
              <a:t>3</a:t>
            </a:r>
            <a:r>
              <a:rPr lang="en-US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залежить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від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її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концентрації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і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активності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відновника</a:t>
            </a:r>
            <a:r>
              <a:rPr lang="ru-RU" sz="7200" dirty="0" smtClean="0">
                <a:latin typeface="Constantia" pitchFamily="18" charset="0"/>
              </a:rPr>
              <a:t>. </a:t>
            </a:r>
            <a:r>
              <a:rPr lang="ru-RU" sz="7200" dirty="0" err="1" smtClean="0">
                <a:latin typeface="Constantia" pitchFamily="18" charset="0"/>
              </a:rPr>
              <a:t>Концентрована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en-US" sz="7200" dirty="0" smtClean="0">
                <a:latin typeface="Constantia" pitchFamily="18" charset="0"/>
              </a:rPr>
              <a:t>HNO</a:t>
            </a:r>
            <a:r>
              <a:rPr lang="en-US" sz="7200" baseline="-25000" dirty="0" smtClean="0">
                <a:latin typeface="Constantia" pitchFamily="18" charset="0"/>
              </a:rPr>
              <a:t>3</a:t>
            </a:r>
            <a:r>
              <a:rPr lang="en-US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відновлюється</a:t>
            </a:r>
            <a:r>
              <a:rPr lang="ru-RU" sz="7200" dirty="0" smtClean="0">
                <a:latin typeface="Constantia" pitchFamily="18" charset="0"/>
              </a:rPr>
              <a:t> до </a:t>
            </a:r>
            <a:r>
              <a:rPr lang="en-US" sz="7200" dirty="0" smtClean="0">
                <a:latin typeface="Constantia" pitchFamily="18" charset="0"/>
              </a:rPr>
              <a:t>NO</a:t>
            </a:r>
            <a:r>
              <a:rPr lang="en-US" sz="7200" baseline="-25000" dirty="0" smtClean="0">
                <a:latin typeface="Constantia" pitchFamily="18" charset="0"/>
              </a:rPr>
              <a:t>2</a:t>
            </a:r>
            <a:r>
              <a:rPr lang="en-US" sz="7200" dirty="0" smtClean="0">
                <a:latin typeface="Constantia" pitchFamily="18" charset="0"/>
              </a:rPr>
              <a:t>, </a:t>
            </a:r>
            <a:r>
              <a:rPr lang="ru-RU" sz="7200" dirty="0" smtClean="0">
                <a:latin typeface="Constantia" pitchFamily="18" charset="0"/>
              </a:rPr>
              <a:t>а </a:t>
            </a:r>
            <a:r>
              <a:rPr lang="ru-RU" sz="7200" dirty="0" err="1" smtClean="0">
                <a:latin typeface="Constantia" pitchFamily="18" charset="0"/>
              </a:rPr>
              <a:t>розведена</a:t>
            </a:r>
            <a:r>
              <a:rPr lang="ru-RU" sz="7200" dirty="0" smtClean="0">
                <a:latin typeface="Constantia" pitchFamily="18" charset="0"/>
              </a:rPr>
              <a:t> — </a:t>
            </a:r>
            <a:r>
              <a:rPr lang="ru-RU" sz="7200" dirty="0" err="1" smtClean="0">
                <a:latin typeface="Constantia" pitchFamily="18" charset="0"/>
              </a:rPr>
              <a:t>звичайно</a:t>
            </a:r>
            <a:r>
              <a:rPr lang="ru-RU" sz="7200" dirty="0" smtClean="0">
                <a:latin typeface="Constantia" pitchFamily="18" charset="0"/>
              </a:rPr>
              <a:t> до </a:t>
            </a:r>
            <a:r>
              <a:rPr lang="en-US" sz="7200" dirty="0" smtClean="0">
                <a:latin typeface="Constantia" pitchFamily="18" charset="0"/>
              </a:rPr>
              <a:t>NO. </a:t>
            </a:r>
            <a:r>
              <a:rPr lang="ru-RU" sz="7200" dirty="0" err="1" smtClean="0">
                <a:latin typeface="Constantia" pitchFamily="18" charset="0"/>
              </a:rPr>
              <a:t>Нітратна</a:t>
            </a:r>
            <a:r>
              <a:rPr lang="ru-RU" sz="7200" dirty="0" smtClean="0">
                <a:latin typeface="Constantia" pitchFamily="18" charset="0"/>
              </a:rPr>
              <a:t> кислота </a:t>
            </a:r>
            <a:r>
              <a:rPr lang="ru-RU" sz="7200" dirty="0" err="1" smtClean="0">
                <a:latin typeface="Constantia" pitchFamily="18" charset="0"/>
              </a:rPr>
              <a:t>взаємодіє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майже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зі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всіма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металами</a:t>
            </a:r>
            <a:r>
              <a:rPr lang="ru-RU" sz="7200" dirty="0" smtClean="0">
                <a:latin typeface="Constantia" pitchFamily="18" charset="0"/>
              </a:rPr>
              <a:t>, за </a:t>
            </a:r>
            <a:r>
              <a:rPr lang="ru-RU" sz="7200" dirty="0" err="1" smtClean="0">
                <a:latin typeface="Constantia" pitchFamily="18" charset="0"/>
              </a:rPr>
              <a:t>винятком</a:t>
            </a:r>
            <a:r>
              <a:rPr lang="ru-RU" sz="7200" dirty="0" smtClean="0">
                <a:latin typeface="Constantia" pitchFamily="18" charset="0"/>
              </a:rPr>
              <a:t> золота, </a:t>
            </a:r>
            <a:r>
              <a:rPr lang="ru-RU" sz="7200" dirty="0" err="1" smtClean="0">
                <a:latin typeface="Constantia" pitchFamily="18" charset="0"/>
              </a:rPr>
              <a:t>платини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і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деяких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інших</a:t>
            </a:r>
            <a:r>
              <a:rPr lang="ru-RU" sz="7200" dirty="0" smtClean="0">
                <a:latin typeface="Constantia" pitchFamily="18" charset="0"/>
              </a:rPr>
              <a:t>, </a:t>
            </a:r>
            <a:r>
              <a:rPr lang="ru-RU" sz="7200" dirty="0" err="1" smtClean="0">
                <a:latin typeface="Constantia" pitchFamily="18" charset="0"/>
              </a:rPr>
              <a:t>утворюючи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солі</a:t>
            </a:r>
            <a:r>
              <a:rPr lang="ru-RU" sz="7200" dirty="0" smtClean="0">
                <a:latin typeface="Constantia" pitchFamily="18" charset="0"/>
              </a:rPr>
              <a:t> — </a:t>
            </a:r>
            <a:r>
              <a:rPr lang="ru-RU" sz="7200" dirty="0" err="1" smtClean="0">
                <a:latin typeface="Constantia" pitchFamily="18" charset="0"/>
              </a:rPr>
              <a:t>нітрати</a:t>
            </a:r>
            <a:r>
              <a:rPr lang="ru-RU" sz="7200" dirty="0" smtClean="0">
                <a:latin typeface="Constantia" pitchFamily="18" charset="0"/>
              </a:rPr>
              <a:t>. Так, при </a:t>
            </a:r>
            <a:r>
              <a:rPr lang="ru-RU" sz="7200" dirty="0" err="1" smtClean="0">
                <a:latin typeface="Constantia" pitchFamily="18" charset="0"/>
              </a:rPr>
              <a:t>дії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концентрованої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нітратної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кислоти</a:t>
            </a:r>
            <a:r>
              <a:rPr lang="ru-RU" sz="7200" dirty="0" smtClean="0">
                <a:latin typeface="Constantia" pitchFamily="18" charset="0"/>
              </a:rPr>
              <a:t> на </a:t>
            </a:r>
            <a:r>
              <a:rPr lang="ru-RU" sz="7200" dirty="0" err="1" smtClean="0">
                <a:latin typeface="Constantia" pitchFamily="18" charset="0"/>
              </a:rPr>
              <a:t>мідь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утворюється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нітрат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міді</a:t>
            </a:r>
            <a:r>
              <a:rPr lang="ru-RU" sz="7200" dirty="0" smtClean="0">
                <a:latin typeface="Constantia" pitchFamily="18" charset="0"/>
              </a:rPr>
              <a:t>, </a:t>
            </a:r>
            <a:r>
              <a:rPr lang="ru-RU" sz="7200" dirty="0" err="1" smtClean="0">
                <a:latin typeface="Constantia" pitchFamily="18" charset="0"/>
              </a:rPr>
              <a:t>діоксид</a:t>
            </a:r>
            <a:r>
              <a:rPr lang="ru-RU" sz="7200" dirty="0" smtClean="0">
                <a:latin typeface="Constantia" pitchFamily="18" charset="0"/>
              </a:rPr>
              <a:t> азоту </a:t>
            </a:r>
            <a:r>
              <a:rPr lang="ru-RU" sz="7200" dirty="0" err="1" smtClean="0">
                <a:latin typeface="Constantia" pitchFamily="18" charset="0"/>
              </a:rPr>
              <a:t>і</a:t>
            </a:r>
            <a:r>
              <a:rPr lang="ru-RU" sz="7200" dirty="0" smtClean="0">
                <a:latin typeface="Constantia" pitchFamily="18" charset="0"/>
              </a:rPr>
              <a:t> вода: </a:t>
            </a:r>
            <a:r>
              <a:rPr lang="en-US" sz="7200" b="1" dirty="0" smtClean="0">
                <a:latin typeface="Constantia" pitchFamily="18" charset="0"/>
              </a:rPr>
              <a:t>Cu + 4HNO</a:t>
            </a:r>
            <a:r>
              <a:rPr lang="en-US" sz="7200" b="1" baseline="-25000" dirty="0" smtClean="0">
                <a:latin typeface="Constantia" pitchFamily="18" charset="0"/>
              </a:rPr>
              <a:t>3</a:t>
            </a:r>
            <a:r>
              <a:rPr lang="en-US" sz="7200" b="1" dirty="0" smtClean="0">
                <a:latin typeface="Constantia" pitchFamily="18" charset="0"/>
              </a:rPr>
              <a:t> = Cu(NO</a:t>
            </a:r>
            <a:r>
              <a:rPr lang="en-US" sz="7200" b="1" baseline="-25000" dirty="0" smtClean="0">
                <a:latin typeface="Constantia" pitchFamily="18" charset="0"/>
              </a:rPr>
              <a:t>3</a:t>
            </a:r>
            <a:r>
              <a:rPr lang="en-US" sz="7200" b="1" dirty="0" smtClean="0">
                <a:latin typeface="Constantia" pitchFamily="18" charset="0"/>
              </a:rPr>
              <a:t>)</a:t>
            </a:r>
            <a:r>
              <a:rPr lang="en-US" sz="7200" b="1" baseline="-25000" dirty="0" smtClean="0">
                <a:latin typeface="Constantia" pitchFamily="18" charset="0"/>
              </a:rPr>
              <a:t>2</a:t>
            </a:r>
            <a:r>
              <a:rPr lang="en-US" sz="7200" b="1" dirty="0" smtClean="0">
                <a:latin typeface="Constantia" pitchFamily="18" charset="0"/>
              </a:rPr>
              <a:t> + 2NO</a:t>
            </a:r>
            <a:r>
              <a:rPr lang="en-US" sz="7200" b="1" baseline="-25000" dirty="0" smtClean="0">
                <a:latin typeface="Constantia" pitchFamily="18" charset="0"/>
              </a:rPr>
              <a:t>2</a:t>
            </a:r>
            <a:r>
              <a:rPr lang="en-US" sz="7200" b="1" dirty="0" smtClean="0">
                <a:latin typeface="Constantia" pitchFamily="18" charset="0"/>
              </a:rPr>
              <a:t>↑ + 2H</a:t>
            </a:r>
            <a:r>
              <a:rPr lang="en-US" sz="7200" b="1" baseline="-25000" dirty="0" smtClean="0">
                <a:latin typeface="Constantia" pitchFamily="18" charset="0"/>
              </a:rPr>
              <a:t>2</a:t>
            </a:r>
            <a:r>
              <a:rPr lang="en-US" sz="7200" b="1" dirty="0" smtClean="0">
                <a:latin typeface="Constantia" pitchFamily="18" charset="0"/>
              </a:rPr>
              <a:t>O</a:t>
            </a:r>
          </a:p>
          <a:p>
            <a:r>
              <a:rPr lang="ru-RU" sz="7200" dirty="0" smtClean="0">
                <a:latin typeface="Constantia" pitchFamily="18" charset="0"/>
              </a:rPr>
              <a:t>При </a:t>
            </a:r>
            <a:r>
              <a:rPr lang="ru-RU" sz="7200" dirty="0" err="1" smtClean="0">
                <a:latin typeface="Constantia" pitchFamily="18" charset="0"/>
              </a:rPr>
              <a:t>взаємодії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нітратної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кислоти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з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металами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водень</a:t>
            </a:r>
            <a:r>
              <a:rPr lang="ru-RU" sz="7200" dirty="0" smtClean="0">
                <a:latin typeface="Constantia" pitchFamily="18" charset="0"/>
              </a:rPr>
              <a:t> не </a:t>
            </a:r>
            <a:r>
              <a:rPr lang="ru-RU" sz="7200" dirty="0" err="1" smtClean="0">
                <a:latin typeface="Constantia" pitchFamily="18" charset="0"/>
              </a:rPr>
              <a:t>виділяється</a:t>
            </a:r>
            <a:r>
              <a:rPr lang="ru-RU" sz="7200" dirty="0" smtClean="0">
                <a:latin typeface="Constantia" pitchFamily="18" charset="0"/>
              </a:rPr>
              <a:t>, як, </a:t>
            </a:r>
            <a:r>
              <a:rPr lang="ru-RU" sz="7200" dirty="0" err="1" smtClean="0">
                <a:latin typeface="Constantia" pitchFamily="18" charset="0"/>
              </a:rPr>
              <a:t>наприклад</a:t>
            </a:r>
            <a:r>
              <a:rPr lang="ru-RU" sz="7200" dirty="0" smtClean="0">
                <a:latin typeface="Constantia" pitchFamily="18" charset="0"/>
              </a:rPr>
              <a:t>, при </a:t>
            </a:r>
            <a:r>
              <a:rPr lang="ru-RU" sz="7200" dirty="0" err="1" smtClean="0">
                <a:latin typeface="Constantia" pitchFamily="18" charset="0"/>
              </a:rPr>
              <a:t>взаємодії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з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металами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хлоридної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і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розведеної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сульфатної</a:t>
            </a:r>
            <a:r>
              <a:rPr lang="ru-RU" sz="7200" dirty="0" smtClean="0">
                <a:latin typeface="Constantia" pitchFamily="18" charset="0"/>
              </a:rPr>
              <a:t> кислот. </a:t>
            </a:r>
            <a:r>
              <a:rPr lang="ru-RU" sz="7200" dirty="0" err="1" smtClean="0">
                <a:latin typeface="Constantia" pitchFamily="18" charset="0"/>
              </a:rPr>
              <a:t>Водень</a:t>
            </a:r>
            <a:r>
              <a:rPr lang="ru-RU" sz="7200" dirty="0" smtClean="0">
                <a:latin typeface="Constantia" pitchFamily="18" charset="0"/>
              </a:rPr>
              <a:t> не </a:t>
            </a:r>
            <a:r>
              <a:rPr lang="ru-RU" sz="7200" dirty="0" err="1" smtClean="0">
                <a:latin typeface="Constantia" pitchFamily="18" charset="0"/>
              </a:rPr>
              <a:t>виділяється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з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en-US" sz="7200" dirty="0" smtClean="0">
                <a:latin typeface="Constantia" pitchFamily="18" charset="0"/>
              </a:rPr>
              <a:t>HNO</a:t>
            </a:r>
            <a:r>
              <a:rPr lang="en-US" sz="7200" baseline="-25000" dirty="0" smtClean="0">
                <a:latin typeface="Constantia" pitchFamily="18" charset="0"/>
              </a:rPr>
              <a:t>3</a:t>
            </a:r>
            <a:r>
              <a:rPr lang="en-US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навіть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активними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металами</a:t>
            </a:r>
            <a:r>
              <a:rPr lang="ru-RU" sz="7200" dirty="0" smtClean="0">
                <a:latin typeface="Constantia" pitchFamily="18" charset="0"/>
              </a:rPr>
              <a:t>. Так, при </a:t>
            </a:r>
            <a:r>
              <a:rPr lang="ru-RU" sz="7200" dirty="0" err="1" smtClean="0">
                <a:latin typeface="Constantia" pitchFamily="18" charset="0"/>
              </a:rPr>
              <a:t>дії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розведеної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en-US" sz="7200" dirty="0" smtClean="0">
                <a:latin typeface="Constantia" pitchFamily="18" charset="0"/>
              </a:rPr>
              <a:t>HNO</a:t>
            </a:r>
            <a:r>
              <a:rPr lang="en-US" sz="7200" baseline="-25000" dirty="0" smtClean="0">
                <a:latin typeface="Constantia" pitchFamily="18" charset="0"/>
              </a:rPr>
              <a:t>3</a:t>
            </a:r>
            <a:r>
              <a:rPr lang="en-US" sz="7200" dirty="0" smtClean="0">
                <a:latin typeface="Constantia" pitchFamily="18" charset="0"/>
              </a:rPr>
              <a:t> </a:t>
            </a:r>
            <a:r>
              <a:rPr lang="ru-RU" sz="7200" dirty="0" smtClean="0">
                <a:latin typeface="Constantia" pitchFamily="18" charset="0"/>
              </a:rPr>
              <a:t>на </a:t>
            </a:r>
            <a:r>
              <a:rPr lang="ru-RU" sz="7200" dirty="0" err="1" smtClean="0">
                <a:latin typeface="Constantia" pitchFamily="18" charset="0"/>
              </a:rPr>
              <a:t>магній</a:t>
            </a:r>
            <a:r>
              <a:rPr lang="ru-RU" sz="7200" dirty="0" smtClean="0">
                <a:latin typeface="Constantia" pitchFamily="18" charset="0"/>
              </a:rPr>
              <a:t> вона </a:t>
            </a:r>
            <a:r>
              <a:rPr lang="ru-RU" sz="7200" dirty="0" err="1" smtClean="0">
                <a:latin typeface="Constantia" pitchFamily="18" charset="0"/>
              </a:rPr>
              <a:t>відновлюється</a:t>
            </a:r>
            <a:r>
              <a:rPr lang="ru-RU" sz="7200" dirty="0" smtClean="0">
                <a:latin typeface="Constantia" pitchFamily="18" charset="0"/>
              </a:rPr>
              <a:t> до </a:t>
            </a:r>
            <a:r>
              <a:rPr lang="ru-RU" sz="7200" dirty="0" err="1" smtClean="0">
                <a:latin typeface="Constantia" pitchFamily="18" charset="0"/>
              </a:rPr>
              <a:t>геміоксиду</a:t>
            </a:r>
            <a:r>
              <a:rPr lang="ru-RU" sz="7200" dirty="0" smtClean="0">
                <a:latin typeface="Constantia" pitchFamily="18" charset="0"/>
              </a:rPr>
              <a:t> азоту: 4</a:t>
            </a:r>
            <a:r>
              <a:rPr lang="en-US" sz="7200" dirty="0" smtClean="0">
                <a:latin typeface="Constantia" pitchFamily="18" charset="0"/>
              </a:rPr>
              <a:t>Mg + 2HNO</a:t>
            </a:r>
            <a:r>
              <a:rPr lang="en-US" sz="7200" baseline="-25000" dirty="0" smtClean="0">
                <a:latin typeface="Constantia" pitchFamily="18" charset="0"/>
              </a:rPr>
              <a:t>3</a:t>
            </a:r>
            <a:r>
              <a:rPr lang="en-US" sz="7200" dirty="0" smtClean="0">
                <a:latin typeface="Constantia" pitchFamily="18" charset="0"/>
              </a:rPr>
              <a:t> + 8HNO</a:t>
            </a:r>
            <a:r>
              <a:rPr lang="en-US" sz="7200" baseline="-25000" dirty="0" smtClean="0">
                <a:latin typeface="Constantia" pitchFamily="18" charset="0"/>
              </a:rPr>
              <a:t>3</a:t>
            </a:r>
            <a:r>
              <a:rPr lang="en-US" sz="7200" dirty="0" smtClean="0">
                <a:latin typeface="Constantia" pitchFamily="18" charset="0"/>
              </a:rPr>
              <a:t> = 4Mg(NO</a:t>
            </a:r>
            <a:r>
              <a:rPr lang="en-US" sz="7200" baseline="-25000" dirty="0" smtClean="0">
                <a:latin typeface="Constantia" pitchFamily="18" charset="0"/>
              </a:rPr>
              <a:t>3</a:t>
            </a:r>
            <a:r>
              <a:rPr lang="en-US" sz="7200" dirty="0" smtClean="0">
                <a:latin typeface="Constantia" pitchFamily="18" charset="0"/>
              </a:rPr>
              <a:t>)</a:t>
            </a:r>
            <a:r>
              <a:rPr lang="en-US" sz="7200" baseline="-25000" dirty="0" smtClean="0">
                <a:latin typeface="Constantia" pitchFamily="18" charset="0"/>
              </a:rPr>
              <a:t>2</a:t>
            </a:r>
            <a:r>
              <a:rPr lang="en-US" sz="7200" dirty="0" smtClean="0">
                <a:latin typeface="Constantia" pitchFamily="18" charset="0"/>
              </a:rPr>
              <a:t> + N</a:t>
            </a:r>
            <a:r>
              <a:rPr lang="en-US" sz="7200" baseline="-25000" dirty="0" smtClean="0">
                <a:latin typeface="Constantia" pitchFamily="18" charset="0"/>
              </a:rPr>
              <a:t>2</a:t>
            </a:r>
            <a:r>
              <a:rPr lang="en-US" sz="7200" dirty="0" smtClean="0">
                <a:latin typeface="Constantia" pitchFamily="18" charset="0"/>
              </a:rPr>
              <a:t>O↑ + 5H</a:t>
            </a:r>
            <a:r>
              <a:rPr lang="en-US" sz="7200" baseline="-25000" dirty="0" smtClean="0">
                <a:latin typeface="Constantia" pitchFamily="18" charset="0"/>
              </a:rPr>
              <a:t>2</a:t>
            </a:r>
            <a:r>
              <a:rPr lang="en-US" sz="7200" dirty="0" smtClean="0">
                <a:latin typeface="Constantia" pitchFamily="18" charset="0"/>
              </a:rPr>
              <a:t>O</a:t>
            </a:r>
            <a:endParaRPr lang="uk-UA" sz="7200" dirty="0" smtClean="0">
              <a:latin typeface="Constantia" pitchFamily="18" charset="0"/>
            </a:endParaRPr>
          </a:p>
          <a:p>
            <a:r>
              <a:rPr lang="ru-RU" sz="7200" dirty="0" err="1" smtClean="0">
                <a:latin typeface="Constantia" pitchFamily="18" charset="0"/>
              </a:rPr>
              <a:t>Деякі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речовини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можуть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запалюватись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нітратною</a:t>
            </a:r>
            <a:r>
              <a:rPr lang="ru-RU" sz="7200" dirty="0" smtClean="0">
                <a:latin typeface="Constantia" pitchFamily="18" charset="0"/>
              </a:rPr>
              <a:t> кислотою </a:t>
            </a:r>
            <a:r>
              <a:rPr lang="ru-RU" sz="7200" dirty="0" err="1" smtClean="0">
                <a:latin typeface="Constantia" pitchFamily="18" charset="0"/>
              </a:rPr>
              <a:t>і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горіти</a:t>
            </a:r>
            <a:r>
              <a:rPr lang="ru-RU" sz="7200" dirty="0" smtClean="0">
                <a:latin typeface="Constantia" pitchFamily="18" charset="0"/>
              </a:rPr>
              <a:t> в </a:t>
            </a:r>
            <a:r>
              <a:rPr lang="ru-RU" sz="7200" dirty="0" err="1" smtClean="0">
                <a:latin typeface="Constantia" pitchFamily="18" charset="0"/>
              </a:rPr>
              <a:t>ній</a:t>
            </a:r>
            <a:r>
              <a:rPr lang="ru-RU" sz="7200" dirty="0" smtClean="0">
                <a:latin typeface="Constantia" pitchFamily="18" charset="0"/>
              </a:rPr>
              <a:t>. Так, коли </a:t>
            </a:r>
            <a:r>
              <a:rPr lang="ru-RU" sz="7200" dirty="0" err="1" smtClean="0">
                <a:latin typeface="Constantia" pitchFamily="18" charset="0"/>
              </a:rPr>
              <a:t>кусочок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розжареного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вугілля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вкинути</a:t>
            </a:r>
            <a:r>
              <a:rPr lang="ru-RU" sz="7200" dirty="0" smtClean="0">
                <a:latin typeface="Constantia" pitchFamily="18" charset="0"/>
              </a:rPr>
              <a:t> в </a:t>
            </a:r>
            <a:r>
              <a:rPr lang="ru-RU" sz="7200" dirty="0" err="1" smtClean="0">
                <a:latin typeface="Constantia" pitchFamily="18" charset="0"/>
              </a:rPr>
              <a:t>концентровану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en-US" sz="7200" dirty="0" smtClean="0">
                <a:latin typeface="Constantia" pitchFamily="18" charset="0"/>
              </a:rPr>
              <a:t>HNO</a:t>
            </a:r>
            <a:r>
              <a:rPr lang="en-US" sz="7200" baseline="-25000" dirty="0" smtClean="0">
                <a:latin typeface="Constantia" pitchFamily="18" charset="0"/>
              </a:rPr>
              <a:t>3</a:t>
            </a:r>
            <a:r>
              <a:rPr lang="en-US" sz="7200" dirty="0" smtClean="0">
                <a:latin typeface="Constantia" pitchFamily="18" charset="0"/>
              </a:rPr>
              <a:t>, </a:t>
            </a:r>
            <a:r>
              <a:rPr lang="ru-RU" sz="7200" dirty="0" err="1" smtClean="0">
                <a:latin typeface="Constantia" pitchFamily="18" charset="0"/>
              </a:rPr>
              <a:t>він</a:t>
            </a:r>
            <a:r>
              <a:rPr lang="ru-RU" sz="7200" dirty="0" smtClean="0">
                <a:latin typeface="Constantia" pitchFamily="18" charset="0"/>
              </a:rPr>
              <a:t> буде </a:t>
            </a:r>
            <a:r>
              <a:rPr lang="ru-RU" sz="7200" dirty="0" err="1" smtClean="0">
                <a:latin typeface="Constantia" pitchFamily="18" charset="0"/>
              </a:rPr>
              <a:t>горіти</a:t>
            </a:r>
            <a:r>
              <a:rPr lang="ru-RU" sz="7200" dirty="0" smtClean="0">
                <a:latin typeface="Constantia" pitchFamily="18" charset="0"/>
              </a:rPr>
              <a:t> у </a:t>
            </a:r>
            <a:r>
              <a:rPr lang="ru-RU" sz="7200" dirty="0" err="1" smtClean="0">
                <a:latin typeface="Constantia" pitchFamily="18" charset="0"/>
              </a:rPr>
              <a:t>ній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яскравим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полум'ям</a:t>
            </a:r>
            <a:r>
              <a:rPr lang="ru-RU" sz="7200" dirty="0" smtClean="0">
                <a:latin typeface="Constantia" pitchFamily="18" charset="0"/>
              </a:rPr>
              <a:t>, а </a:t>
            </a:r>
            <a:r>
              <a:rPr lang="ru-RU" sz="7200" dirty="0" err="1" smtClean="0">
                <a:latin typeface="Constantia" pitchFamily="18" charset="0"/>
              </a:rPr>
              <a:t>скипідар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спалахує</a:t>
            </a:r>
            <a:r>
              <a:rPr lang="ru-RU" sz="7200" dirty="0" smtClean="0">
                <a:latin typeface="Constantia" pitchFamily="18" charset="0"/>
              </a:rPr>
              <a:t> при </a:t>
            </a:r>
            <a:r>
              <a:rPr lang="ru-RU" sz="7200" dirty="0" err="1" smtClean="0">
                <a:latin typeface="Constantia" pitchFamily="18" charset="0"/>
              </a:rPr>
              <a:t>дотику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з</a:t>
            </a:r>
            <a:r>
              <a:rPr lang="ru-RU" sz="7200" dirty="0" smtClean="0">
                <a:latin typeface="Constantia" pitchFamily="18" charset="0"/>
              </a:rPr>
              <a:t> нею. Тому </a:t>
            </a:r>
            <a:r>
              <a:rPr lang="ru-RU" sz="7200" dirty="0" err="1" smtClean="0">
                <a:latin typeface="Constantia" pitchFamily="18" charset="0"/>
              </a:rPr>
              <a:t>концентрована</a:t>
            </a:r>
            <a:r>
              <a:rPr lang="ru-RU" sz="7200" dirty="0" smtClean="0">
                <a:latin typeface="Constantia" pitchFamily="18" charset="0"/>
              </a:rPr>
              <a:t> кислота в </a:t>
            </a:r>
            <a:r>
              <a:rPr lang="ru-RU" sz="7200" dirty="0" err="1" smtClean="0">
                <a:latin typeface="Constantia" pitchFamily="18" charset="0"/>
              </a:rPr>
              <a:t>пожежному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відношенні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дуже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небезпечна</a:t>
            </a:r>
            <a:r>
              <a:rPr lang="ru-RU" sz="7200" dirty="0" smtClean="0">
                <a:latin typeface="Constantia" pitchFamily="18" charset="0"/>
              </a:rPr>
              <a:t>.</a:t>
            </a:r>
          </a:p>
          <a:p>
            <a:r>
              <a:rPr lang="ru-RU" sz="7200" dirty="0" err="1" smtClean="0">
                <a:latin typeface="Constantia" pitchFamily="18" charset="0"/>
              </a:rPr>
              <a:t>Азотна</a:t>
            </a:r>
            <a:r>
              <a:rPr lang="ru-RU" sz="7200" dirty="0" smtClean="0">
                <a:latin typeface="Constantia" pitchFamily="18" charset="0"/>
              </a:rPr>
              <a:t> кислота </a:t>
            </a:r>
            <a:r>
              <a:rPr lang="ru-RU" sz="7200" dirty="0" err="1" smtClean="0">
                <a:latin typeface="Constantia" pitchFamily="18" charset="0"/>
              </a:rPr>
              <a:t>взаємодіє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з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багатьма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органічними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сполуками</a:t>
            </a:r>
            <a:r>
              <a:rPr lang="ru-RU" sz="7200" dirty="0" smtClean="0">
                <a:latin typeface="Constantia" pitchFamily="18" charset="0"/>
              </a:rPr>
              <a:t>, </a:t>
            </a:r>
            <a:r>
              <a:rPr lang="ru-RU" sz="7200" dirty="0" err="1" smtClean="0">
                <a:latin typeface="Constantia" pitchFamily="18" charset="0"/>
              </a:rPr>
              <a:t>утворюючи</a:t>
            </a:r>
            <a:r>
              <a:rPr lang="ru-RU" sz="7200" dirty="0" smtClean="0">
                <a:latin typeface="Constantia" pitchFamily="18" charset="0"/>
              </a:rPr>
              <a:t> </a:t>
            </a:r>
            <a:r>
              <a:rPr lang="ru-RU" sz="7200" dirty="0" err="1" smtClean="0">
                <a:latin typeface="Constantia" pitchFamily="18" charset="0"/>
              </a:rPr>
              <a:t>нітросполуки</a:t>
            </a:r>
            <a:r>
              <a:rPr lang="ru-RU" sz="7200" dirty="0" smtClean="0">
                <a:latin typeface="Constantia" pitchFamily="18" charset="0"/>
              </a:rPr>
              <a:t> (</a:t>
            </a:r>
            <a:r>
              <a:rPr lang="ru-RU" sz="7200" dirty="0" err="1" smtClean="0">
                <a:latin typeface="Constantia" pitchFamily="18" charset="0"/>
              </a:rPr>
              <a:t>азотування</a:t>
            </a:r>
            <a:r>
              <a:rPr lang="ru-RU" sz="7200" dirty="0" smtClean="0">
                <a:latin typeface="Constantia" pitchFamily="18" charset="0"/>
              </a:rPr>
              <a:t>).</a:t>
            </a: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Одержання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55000" lnSpcReduction="20000"/>
          </a:bodyPr>
          <a:lstStyle/>
          <a:p>
            <a:r>
              <a:rPr lang="ru-RU" i="1" dirty="0" smtClean="0">
                <a:latin typeface="Monotype Corsiva" pitchFamily="66" charset="0"/>
                <a:cs typeface="MV Boli" pitchFamily="2"/>
              </a:rPr>
              <a:t>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сучасній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хімічній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промисловості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нітратну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кислоту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добувають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шляхом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каталітичного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окиснення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аміаку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до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монооксиду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азоту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з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наступним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окисненням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en-US" i="1" dirty="0" smtClean="0">
                <a:latin typeface="Monotype Corsiva" pitchFamily="66" charset="0"/>
                <a:cs typeface="MV Boli" pitchFamily="2"/>
              </a:rPr>
              <a:t>NO 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киснем [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повітря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] (метод І. І.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Андрєєва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) при 700—900 °</a:t>
            </a:r>
            <a:r>
              <a:rPr lang="en-US" i="1" dirty="0" smtClean="0">
                <a:latin typeface="Monotype Corsiva" pitchFamily="66" charset="0"/>
                <a:cs typeface="MV Boli" pitchFamily="2"/>
              </a:rPr>
              <a:t>C 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до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діоксиду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(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гемітетраоксиду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) азоту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поглинанням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останнього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водою.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Каталізатор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—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платинова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сітка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.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Хімічні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процеси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,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що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відбуваються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при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виробництві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нітратної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кислоти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,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можна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представити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рядом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реакцій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: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Суміш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аміаку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з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повітрям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певному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співвідношенні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спалюють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спеціальному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приладі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на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платиновій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сітці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, яка служить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каталізатором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(без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каталізатора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аміак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окиснюється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до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вільного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азоту): </a:t>
            </a:r>
            <a:r>
              <a:rPr lang="ru-RU" b="1" i="1" dirty="0" smtClean="0">
                <a:latin typeface="Monotype Corsiva" pitchFamily="66" charset="0"/>
                <a:cs typeface="MV Boli" pitchFamily="2"/>
              </a:rPr>
              <a:t>4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NH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3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 + 5O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 = 4NO + 6H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O</a:t>
            </a:r>
          </a:p>
          <a:p>
            <a:r>
              <a:rPr lang="ru-RU" i="1" dirty="0" err="1" smtClean="0">
                <a:latin typeface="Monotype Corsiva" pitchFamily="66" charset="0"/>
                <a:cs typeface="MV Boli" pitchFamily="2"/>
              </a:rPr>
              <a:t>Одержуваний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монооксид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азоту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охолоджують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окиснюють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киснем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повітря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до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діоксиду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(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гемітетраоксиду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) азоту: </a:t>
            </a:r>
            <a:r>
              <a:rPr lang="ru-RU" b="1" i="1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NO + 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 = 2NO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(N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4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)</a:t>
            </a:r>
          </a:p>
          <a:p>
            <a:r>
              <a:rPr lang="ru-RU" i="1" dirty="0" err="1" smtClean="0">
                <a:latin typeface="Monotype Corsiva" pitchFamily="66" charset="0"/>
                <a:cs typeface="MV Boli" pitchFamily="2"/>
              </a:rPr>
              <a:t>Суміш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діоксиду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гемітетраоксиду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поглинають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водою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одержують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розчин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суміші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нітратної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нітритної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кислот: 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N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4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 + H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O = HNO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3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 + HNO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endParaRPr lang="en-US" b="1" i="1" dirty="0" smtClean="0">
              <a:latin typeface="Monotype Corsiva" pitchFamily="66" charset="0"/>
              <a:cs typeface="MV Boli" pitchFamily="2"/>
            </a:endParaRPr>
          </a:p>
          <a:p>
            <a:r>
              <a:rPr lang="ru-RU" i="1" dirty="0" err="1" smtClean="0">
                <a:latin typeface="Monotype Corsiva" pitchFamily="66" charset="0"/>
                <a:cs typeface="MV Boli" pitchFamily="2"/>
              </a:rPr>
              <a:t>Нітритна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кислота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нестійка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, особливо при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деякому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нагріванні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,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легко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розкладається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на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монооксид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діоксид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азоту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воду: </a:t>
            </a:r>
            <a:r>
              <a:rPr lang="ru-RU" b="1" i="1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HNO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 = NO + NO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 + H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O</a:t>
            </a:r>
          </a:p>
          <a:p>
            <a:r>
              <a:rPr lang="ru-RU" i="1" dirty="0" err="1" smtClean="0">
                <a:latin typeface="Monotype Corsiva" pitchFamily="66" charset="0"/>
                <a:cs typeface="MV Boli" pitchFamily="2"/>
              </a:rPr>
              <a:t>Процес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поглинання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оксидів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азоту водою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проводять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при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надлишку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кисню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. Тому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утворюваний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за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останньою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реакцією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монооксид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азоту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відразу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перетворюється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в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діоксид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азоту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знову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вступає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в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процес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утворення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нітратної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кислоти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. В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результаті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утворюється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лише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нітратна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кислота.</a:t>
            </a:r>
          </a:p>
          <a:p>
            <a:r>
              <a:rPr lang="ru-RU" i="1" dirty="0" smtClean="0">
                <a:latin typeface="Monotype Corsiva" pitchFamily="66" charset="0"/>
                <a:cs typeface="MV Boli" pitchFamily="2"/>
              </a:rPr>
              <a:t>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лабораторних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умовах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нітратну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кислоту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можна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одержати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взаємодією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нітратів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з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концентрованою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 сульфатною кислотою при легкому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нагріванні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, </a:t>
            </a:r>
            <a:r>
              <a:rPr lang="ru-RU" i="1" dirty="0" err="1" smtClean="0">
                <a:latin typeface="Monotype Corsiva" pitchFamily="66" charset="0"/>
                <a:cs typeface="MV Boli" pitchFamily="2"/>
              </a:rPr>
              <a:t>наприклад</a:t>
            </a:r>
            <a:r>
              <a:rPr lang="ru-RU" i="1" dirty="0" smtClean="0">
                <a:latin typeface="Monotype Corsiva" pitchFamily="66" charset="0"/>
                <a:cs typeface="MV Boli" pitchFamily="2"/>
              </a:rPr>
              <a:t>: 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NaNO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3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 + H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2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SO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4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 = HNO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3</a:t>
            </a:r>
            <a:r>
              <a:rPr lang="en-US" b="1" i="1" dirty="0" smtClean="0">
                <a:latin typeface="Monotype Corsiva" pitchFamily="66" charset="0"/>
                <a:cs typeface="MV Boli" pitchFamily="2"/>
              </a:rPr>
              <a:t>↑ +NaHSO</a:t>
            </a:r>
            <a:r>
              <a:rPr lang="en-US" b="1" i="1" baseline="-25000" dirty="0" smtClean="0">
                <a:latin typeface="Monotype Corsiva" pitchFamily="66" charset="0"/>
                <a:cs typeface="MV Boli" pitchFamily="2"/>
              </a:rPr>
              <a:t>4</a:t>
            </a:r>
            <a:endParaRPr lang="en-US" b="1" i="1" dirty="0" smtClean="0">
              <a:latin typeface="Monotype Corsiva" pitchFamily="66" charset="0"/>
              <a:cs typeface="MV Boli" pitchFamily="2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7030A0"/>
                </a:solidFill>
              </a:rPr>
              <a:t>Дякую за увагу!!!</a:t>
            </a:r>
            <a:endParaRPr lang="ru-RU" sz="6600" b="1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104</TotalTime>
  <Words>509</Words>
  <PresentationFormat>Экран (4:3)</PresentationFormat>
  <Paragraphs>25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Нітратна кислота</vt:lpstr>
      <vt:lpstr>Нітратна кислота</vt:lpstr>
      <vt:lpstr>Історія </vt:lpstr>
      <vt:lpstr> Фізичні властивості </vt:lpstr>
      <vt:lpstr>Хімічні властивості </vt:lpstr>
      <vt:lpstr>Одержання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Qw</cp:lastModifiedBy>
  <cp:revision>13</cp:revision>
  <dcterms:modified xsi:type="dcterms:W3CDTF">2013-12-01T17:25:47Z</dcterms:modified>
</cp:coreProperties>
</file>