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67B05E-DA3E-4A77-A628-9FAB86626524}" type="datetimeFigureOut">
              <a:rPr lang="uk-UA" smtClean="0"/>
              <a:t>01.12.2013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DC4F460-D65F-4C7B-8D74-9E63C884377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Як захистити себе від нітратів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56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Нітрати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Нітрати </a:t>
            </a:r>
            <a:r>
              <a:rPr lang="en-US" dirty="0" smtClean="0"/>
              <a:t>— </a:t>
            </a:r>
            <a:r>
              <a:rPr lang="uk-UA" dirty="0"/>
              <a:t>безбарвні кристалічні речовини</a:t>
            </a:r>
            <a:r>
              <a:rPr lang="uk-UA" dirty="0" smtClean="0"/>
              <a:t>, </a:t>
            </a:r>
            <a:r>
              <a:rPr lang="uk-UA" dirty="0" err="1" smtClean="0"/>
              <a:t>солі</a:t>
            </a:r>
            <a:r>
              <a:rPr lang="uk-UA" dirty="0" err="1"/>
              <a:t> і </a:t>
            </a:r>
            <a:r>
              <a:rPr lang="uk-UA" dirty="0" err="1" smtClean="0"/>
              <a:t>ефіри</a:t>
            </a:r>
            <a:r>
              <a:rPr lang="uk-UA" dirty="0" err="1"/>
              <a:t> аз</a:t>
            </a:r>
            <a:r>
              <a:rPr lang="uk-UA" dirty="0"/>
              <a:t>отної кислоти </a:t>
            </a:r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. </a:t>
            </a:r>
            <a:r>
              <a:rPr lang="uk-UA" dirty="0"/>
              <a:t>Вони утворюються при взаємодії </a:t>
            </a:r>
            <a:r>
              <a:rPr lang="uk-UA" dirty="0" smtClean="0"/>
              <a:t>нітратної кислоти</a:t>
            </a:r>
            <a:r>
              <a:rPr lang="uk-UA" dirty="0"/>
              <a:t> з відповідними металами, або їх оксидами та гідроксидами. У воді нітрати добре розчиняються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При </a:t>
            </a:r>
            <a:r>
              <a:rPr lang="uk-UA" dirty="0"/>
              <a:t>сильному нагріванні нітрати розкладаються, не плавлячись. Виняток становлять лише </a:t>
            </a:r>
            <a:r>
              <a:rPr lang="uk-UA" dirty="0" smtClean="0"/>
              <a:t>нітрати </a:t>
            </a:r>
            <a:r>
              <a:rPr lang="uk-UA" dirty="0" err="1" smtClean="0"/>
              <a:t>натрію</a:t>
            </a:r>
            <a:r>
              <a:rPr lang="uk-UA" dirty="0" err="1"/>
              <a:t> і</a:t>
            </a:r>
            <a:r>
              <a:rPr lang="uk-UA" dirty="0"/>
              <a:t> </a:t>
            </a:r>
            <a:r>
              <a:rPr lang="uk-UA" u="sng" dirty="0" smtClean="0"/>
              <a:t>нітрат калію</a:t>
            </a:r>
            <a:r>
              <a:rPr lang="uk-UA" dirty="0" smtClean="0"/>
              <a:t>, </a:t>
            </a:r>
            <a:r>
              <a:rPr lang="uk-UA" dirty="0"/>
              <a:t>які спочатку плавляться, а потім уже розкладаються. При цьому продукти розкладу нітратів залежать від активності металу, що входить до складу солі.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13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Нітрати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Природні солі мають кристалічну острівну будову. Виникають виключно при екзогенних процесах, часто внаслідок гниття органічних решток. Можливе також утворення азотистих сполук з азоту повітря під час громових розрядів. Застосовують як </a:t>
            </a:r>
            <a:r>
              <a:rPr lang="uk-UA" dirty="0" smtClean="0"/>
              <a:t>добрива, </a:t>
            </a:r>
            <a:r>
              <a:rPr lang="uk-UA" dirty="0"/>
              <a:t>протрави при фарбуванні, компоненти вибухових речовин. Нітрати </a:t>
            </a:r>
            <a:r>
              <a:rPr lang="uk-UA" dirty="0" smtClean="0"/>
              <a:t>амонію, </a:t>
            </a:r>
            <a:r>
              <a:rPr lang="uk-UA" dirty="0"/>
              <a:t>лужних та лужноземельних металів </a:t>
            </a:r>
            <a:r>
              <a:rPr lang="uk-UA" dirty="0" err="1"/>
              <a:t>називають </a:t>
            </a:r>
            <a:r>
              <a:rPr lang="uk-UA" dirty="0" err="1" smtClean="0"/>
              <a:t>селітрам</a:t>
            </a:r>
            <a:r>
              <a:rPr lang="uk-UA" dirty="0" smtClean="0"/>
              <a:t>и. </a:t>
            </a:r>
            <a:r>
              <a:rPr lang="uk-UA" dirty="0"/>
              <a:t>Ефіри – безбарвні або світло-жовті, приємні на запах рідини. Містять у молекулі одну або декілька </a:t>
            </a:r>
            <a:r>
              <a:rPr lang="en-US" dirty="0"/>
              <a:t>ONO</a:t>
            </a:r>
            <a:r>
              <a:rPr lang="en-US" baseline="-25000" dirty="0"/>
              <a:t>2</a:t>
            </a:r>
            <a:r>
              <a:rPr lang="en-US" dirty="0"/>
              <a:t>-</a:t>
            </a:r>
            <a:r>
              <a:rPr lang="uk-UA" dirty="0"/>
              <a:t>груп, пов’язаних з органічним радикалом. Деякі ефіри (нітрогліцерин) застосовують як вибухові речовини (див. нітрогліцеринові </a:t>
            </a:r>
            <a:r>
              <a:rPr lang="uk-UA" dirty="0" smtClean="0"/>
              <a:t>ВР).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59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Негативний</a:t>
            </a:r>
            <a:r>
              <a:rPr lang="ru-RU" b="0" dirty="0"/>
              <a:t> </a:t>
            </a:r>
            <a:r>
              <a:rPr lang="ru-RU" b="0" dirty="0" err="1"/>
              <a:t>вплив</a:t>
            </a:r>
            <a:r>
              <a:rPr lang="ru-RU" b="0" dirty="0"/>
              <a:t> на </a:t>
            </a:r>
            <a:r>
              <a:rPr lang="ru-RU" b="0" dirty="0" err="1"/>
              <a:t>організм</a:t>
            </a:r>
            <a:r>
              <a:rPr lang="ru-RU" b="0" dirty="0"/>
              <a:t> </a:t>
            </a:r>
            <a:r>
              <a:rPr lang="ru-RU" b="0" dirty="0" err="1"/>
              <a:t>людини</a:t>
            </a:r>
            <a:r>
              <a:rPr lang="ru-RU" b="0" dirty="0"/>
              <a:t/>
            </a:r>
            <a:br>
              <a:rPr lang="ru-RU" b="0" dirty="0"/>
            </a:b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 організмі людини нітрати в процесі хімічних реакцій відновлюються до </a:t>
            </a:r>
            <a:r>
              <a:rPr lang="uk-UA" dirty="0" smtClean="0"/>
              <a:t>нітрити, </a:t>
            </a:r>
            <a:r>
              <a:rPr lang="uk-UA" dirty="0"/>
              <a:t>які в подальшому, реагуючи з </a:t>
            </a:r>
            <a:r>
              <a:rPr lang="uk-UA" dirty="0" smtClean="0"/>
              <a:t> </a:t>
            </a:r>
            <a:r>
              <a:rPr lang="uk-UA" dirty="0" err="1" smtClean="0"/>
              <a:t>амінами</a:t>
            </a:r>
            <a:r>
              <a:rPr lang="uk-UA" dirty="0" err="1"/>
              <a:t> й</a:t>
            </a:r>
            <a:r>
              <a:rPr lang="uk-UA" dirty="0"/>
              <a:t> </a:t>
            </a:r>
            <a:r>
              <a:rPr lang="uk-UA" dirty="0" smtClean="0"/>
              <a:t>амідами, </a:t>
            </a:r>
            <a:r>
              <a:rPr lang="uk-UA" dirty="0"/>
              <a:t>беруть участь в </a:t>
            </a:r>
            <a:r>
              <a:rPr lang="uk-UA" dirty="0" err="1"/>
              <a:t>утворенні </a:t>
            </a:r>
            <a:r>
              <a:rPr lang="uk-UA" dirty="0" err="1" smtClean="0"/>
              <a:t>ні</a:t>
            </a:r>
            <a:r>
              <a:rPr lang="uk-UA" dirty="0" smtClean="0"/>
              <a:t>трозамінів, </a:t>
            </a:r>
            <a:r>
              <a:rPr lang="uk-UA" dirty="0"/>
              <a:t>які </a:t>
            </a:r>
            <a:r>
              <a:rPr lang="uk-UA" dirty="0" smtClean="0"/>
              <a:t>мають канцерогенні</a:t>
            </a:r>
            <a:r>
              <a:rPr lang="uk-UA" dirty="0"/>
              <a:t> властивості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Плоди і овочі, на відміну від токсичних елементів, є основним джерелом надходження до організму людини нітратів (70-90% від загальної кількості), гранично допустимі рівні вмісту яких детерміновані видом та сортом рослинної сировини, способом вирощування, термінами збору врожаю та специфікою кулінарної </a:t>
            </a:r>
            <a:r>
              <a:rPr lang="uk-UA" dirty="0" smtClean="0"/>
              <a:t>обробки.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57967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Негативний вплив на </a:t>
            </a:r>
            <a:r>
              <a:rPr lang="uk-UA" dirty="0" err="1" smtClean="0"/>
              <a:t>огранізм</a:t>
            </a:r>
            <a:r>
              <a:rPr lang="uk-UA" dirty="0" smtClean="0"/>
              <a:t> людини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Нітрати характеризуються досить широким спектром токсичної дії. Токсична дія нітратів полягає у тому, що в травному тракті вони частково відновлюються до </a:t>
            </a:r>
            <a:r>
              <a:rPr lang="uk-UA" dirty="0" smtClean="0"/>
              <a:t>нітрити</a:t>
            </a:r>
            <a:r>
              <a:rPr lang="uk-UA" dirty="0"/>
              <a:t> (більш токсичних), і останні при надходженні в кров можуть </a:t>
            </a:r>
            <a:r>
              <a:rPr lang="uk-UA" dirty="0" err="1"/>
              <a:t>викликати </a:t>
            </a:r>
            <a:r>
              <a:rPr lang="uk-UA" dirty="0" err="1" smtClean="0"/>
              <a:t>метге</a:t>
            </a:r>
            <a:r>
              <a:rPr lang="uk-UA" dirty="0" smtClean="0"/>
              <a:t>моглобенію, </a:t>
            </a:r>
            <a:r>
              <a:rPr lang="uk-UA" dirty="0"/>
              <a:t>а також пригнічення активності ферментних систем, що беруть участь у процесах </a:t>
            </a:r>
            <a:r>
              <a:rPr lang="uk-UA" dirty="0" smtClean="0"/>
              <a:t>тканинного дихання. </a:t>
            </a:r>
            <a:r>
              <a:rPr lang="uk-UA" dirty="0"/>
              <a:t>Крім того, встановлено, що з нітритів у </a:t>
            </a:r>
            <a:r>
              <a:rPr lang="uk-UA" dirty="0" err="1"/>
              <a:t>присутності </a:t>
            </a:r>
            <a:r>
              <a:rPr lang="uk-UA" dirty="0" err="1" smtClean="0"/>
              <a:t>а</a:t>
            </a:r>
            <a:r>
              <a:rPr lang="uk-UA" dirty="0" smtClean="0"/>
              <a:t>мінів</a:t>
            </a:r>
            <a:r>
              <a:rPr lang="uk-UA" dirty="0"/>
              <a:t> можуть утворюватись </a:t>
            </a:r>
            <a:r>
              <a:rPr lang="en-US" dirty="0"/>
              <a:t>N-</a:t>
            </a:r>
            <a:r>
              <a:rPr lang="uk-UA" dirty="0" err="1"/>
              <a:t>нітрозаміни</a:t>
            </a:r>
            <a:r>
              <a:rPr lang="uk-UA" dirty="0"/>
              <a:t>, які виявляють канцерогенну активність. При вживанні високих доз нітратів з питною водою, чи продуктами харчування через 4-6 годин проявляються характерні симптоми нітратного отруєння: нудота, задуха, посиніння шкірних покривів і слизових оболонок</a:t>
            </a:r>
            <a:r>
              <a:rPr lang="uk-UA" dirty="0" smtClean="0"/>
              <a:t>, діарея. </a:t>
            </a:r>
            <a:r>
              <a:rPr lang="uk-UA" dirty="0"/>
              <a:t>Це часто супроводжується загальною слабкістю, </a:t>
            </a:r>
            <a:r>
              <a:rPr lang="uk-UA" dirty="0" err="1"/>
              <a:t>головокружінням</a:t>
            </a:r>
            <a:r>
              <a:rPr lang="uk-UA" dirty="0"/>
              <a:t>, запамороченням, болями у потиличній частині, </a:t>
            </a:r>
            <a:r>
              <a:rPr lang="uk-UA" dirty="0" smtClean="0"/>
              <a:t>тахікардією. </a:t>
            </a:r>
            <a:r>
              <a:rPr lang="uk-UA" dirty="0"/>
              <a:t>Перша допомога при отруєнні нітратами — ретельне </a:t>
            </a:r>
            <a:r>
              <a:rPr lang="uk-UA" dirty="0" smtClean="0"/>
              <a:t>промивання шлунку, </a:t>
            </a:r>
            <a:r>
              <a:rPr lang="uk-UA" dirty="0"/>
              <a:t>активоване вугілля, сольові проносні, свіже повітря, у складних випадках негайна госпіталізація.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9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Негативний вплив на </a:t>
            </a:r>
            <a:r>
              <a:rPr lang="uk-UA" dirty="0" err="1" smtClean="0"/>
              <a:t>огранізм</a:t>
            </a:r>
            <a:r>
              <a:rPr lang="uk-UA" dirty="0" smtClean="0"/>
              <a:t> людини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Допустима добова доза нітратів для дорослої людини становить 325 мг. </a:t>
            </a:r>
            <a:r>
              <a:rPr lang="uk-UA" dirty="0" smtClean="0"/>
              <a:t>ДСТУ</a:t>
            </a:r>
            <a:r>
              <a:rPr lang="uk-UA" dirty="0"/>
              <a:t> питної води визначає гранично допустиму концентрацію нітратів до 45 мг/дм</a:t>
            </a:r>
            <a:r>
              <a:rPr lang="uk-UA" baseline="30000" dirty="0"/>
              <a:t>3</a:t>
            </a:r>
            <a:r>
              <a:rPr lang="uk-UA" dirty="0"/>
              <a:t>. Рекомендоване </a:t>
            </a:r>
            <a:r>
              <a:rPr lang="uk-UA" dirty="0" smtClean="0"/>
              <a:t>ВООЗ споживання </a:t>
            </a:r>
            <a:r>
              <a:rPr lang="uk-UA" dirty="0"/>
              <a:t>продуктів харчування, де використовується питна вода (чай, кава, сік, перші страви тощо) у помірному кліматі становить приблизно 1-1,5 л, максимум 2 л/добу. Таким чином, з водою доросла людина може спожити близько 68 мг нітратів. Відповідно, на харчові продукти залишається 257 мг нітратів. Дослідження виявили, що токсичний вплив нітратів у харчових продуктах проявляється слабше, аніж нітратів, що розчинені у питній воді, приблизно у 1,25 раз. Отже, безпечна добова доза нітратів, яку можна спожити разом з харчовими продуктами становить 320 мг.</a:t>
            </a:r>
          </a:p>
          <a:p>
            <a:r>
              <a:rPr lang="uk-UA" dirty="0"/>
              <a:t>Нітрати негативно впливають на організм вагітної жінки та її плід, погіршуючи показники його біофізичного профілю.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22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Як </a:t>
            </a:r>
            <a:r>
              <a:rPr lang="ru-RU" i="1" dirty="0" err="1"/>
              <a:t>захистити</a:t>
            </a:r>
            <a:r>
              <a:rPr lang="ru-RU" i="1" dirty="0"/>
              <a:t> себе </a:t>
            </a:r>
            <a:r>
              <a:rPr lang="ru-RU" i="1" dirty="0" err="1"/>
              <a:t>від</a:t>
            </a:r>
            <a:r>
              <a:rPr lang="ru-RU" b="0" dirty="0"/>
              <a:t> </a:t>
            </a:r>
            <a:r>
              <a:rPr lang="ru-RU" i="1" dirty="0" err="1"/>
              <a:t>нітратів</a:t>
            </a:r>
            <a:r>
              <a:rPr lang="ru-RU" i="1" dirty="0" smtClean="0"/>
              <a:t>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600" b="1" i="1" dirty="0"/>
              <a:t>1.      </a:t>
            </a:r>
            <a:r>
              <a:rPr lang="uk-UA" sz="1600" dirty="0"/>
              <a:t> </a:t>
            </a:r>
            <a:r>
              <a:rPr lang="uk-UA" sz="1600" b="1" i="1" dirty="0"/>
              <a:t>Для дитини обмежуйте спожи­вання тепличних овочів: як прави­ло, вміст нітратів у овочах закрито­го ґрунту у 1,5-2 рази більше, ніж у відкритому ґрунті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2.      </a:t>
            </a:r>
            <a:r>
              <a:rPr lang="uk-UA" sz="1600" dirty="0"/>
              <a:t> </a:t>
            </a:r>
            <a:r>
              <a:rPr lang="uk-UA" sz="1600" b="1" i="1" dirty="0"/>
              <a:t>Краще споживати сезонні овочі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3.      </a:t>
            </a:r>
            <a:r>
              <a:rPr lang="uk-UA" sz="1600" dirty="0"/>
              <a:t> </a:t>
            </a:r>
            <a:r>
              <a:rPr lang="uk-UA" sz="1600" b="1" i="1" dirty="0"/>
              <a:t>3. Якщо є підозра, що овочі, які ви купили, «багаті на нітрати», то збе­рігати їх потрібно протягом корот­кого часу і бажано у прохолодному темному місці, а ще краще — в хо­лодильнику, щоб нітрати не пере­творювалися у нітрити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4.      </a:t>
            </a:r>
            <a:r>
              <a:rPr lang="uk-UA" sz="1600" dirty="0"/>
              <a:t> </a:t>
            </a:r>
            <a:r>
              <a:rPr lang="uk-UA" sz="1600" b="1" i="1" dirty="0"/>
              <a:t>Для зменшення кількості нітри­тів в організмі людини необхідно у достатній кількості споживати віта­мін С (аскорбінову кислоту) та ві­тамін Е, вони знижують шкідливий вплив отруйних речовин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5.      </a:t>
            </a:r>
            <a:r>
              <a:rPr lang="uk-UA" sz="1600" dirty="0"/>
              <a:t> </a:t>
            </a:r>
            <a:r>
              <a:rPr lang="uk-UA" sz="1600" b="1" i="1" dirty="0"/>
              <a:t>Салати необхідно готувати без­посередньо перед вживанням та з'їдати відразу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6.      </a:t>
            </a:r>
            <a:r>
              <a:rPr lang="uk-UA" sz="1600" dirty="0"/>
              <a:t> </a:t>
            </a:r>
            <a:r>
              <a:rPr lang="uk-UA" sz="1600" b="1" i="1" dirty="0"/>
              <a:t>Соки зберігайте в холодильнику. Не варто споживати соки, пюре, плодоовочеві консерви, що трива­ло зберігались без охолодження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7.   </a:t>
            </a:r>
            <a:r>
              <a:rPr lang="uk-UA" sz="1600" dirty="0"/>
              <a:t> </a:t>
            </a:r>
            <a:r>
              <a:rPr lang="uk-UA" sz="1600" b="1" i="1" dirty="0"/>
              <a:t>Не використовувати для приго­тування їжі для дітей розморожені плоди та овочі, які до споживання довго перебували у розморожено­му стані. При розморожуванні ці продукти легко уражаються мікроорганізмами, які викликають накопичення нітратів</a:t>
            </a:r>
            <a:r>
              <a:rPr lang="uk-UA" sz="1600" b="1" i="1" dirty="0" smtClean="0"/>
              <a:t>.</a:t>
            </a:r>
            <a:endParaRPr lang="uk-UA" sz="1600" dirty="0"/>
          </a:p>
          <a:p>
            <a:r>
              <a:rPr lang="uk-UA" sz="1600" b="1" i="1" dirty="0"/>
              <a:t>8.   </a:t>
            </a:r>
            <a:r>
              <a:rPr lang="uk-UA" sz="1600" dirty="0"/>
              <a:t> </a:t>
            </a:r>
            <a:r>
              <a:rPr lang="uk-UA" sz="1600" b="1" i="1" dirty="0"/>
              <a:t>Не   споживайте    питну воду із   джерел,    неперевірених або неконтрольованих   на   вміст нітратів</a:t>
            </a:r>
            <a:r>
              <a:rPr lang="uk-UA" sz="1600" b="1" i="1" dirty="0" smtClean="0"/>
              <a:t>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3965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/>
              <a:t>Зниження вмісту нітратів</a:t>
            </a:r>
            <a:br>
              <a:rPr lang="uk-UA" b="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Дослідженнями останніх років доведено, що за зберігання овочів упродовж 7 міс. уміст нітратів, порівняно із його вмістом під час закладання на зберігання, знижується: у цибулі на 15,4%, картоплі — на 36,5%, капусті — 32,5%, моркві — 55,6%, буряках — на 60,2</a:t>
            </a:r>
            <a:r>
              <a:rPr lang="uk-UA" dirty="0" smtClean="0"/>
              <a:t>%.</a:t>
            </a:r>
            <a:endParaRPr lang="uk-UA" dirty="0"/>
          </a:p>
          <a:p>
            <a:r>
              <a:rPr lang="uk-UA" dirty="0"/>
              <a:t>Оскільки для виробництва швидкозаморожених плодоовочевих продуктів використовують виключно свіжозібрану сировину, що пов'язано, перш за все, з економічними аспектами виробництва та харчосмаковими властивостями продукції, управляти вмістом нітратів можна лише застосуванням технологічних операцій: обчищенням, бланшуванням, витримкою у воді тощо. Наукові дані свідчать про те, що під час видалення шкірки вміст нітратів в овочах знижується на 14-40%, бланшування — 26-60, замочування у холодній воді протягом 5 год. — 27-29%, хімічного обчищування із використанням 4% розчину їдкого натру — 33-62%.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92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7200" dirty="0" smtClean="0"/>
          </a:p>
          <a:p>
            <a:pPr marL="0" indent="0">
              <a:buNone/>
            </a:pPr>
            <a:r>
              <a:rPr lang="uk-UA" sz="7200" dirty="0"/>
              <a:t> </a:t>
            </a:r>
            <a:r>
              <a:rPr lang="uk-UA" sz="7200" dirty="0" smtClean="0"/>
              <a:t> ДЯКУЮ ЗА УВАГУ!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95387202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</TotalTime>
  <Words>261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Як захистити себе від нітратів</vt:lpstr>
      <vt:lpstr>Нітрати</vt:lpstr>
      <vt:lpstr>Нітрати</vt:lpstr>
      <vt:lpstr>Негативний вплив на організм людини </vt:lpstr>
      <vt:lpstr>Негативний вплив на огранізм людини</vt:lpstr>
      <vt:lpstr>Негативний вплив на огранізм людини</vt:lpstr>
      <vt:lpstr>Як захистити себе від нітратів?</vt:lpstr>
      <vt:lpstr>Зниження вмісту нітратів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захистити себе від нітратів</dc:title>
  <dc:creator>админ</dc:creator>
  <cp:lastModifiedBy>админ</cp:lastModifiedBy>
  <cp:revision>3</cp:revision>
  <dcterms:created xsi:type="dcterms:W3CDTF">2013-12-01T16:19:22Z</dcterms:created>
  <dcterms:modified xsi:type="dcterms:W3CDTF">2013-12-01T16:46:39Z</dcterms:modified>
</cp:coreProperties>
</file>