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86" r:id="rId6"/>
    <p:sldId id="288" r:id="rId7"/>
    <p:sldId id="278" r:id="rId8"/>
    <p:sldId id="277" r:id="rId9"/>
    <p:sldId id="261" r:id="rId10"/>
    <p:sldId id="262" r:id="rId11"/>
    <p:sldId id="263" r:id="rId12"/>
    <p:sldId id="264" r:id="rId13"/>
    <p:sldId id="265" r:id="rId14"/>
    <p:sldId id="266" r:id="rId15"/>
    <p:sldId id="268" r:id="rId16"/>
    <p:sldId id="267" r:id="rId17"/>
    <p:sldId id="269" r:id="rId18"/>
    <p:sldId id="270" r:id="rId19"/>
    <p:sldId id="271" r:id="rId2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000099"/>
    <a:srgbClr val="006666"/>
    <a:srgbClr val="800080"/>
    <a:srgbClr val="33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87276" autoAdjust="0"/>
  </p:normalViewPr>
  <p:slideViewPr>
    <p:cSldViewPr>
      <p:cViewPr varScale="1">
        <p:scale>
          <a:sx n="75" d="100"/>
          <a:sy n="7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16B7EF0-BFDD-4256-9184-7317ED39D531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DD6A34E-2E75-440B-A532-CBA7EBD0641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uk-UA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7C2C17E-ABE2-43C6-AD51-650303781D85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7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781FF5-2576-4498-8467-AFD2A5C68076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6DB00-1C68-4D78-A9B5-143290CE0BDC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5D097-8FD0-45CC-A42A-41A6732123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F24F-662C-4EB6-BA67-96F30D307D50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481252-3BEE-4E24-BF43-8E1169BD569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7FCD76-32BD-4722-B3D6-F6658B7B0C4B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C63DF6-46CA-4534-B2B1-E8F01EB798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DFF3E7-4319-4C93-B0FD-6174E87ACF65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E2EBC-D40A-4A79-97F3-4201D97D08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CE7DC7-9591-4945-9BE7-BE487ED694C7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BA965-D3EA-4C05-AC3D-97E41A119F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FFA3D0-405D-45EC-93B7-091246E1DC36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B82D2-0C34-4A54-BB19-42A6E1633AF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83906-BF7D-4EE7-9551-8166A0BF8E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D52BE0-54B6-4142-9AC5-A5F9B97643BB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3B55B9-93C6-428A-BCFB-87D7EDB6763D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98227-9C09-4383-8908-1995074CD5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103B41-9185-4D4E-9731-6ADCCDC27785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7567CE-9D4E-4E34-A45D-C8C7D3DAE94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871422-77A0-4D57-8172-5650A283E136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02220-FA55-4960-988D-7382C2A317F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3F29F-0192-483B-80AD-A3BFA626C697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4939C-9AD4-4EE9-B7BC-0355D4B2398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36FB988-DF95-4A4B-ADA1-3AA6CF743A19}" type="datetimeFigureOut">
              <a:rPr lang="ru-RU"/>
              <a:pPr>
                <a:defRPr/>
              </a:pPr>
              <a:t>09.10.2013</a:t>
            </a:fld>
            <a:endParaRPr lang="ru-RU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74FB442-AAE9-4AA0-8F35-59E8564199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8" r:id="rId5"/>
    <p:sldLayoutId id="2147483693" r:id="rId6"/>
    <p:sldLayoutId id="2147483692" r:id="rId7"/>
    <p:sldLayoutId id="2147483691" r:id="rId8"/>
    <p:sldLayoutId id="2147483690" r:id="rId9"/>
    <p:sldLayoutId id="2147483689" r:id="rId10"/>
    <p:sldLayoutId id="2147483688" r:id="rId11"/>
  </p:sldLayoutIdLst>
  <p:transition spd="med" advClick="0" advTm="10000">
    <p:strips dir="ru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&#1074;&#1080;&#1076;&#1077;&#1086;\&#1082;&#1072;&#1083;&#1100;&#1094;&#1080;&#1103;%20&#1089;%20&#1074;&#1086;&#1076;&#1086;&#1081;.avi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&#1074;&#1080;&#1076;&#1077;&#1086;\&#1075;&#1086;&#1088;&#1077;&#1085;&#1080;&#1077;%20&#1084;&#1072;&#1075;&#1085;&#1080;&#1103;.avi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&#1074;&#1080;&#1076;&#1077;&#1086;\&#1075;&#1086;&#1088;&#1077;&#1085;&#1080;&#1077;%20&#1082;&#1072;&#1083;&#1100;&#1094;&#1080;&#1103;%20&#1085;&#1072;%20&#1074;&#1086;&#1079;&#1076;&#1091;&#1093;&#1077;.avi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video" Target="file:///H:\&#1074;&#1080;&#1076;&#1077;&#1086;\&#1075;&#1086;&#1088;&#1077;&#1085;&#1080;&#1077;%20&#1083;&#1080;&#1090;&#1080;&#1103;.avi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I+Al1.flv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_____Microsoft_Office_Excel_97-20031.xls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2714620"/>
            <a:ext cx="8305800" cy="1981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8800" b="1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uk-UA" sz="8800" b="1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8800" b="1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uk-UA" sz="8800" b="1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8800" b="1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uk-UA" sz="8800" b="1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8800" b="1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uk-UA" sz="8800" b="1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8800" b="1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uk-UA" sz="8800" b="1" spc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uk-UA" sz="8800" b="1" spc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Метали</a:t>
            </a:r>
            <a:r>
              <a:rPr lang="ru-RU" sz="8800" b="1" spc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sz="8800" b="1" spc="0" smtClean="0">
                <a:ln w="1905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sz="8800">
              <a:ln w="1905">
                <a:solidFill>
                  <a:schemeClr val="tx1"/>
                </a:solidFill>
              </a:ln>
            </a:endParaRPr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  <a:t>Взаємодія лужного металу з водою</a:t>
            </a:r>
            <a:endParaRPr lang="uk-UA" b="1" i="1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482" name="Натрий с водой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71625" y="1357313"/>
            <a:ext cx="5857875" cy="4333875"/>
          </a:xfr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143000" y="5786438"/>
            <a:ext cx="6757988" cy="7143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274320" indent="-274320" algn="ctr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Na + 2H</a:t>
            </a:r>
            <a:r>
              <a:rPr lang="en-US" sz="4000" b="1" i="1" baseline="-25000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O = 2NaOH + H</a:t>
            </a:r>
            <a:r>
              <a:rPr lang="en-US" sz="4000" b="1" i="1" baseline="-25000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rPr>
              <a:t>2</a:t>
            </a: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Wingdings 3" pitchFamily="18" charset="2"/>
              </a:rPr>
              <a:t></a:t>
            </a:r>
            <a:endParaRPr lang="ru-RU" sz="4000" dirty="0">
              <a:latin typeface="+mn-lt"/>
            </a:endParaRPr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  <a:t>Взаємодія лужноземельного металу з водою</a:t>
            </a:r>
            <a:endParaRPr lang="ru-RU"/>
          </a:p>
        </p:txBody>
      </p:sp>
      <p:pic>
        <p:nvPicPr>
          <p:cNvPr id="4" name="кальция с водой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714500" y="1666875"/>
            <a:ext cx="5072063" cy="3690938"/>
          </a:xfr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857224" y="5410200"/>
            <a:ext cx="6762776" cy="733444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274320" indent="-274320" fontAlgn="auto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defRPr/>
            </a:pPr>
            <a:r>
              <a:rPr lang="en-GB" sz="4000" b="1" i="1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Са</a:t>
            </a:r>
            <a:r>
              <a:rPr lang="uk-UA" sz="4000" b="1" i="1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+ 2Н</a:t>
            </a:r>
            <a:r>
              <a:rPr lang="uk-UA" sz="4000" b="1" i="1" baseline="-25000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  <a:r>
              <a:rPr lang="uk-UA" sz="4000" b="1" i="1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О = </a:t>
            </a:r>
            <a:r>
              <a:rPr lang="en-GB" sz="4000" b="1" i="1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Са(ОН)</a:t>
            </a:r>
            <a:r>
              <a:rPr lang="en-GB" sz="4000" b="1" i="1" baseline="-25000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  <a:r>
              <a:rPr lang="uk-UA" sz="4000" b="1" i="1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 + H</a:t>
            </a:r>
            <a:r>
              <a:rPr lang="uk-UA" sz="4000" b="1" i="1" baseline="-25000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</a:rPr>
              <a:t>2</a:t>
            </a:r>
            <a:r>
              <a:rPr lang="uk-UA" sz="4000" b="1" i="1" dirty="0">
                <a:ln>
                  <a:solidFill>
                    <a:schemeClr val="tx1"/>
                  </a:solidFill>
                </a:ln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sym typeface="Wingdings 3" pitchFamily="18" charset="2"/>
              </a:rPr>
              <a:t></a:t>
            </a:r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5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9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2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5" grpId="0" build="p" autoUpdateAnimBg="0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  <a:t>Горіння магнію</a:t>
            </a:r>
            <a:endParaRPr lang="ru-RU" b="1" i="1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горение магния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714500" y="1571625"/>
            <a:ext cx="5715000" cy="3851275"/>
          </a:xfrm>
        </p:spPr>
      </p:pic>
      <p:sp>
        <p:nvSpPr>
          <p:cNvPr id="5" name="Rectangle 13"/>
          <p:cNvSpPr>
            <a:spLocks noChangeArrowheads="1"/>
          </p:cNvSpPr>
          <p:nvPr/>
        </p:nvSpPr>
        <p:spPr bwMode="auto">
          <a:xfrm>
            <a:off x="1500188" y="5643563"/>
            <a:ext cx="5786437" cy="1055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auto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uk-UA" sz="28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         </a:t>
            </a:r>
            <a:r>
              <a:rPr lang="en-US" sz="28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0   </a:t>
            </a:r>
            <a:r>
              <a:rPr lang="uk-UA" sz="28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</a:t>
            </a:r>
            <a:r>
              <a:rPr lang="en-US" sz="28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  0             +2   -2</a:t>
            </a:r>
          </a:p>
          <a:p>
            <a:pPr algn="ctr" fontAlgn="auto">
              <a:lnSpc>
                <a:spcPct val="60000"/>
              </a:lnSpc>
              <a:spcBef>
                <a:spcPct val="50000"/>
              </a:spcBef>
              <a:spcAft>
                <a:spcPts val="0"/>
              </a:spcAft>
              <a:defRPr/>
            </a:pPr>
            <a:r>
              <a: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sym typeface="Wingdings 3" pitchFamily="18" charset="2"/>
              </a:rPr>
              <a:t>2М</a:t>
            </a: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sym typeface="Wingdings 3" pitchFamily="18" charset="2"/>
              </a:rPr>
              <a:t>g + O</a:t>
            </a:r>
            <a:r>
              <a:rPr lang="en-US" sz="4000" b="1" i="1" baseline="-25000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2 </a:t>
            </a: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=</a:t>
            </a:r>
            <a:r>
              <a: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sym typeface="Wingdings 3" pitchFamily="18" charset="2"/>
              </a:rPr>
              <a:t> </a:t>
            </a: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  <a:sym typeface="Wingdings 3" pitchFamily="18" charset="2"/>
              </a:rPr>
              <a:t>2MgO</a:t>
            </a:r>
            <a:endParaRPr lang="ru-RU" sz="4000" b="1" i="1" dirty="0">
              <a:solidFill>
                <a:srgbClr val="3333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  <a:sym typeface="Wingdings 3" pitchFamily="18" charset="2"/>
            </a:endParaRPr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8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  <p:bldLst>
      <p:bldP spid="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143008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  <a:t>Реакція горіння кальцію в повітрі</a:t>
            </a:r>
            <a:b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sz="2400" b="1" i="1" smtClean="0">
                <a:solidFill>
                  <a:schemeClr val="accent6">
                    <a:lumMod val="50000"/>
                  </a:schemeClr>
                </a:solidFill>
              </a:rPr>
              <a:t>(реакція протікає бурхливо)</a:t>
            </a:r>
            <a:endParaRPr lang="ru-RU" b="1" i="1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" name="горение кальция на воздухе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500188" y="1506538"/>
            <a:ext cx="6072187" cy="4208462"/>
          </a:xfrm>
        </p:spPr>
      </p:pic>
      <p:sp>
        <p:nvSpPr>
          <p:cNvPr id="8" name="TextBox 7"/>
          <p:cNvSpPr txBox="1"/>
          <p:nvPr/>
        </p:nvSpPr>
        <p:spPr>
          <a:xfrm>
            <a:off x="1285852" y="5786454"/>
            <a:ext cx="6286544" cy="70788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>
                  <a:solidFill>
                    <a:sysClr val="windowText" lastClr="000000"/>
                  </a:solidFill>
                </a:ln>
                <a:solidFill>
                  <a:srgbClr val="000099"/>
                </a:solidFill>
                <a:latin typeface="+mn-lt"/>
              </a:rPr>
              <a:t>2Ca</a:t>
            </a:r>
            <a:r>
              <a:rPr lang="en-US" sz="4000" b="1" i="1" dirty="0">
                <a:solidFill>
                  <a:srgbClr val="000099"/>
                </a:solidFill>
                <a:latin typeface="+mn-lt"/>
              </a:rPr>
              <a:t> </a:t>
            </a: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  <a:latin typeface="+mn-lt"/>
              </a:rPr>
              <a:t>+ O₂  =  2CaO</a:t>
            </a:r>
            <a:endParaRPr lang="ru-RU" sz="4000" b="1" i="1" dirty="0">
              <a:ln>
                <a:solidFill>
                  <a:schemeClr val="tx1"/>
                </a:solidFill>
              </a:ln>
              <a:solidFill>
                <a:srgbClr val="3333CC"/>
              </a:solidFill>
              <a:latin typeface="+mn-lt"/>
            </a:endParaRPr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85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385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385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2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28596" y="-214338"/>
            <a:ext cx="8229600" cy="1219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  <a:t>Реакція горіння літію</a:t>
            </a:r>
            <a:endParaRPr lang="ru-RU" b="1" i="1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горение лития.avi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643063" y="1214438"/>
            <a:ext cx="5786437" cy="4316412"/>
          </a:xfrm>
        </p:spPr>
      </p:pic>
      <p:sp>
        <p:nvSpPr>
          <p:cNvPr id="28675" name="TextBox 4"/>
          <p:cNvSpPr txBox="1">
            <a:spLocks noChangeArrowheads="1"/>
          </p:cNvSpPr>
          <p:nvPr/>
        </p:nvSpPr>
        <p:spPr bwMode="auto">
          <a:xfrm>
            <a:off x="1928813" y="6000750"/>
            <a:ext cx="4500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>
              <a:latin typeface="Constant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43108" y="5715016"/>
            <a:ext cx="5143536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  <a:latin typeface="+mn-lt"/>
              </a:rPr>
              <a:t>Li + O₂ = Li₂O</a:t>
            </a:r>
            <a:endParaRPr lang="ru-RU" sz="4000" b="1" i="1" dirty="0">
              <a:ln>
                <a:solidFill>
                  <a:schemeClr val="tx1"/>
                </a:solidFill>
              </a:ln>
              <a:solidFill>
                <a:srgbClr val="3333CC"/>
              </a:solidFill>
              <a:latin typeface="+mn-lt"/>
            </a:endParaRPr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b="1" i="1" smtClean="0">
                <a:solidFill>
                  <a:schemeClr val="accent6">
                    <a:lumMod val="5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Каталітична реакція взаємодії алюмінію з йодом</a:t>
            </a:r>
            <a:endParaRPr lang="uk-UA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5602" name="Picture 13">
            <a:hlinkClick r:id="rId3" action="ppaction://hlinkfile"/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1571625" y="1428750"/>
            <a:ext cx="6072188" cy="4071938"/>
          </a:xfrm>
        </p:spPr>
      </p:pic>
      <p:sp>
        <p:nvSpPr>
          <p:cNvPr id="7" name="Прямоугольник 6"/>
          <p:cNvSpPr/>
          <p:nvPr/>
        </p:nvSpPr>
        <p:spPr>
          <a:xfrm>
            <a:off x="2500313" y="5786438"/>
            <a:ext cx="3954462" cy="6461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Wingdings 3" pitchFamily="18" charset="2"/>
              </a:rPr>
              <a:t>4Al + </a:t>
            </a:r>
            <a:r>
              <a:rPr lang="ru-RU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Wingdings 3" pitchFamily="18" charset="2"/>
              </a:rPr>
              <a:t>3</a:t>
            </a: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Wingdings 3" pitchFamily="18" charset="2"/>
              </a:rPr>
              <a:t>I</a:t>
            </a:r>
            <a:r>
              <a:rPr lang="en-US" sz="4000" b="1" i="1" baseline="-25000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Wingdings 3" pitchFamily="18" charset="2"/>
              </a:rPr>
              <a:t>2 </a:t>
            </a:r>
            <a:r>
              <a:rPr lang="en-US" sz="4000" b="1" i="1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Wingdings 3" pitchFamily="18" charset="2"/>
              </a:rPr>
              <a:t>  2AlI</a:t>
            </a:r>
            <a:r>
              <a:rPr lang="en-US" sz="4000" b="1" i="1" baseline="-25000" dirty="0">
                <a:solidFill>
                  <a:srgbClr val="3333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sym typeface="Wingdings 3" pitchFamily="18" charset="2"/>
              </a:rPr>
              <a:t>3</a:t>
            </a:r>
            <a:endParaRPr lang="ru-RU" sz="4000" dirty="0">
              <a:latin typeface="+mn-lt"/>
            </a:endParaRPr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3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4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30200" y="6350"/>
            <a:ext cx="8229600" cy="12192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400" b="1" i="1" smtClean="0">
                <a:solidFill>
                  <a:schemeClr val="accent6">
                    <a:lumMod val="50000"/>
                  </a:schemeClr>
                </a:solidFill>
              </a:rPr>
              <a:t>Оксиди металів</a:t>
            </a:r>
            <a:endParaRPr lang="ru-RU" sz="4400" b="1" i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14400" y="5500702"/>
            <a:ext cx="8229600" cy="4572000"/>
          </a:xfrm>
        </p:spPr>
        <p:txBody>
          <a:bodyPr>
            <a:no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3300" b="1" dirty="0" smtClean="0">
              <a:ln>
                <a:solidFill>
                  <a:schemeClr val="tx1"/>
                </a:solidFill>
              </a:ln>
              <a:solidFill>
                <a:srgbClr val="3333C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3300" b="1" dirty="0" smtClean="0">
              <a:ln>
                <a:solidFill>
                  <a:schemeClr val="tx1"/>
                </a:solidFill>
              </a:ln>
              <a:solidFill>
                <a:srgbClr val="3333C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3300" b="1" dirty="0" smtClean="0">
              <a:ln>
                <a:solidFill>
                  <a:schemeClr val="tx1"/>
                </a:solidFill>
              </a:ln>
              <a:solidFill>
                <a:srgbClr val="3333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28662" y="1571613"/>
            <a:ext cx="7755649" cy="135421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200" b="1" dirty="0" err="1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Li₂O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;  </a:t>
            </a:r>
            <a:r>
              <a:rPr lang="en-US" sz="3200" b="1" dirty="0" err="1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Na₂O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;  K₂O;  </a:t>
            </a:r>
            <a:r>
              <a:rPr lang="en-US" sz="3200" b="1" dirty="0" err="1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CaO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;  </a:t>
            </a:r>
            <a:r>
              <a:rPr lang="en-US" sz="3200" b="1" dirty="0" err="1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MgO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;  </a:t>
            </a:r>
            <a:r>
              <a:rPr lang="en-US" sz="3200" b="1" dirty="0" err="1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FeO</a:t>
            </a: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 –  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en-US" sz="3200" b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                           </a:t>
            </a:r>
            <a:r>
              <a:rPr lang="uk-UA" sz="3200" b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основні;</a:t>
            </a:r>
          </a:p>
          <a:p>
            <a:pPr>
              <a:defRPr/>
            </a:pPr>
            <a:endParaRPr lang="ru-RU" dirty="0"/>
          </a:p>
        </p:txBody>
      </p:sp>
      <p:grpSp>
        <p:nvGrpSpPr>
          <p:cNvPr id="12" name="Группа 11"/>
          <p:cNvGrpSpPr>
            <a:grpSpLocks/>
          </p:cNvGrpSpPr>
          <p:nvPr/>
        </p:nvGrpSpPr>
        <p:grpSpPr bwMode="auto">
          <a:xfrm>
            <a:off x="928688" y="2714625"/>
            <a:ext cx="6786562" cy="800100"/>
            <a:chOff x="928662" y="2714620"/>
            <a:chExt cx="6786610" cy="800219"/>
          </a:xfrm>
        </p:grpSpPr>
        <p:sp>
          <p:nvSpPr>
            <p:cNvPr id="16" name="TextBox 15"/>
            <p:cNvSpPr txBox="1"/>
            <p:nvPr/>
          </p:nvSpPr>
          <p:spPr>
            <a:xfrm>
              <a:off x="928662" y="2714620"/>
              <a:ext cx="6786610" cy="80021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uk-UA" sz="2800" b="1" dirty="0" err="1">
                  <a:ln>
                    <a:solidFill>
                      <a:schemeClr val="tx1"/>
                    </a:solidFill>
                  </a:ln>
                  <a:solidFill>
                    <a:srgbClr val="3333CC"/>
                  </a:solidFill>
                </a:rPr>
                <a:t>МеО</a:t>
              </a:r>
              <a:r>
                <a:rPr lang="uk-UA" sz="2800" b="1" dirty="0">
                  <a:ln>
                    <a:solidFill>
                      <a:schemeClr val="tx1"/>
                    </a:solidFill>
                  </a:ln>
                  <a:solidFill>
                    <a:srgbClr val="3333CC"/>
                  </a:solidFill>
                </a:rPr>
                <a:t> + кислота             сіль + вода</a:t>
              </a:r>
            </a:p>
            <a:p>
              <a:pPr>
                <a:defRPr/>
              </a:pPr>
              <a:endParaRPr lang="ru-RU" dirty="0"/>
            </a:p>
          </p:txBody>
        </p:sp>
        <p:cxnSp>
          <p:nvCxnSpPr>
            <p:cNvPr id="17" name="Прямая со стрелкой 16"/>
            <p:cNvCxnSpPr/>
            <p:nvPr/>
          </p:nvCxnSpPr>
          <p:spPr>
            <a:xfrm>
              <a:off x="3929058" y="3000413"/>
              <a:ext cx="857256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1000100" y="3357562"/>
            <a:ext cx="4750852" cy="95410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1" dirty="0" err="1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Al₂O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₃; </a:t>
            </a:r>
            <a:r>
              <a:rPr lang="en-US" sz="2800" b="1" dirty="0" err="1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Fe₂O</a:t>
            </a:r>
            <a:r>
              <a:rPr lang="en-US" sz="2800" b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₃ </a:t>
            </a:r>
            <a:r>
              <a:rPr lang="uk-UA" sz="2800" b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 - амфотерні;</a:t>
            </a:r>
          </a:p>
          <a:p>
            <a:pPr>
              <a:defRPr/>
            </a:pPr>
            <a:endParaRPr lang="ru-RU" sz="2800" dirty="0"/>
          </a:p>
        </p:txBody>
      </p:sp>
      <p:grpSp>
        <p:nvGrpSpPr>
          <p:cNvPr id="21" name="Группа 20"/>
          <p:cNvGrpSpPr>
            <a:grpSpLocks/>
          </p:cNvGrpSpPr>
          <p:nvPr/>
        </p:nvGrpSpPr>
        <p:grpSpPr bwMode="auto">
          <a:xfrm>
            <a:off x="928688" y="4071938"/>
            <a:ext cx="6480175" cy="444500"/>
            <a:chOff x="928662" y="4071942"/>
            <a:chExt cx="6480557" cy="954107"/>
          </a:xfrm>
        </p:grpSpPr>
        <p:cxnSp>
          <p:nvCxnSpPr>
            <p:cNvPr id="9" name="Прямая со стрелкой 8"/>
            <p:cNvCxnSpPr/>
            <p:nvPr/>
          </p:nvCxnSpPr>
          <p:spPr>
            <a:xfrm>
              <a:off x="4072097" y="4685297"/>
              <a:ext cx="857301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928662" y="4071942"/>
              <a:ext cx="6480557" cy="954107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uk-UA" sz="2800" b="1" dirty="0" err="1">
                  <a:ln>
                    <a:solidFill>
                      <a:schemeClr val="tx1"/>
                    </a:solidFill>
                  </a:ln>
                  <a:solidFill>
                    <a:srgbClr val="3333CC"/>
                  </a:solidFill>
                </a:rPr>
                <a:t>Ме₂О₃</a:t>
              </a:r>
              <a:r>
                <a:rPr lang="uk-UA" sz="2800" b="1" dirty="0">
                  <a:ln>
                    <a:solidFill>
                      <a:schemeClr val="tx1"/>
                    </a:solidFill>
                  </a:ln>
                  <a:solidFill>
                    <a:srgbClr val="3333CC"/>
                  </a:solidFill>
                </a:rPr>
                <a:t> + кислота              сіль + вода</a:t>
              </a:r>
            </a:p>
            <a:p>
              <a:pPr>
                <a:defRPr/>
              </a:pPr>
              <a:endParaRPr lang="ru-RU" sz="2800" dirty="0"/>
            </a:p>
          </p:txBody>
        </p:sp>
      </p:grpSp>
      <p:grpSp>
        <p:nvGrpSpPr>
          <p:cNvPr id="15" name="Группа 14"/>
          <p:cNvGrpSpPr>
            <a:grpSpLocks/>
          </p:cNvGrpSpPr>
          <p:nvPr/>
        </p:nvGrpSpPr>
        <p:grpSpPr bwMode="auto">
          <a:xfrm>
            <a:off x="1000125" y="5143500"/>
            <a:ext cx="4870450" cy="471488"/>
            <a:chOff x="1214414" y="5066621"/>
            <a:chExt cx="4870308" cy="954106"/>
          </a:xfrm>
        </p:grpSpPr>
        <p:cxnSp>
          <p:nvCxnSpPr>
            <p:cNvPr id="11" name="Прямая со стрелкой 10"/>
            <p:cNvCxnSpPr/>
            <p:nvPr/>
          </p:nvCxnSpPr>
          <p:spPr>
            <a:xfrm>
              <a:off x="3500347" y="5500306"/>
              <a:ext cx="1071532" cy="3211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214414" y="5066621"/>
              <a:ext cx="4870308" cy="95410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uk-UA" sz="2800" b="1" dirty="0" err="1">
                  <a:ln>
                    <a:solidFill>
                      <a:schemeClr val="tx1"/>
                    </a:solidFill>
                  </a:ln>
                  <a:solidFill>
                    <a:srgbClr val="3333CC"/>
                  </a:solidFill>
                </a:rPr>
                <a:t>Ме₂О₃</a:t>
              </a:r>
              <a:r>
                <a:rPr lang="uk-UA" sz="2800" b="1" dirty="0">
                  <a:ln>
                    <a:solidFill>
                      <a:schemeClr val="tx1"/>
                    </a:solidFill>
                  </a:ln>
                  <a:solidFill>
                    <a:srgbClr val="3333CC"/>
                  </a:solidFill>
                </a:rPr>
                <a:t> + луг                  сіль</a:t>
              </a:r>
              <a:endParaRPr lang="ru-RU" sz="2800" b="1" dirty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endParaRPr>
            </a:p>
            <a:p>
              <a:pPr>
                <a:defRPr/>
              </a:pPr>
              <a:endParaRPr lang="ru-RU" sz="2800" dirty="0"/>
            </a:p>
          </p:txBody>
        </p:sp>
      </p:grp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5286412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Основи:   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LiOH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                  </a:t>
            </a:r>
            <a:r>
              <a:rPr lang="uk-UA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  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KOH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                  NaOH               +</a:t>
            </a:r>
            <a:r>
              <a:rPr lang="uk-UA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 кислота       сіль + вода</a:t>
            </a: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                  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                  Ca(OH)₂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                  Fe(OH)₂</a:t>
            </a:r>
            <a:endParaRPr lang="uk-UA" sz="2800" b="1" dirty="0" smtClean="0">
              <a:ln>
                <a:solidFill>
                  <a:schemeClr val="tx1"/>
                </a:solidFill>
              </a:ln>
              <a:solidFill>
                <a:srgbClr val="3333C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2800" b="1" dirty="0" smtClean="0">
              <a:ln>
                <a:solidFill>
                  <a:schemeClr val="tx1"/>
                </a:solidFill>
              </a:ln>
              <a:solidFill>
                <a:srgbClr val="3333CC"/>
              </a:solidFill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Амфотерні: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Al(OH)₃,   Fe(OH)₃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Ме(ОН)₃ + кислота             сіль + вода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dirty="0" smtClean="0">
                <a:ln>
                  <a:solidFill>
                    <a:schemeClr val="tx1"/>
                  </a:solidFill>
                </a:ln>
                <a:solidFill>
                  <a:srgbClr val="3333CC"/>
                </a:solidFill>
              </a:rPr>
              <a:t>Ме(ОН)₃ + луг                       сіль                                                                         </a:t>
            </a:r>
            <a:endParaRPr lang="ru-RU" sz="2800" b="1" dirty="0">
              <a:ln>
                <a:solidFill>
                  <a:schemeClr val="tx1"/>
                </a:solidFill>
              </a:ln>
              <a:solidFill>
                <a:srgbClr val="3333CC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b="1" i="1" smtClean="0">
                <a:solidFill>
                  <a:schemeClr val="accent6">
                    <a:lumMod val="50000"/>
                  </a:schemeClr>
                </a:solidFill>
              </a:rPr>
              <a:t>Гідроксиди</a:t>
            </a:r>
            <a:endParaRPr lang="ru-RU" b="1" i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3714750" y="1500188"/>
            <a:ext cx="571500" cy="22860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4071938" y="5715000"/>
            <a:ext cx="6429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357563" y="6143625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4" name="Line 8"/>
          <p:cNvSpPr>
            <a:spLocks noChangeShapeType="1"/>
          </p:cNvSpPr>
          <p:nvPr/>
        </p:nvSpPr>
        <p:spPr bwMode="auto">
          <a:xfrm>
            <a:off x="6156325" y="263683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3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100" decel="5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100" decel="100000" autoRev="1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7924800" cy="928694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4000" b="1" i="1" smtClean="0">
                <a:solidFill>
                  <a:schemeClr val="accent4">
                    <a:lumMod val="75000"/>
                  </a:schemeClr>
                </a:solidFill>
              </a:rPr>
              <a:t>Загальні способи одержання металів</a:t>
            </a:r>
            <a:endParaRPr lang="ru-RU" sz="4000" b="1" i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00063" y="1571625"/>
            <a:ext cx="8286750" cy="5072063"/>
          </a:xfrm>
        </p:spPr>
        <p:txBody>
          <a:bodyPr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dirty="0" smtClean="0">
                <a:solidFill>
                  <a:srgbClr val="006666"/>
                </a:solidFill>
              </a:rPr>
              <a:t>1. </a:t>
            </a:r>
            <a:r>
              <a:rPr lang="uk-UA" sz="2600" b="1" dirty="0" smtClean="0">
                <a:solidFill>
                  <a:srgbClr val="006666"/>
                </a:solidFill>
              </a:rPr>
              <a:t>Найактивніші (</a:t>
            </a:r>
            <a:r>
              <a:rPr lang="en-US" sz="2600" b="1" dirty="0" smtClean="0">
                <a:solidFill>
                  <a:srgbClr val="006666"/>
                </a:solidFill>
              </a:rPr>
              <a:t>K,</a:t>
            </a:r>
            <a:r>
              <a:rPr lang="uk-UA" sz="2600" b="1" dirty="0" smtClean="0">
                <a:solidFill>
                  <a:srgbClr val="006666"/>
                </a:solidFill>
              </a:rPr>
              <a:t> </a:t>
            </a:r>
            <a:r>
              <a:rPr lang="en-US" sz="2600" b="1" dirty="0" smtClean="0">
                <a:solidFill>
                  <a:srgbClr val="006666"/>
                </a:solidFill>
              </a:rPr>
              <a:t>Ca,</a:t>
            </a:r>
            <a:r>
              <a:rPr lang="uk-UA" sz="2600" b="1" dirty="0" smtClean="0">
                <a:solidFill>
                  <a:srgbClr val="006666"/>
                </a:solidFill>
              </a:rPr>
              <a:t> </a:t>
            </a:r>
            <a:r>
              <a:rPr lang="en-US" sz="2600" b="1" dirty="0" smtClean="0">
                <a:solidFill>
                  <a:srgbClr val="006666"/>
                </a:solidFill>
              </a:rPr>
              <a:t>Mg,</a:t>
            </a:r>
            <a:r>
              <a:rPr lang="uk-UA" sz="2600" b="1" dirty="0" smtClean="0">
                <a:solidFill>
                  <a:srgbClr val="006666"/>
                </a:solidFill>
              </a:rPr>
              <a:t> </a:t>
            </a:r>
            <a:r>
              <a:rPr lang="en-US" sz="2600" b="1" dirty="0" smtClean="0">
                <a:solidFill>
                  <a:srgbClr val="006666"/>
                </a:solidFill>
              </a:rPr>
              <a:t>Na)</a:t>
            </a:r>
            <a:r>
              <a:rPr lang="uk-UA" sz="2600" b="1" dirty="0" smtClean="0">
                <a:solidFill>
                  <a:srgbClr val="006666"/>
                </a:solidFill>
              </a:rPr>
              <a:t> відновлюють електролізом.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i="1" dirty="0" smtClean="0">
                <a:solidFill>
                  <a:srgbClr val="000099"/>
                </a:solidFill>
              </a:rPr>
              <a:t>Електроліз – окисно-відновна реакція під дією постійного електричного струму.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i="1" dirty="0" smtClean="0">
                <a:solidFill>
                  <a:srgbClr val="000099"/>
                </a:solidFill>
              </a:rPr>
              <a:t>                        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i="1" dirty="0" smtClean="0">
                <a:solidFill>
                  <a:srgbClr val="000099"/>
                </a:solidFill>
              </a:rPr>
              <a:t>                        </a:t>
            </a:r>
            <a:r>
              <a:rPr lang="en-US" sz="2800" b="1" dirty="0" smtClean="0">
                <a:solidFill>
                  <a:srgbClr val="006666"/>
                </a:solidFill>
              </a:rPr>
              <a:t> 2NaCl = 2Na + Cl₂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400" b="1" dirty="0" smtClean="0">
                <a:solidFill>
                  <a:srgbClr val="006666"/>
                </a:solidFill>
              </a:rPr>
              <a:t>На катоді</a:t>
            </a:r>
            <a:r>
              <a:rPr lang="uk-UA" sz="2800" b="1" dirty="0" smtClean="0">
                <a:solidFill>
                  <a:srgbClr val="006666"/>
                </a:solidFill>
              </a:rPr>
              <a:t>: </a:t>
            </a:r>
            <a:r>
              <a:rPr lang="en-US" sz="2800" b="1" dirty="0" smtClean="0">
                <a:solidFill>
                  <a:srgbClr val="006666"/>
                </a:solidFill>
              </a:rPr>
              <a:t>Na⁺ + e⁻ = Na° - </a:t>
            </a:r>
            <a:r>
              <a:rPr lang="uk-UA" sz="2400" b="1" dirty="0" smtClean="0">
                <a:solidFill>
                  <a:srgbClr val="006666"/>
                </a:solidFill>
              </a:rPr>
              <a:t>відновлення катіонів.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sz="2400" b="1" dirty="0" smtClean="0">
              <a:solidFill>
                <a:srgbClr val="006666"/>
              </a:solidFill>
            </a:endParaRPr>
          </a:p>
          <a:p>
            <a:pPr marL="457200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400" b="1" dirty="0" smtClean="0">
                <a:solidFill>
                  <a:srgbClr val="006666"/>
                </a:solidFill>
              </a:rPr>
              <a:t>На аноді</a:t>
            </a:r>
            <a:r>
              <a:rPr lang="uk-UA" sz="2800" b="1" dirty="0" smtClean="0">
                <a:solidFill>
                  <a:srgbClr val="006666"/>
                </a:solidFill>
              </a:rPr>
              <a:t>:    </a:t>
            </a:r>
            <a:r>
              <a:rPr lang="en-US" sz="2800" b="1" dirty="0" smtClean="0">
                <a:solidFill>
                  <a:srgbClr val="006666"/>
                </a:solidFill>
              </a:rPr>
              <a:t>Cl⁻ - e⁻ = Cl° - </a:t>
            </a:r>
            <a:r>
              <a:rPr lang="uk-UA" sz="2400" b="1" dirty="0" smtClean="0">
                <a:solidFill>
                  <a:srgbClr val="006666"/>
                </a:solidFill>
              </a:rPr>
              <a:t>окиснення аніонів.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uk-UA" b="1" i="1" dirty="0" smtClean="0"/>
          </a:p>
          <a:p>
            <a:pPr marL="457200" indent="-457200" algn="just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b="1" i="1" dirty="0"/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0034" y="357166"/>
            <a:ext cx="8072494" cy="85725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2800" smtClean="0">
                <a:solidFill>
                  <a:srgbClr val="006666"/>
                </a:solidFill>
              </a:rPr>
              <a:t>2. Менш активні метали відновлюють з оксидів або сульфідів (після попереднього випалу):</a:t>
            </a:r>
            <a:endParaRPr lang="ru-RU" sz="2800">
              <a:solidFill>
                <a:srgbClr val="006666"/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500063" y="1214438"/>
            <a:ext cx="7924800" cy="5214937"/>
          </a:xfrm>
        </p:spPr>
        <p:txBody>
          <a:bodyPr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i="1" dirty="0" smtClean="0">
                <a:solidFill>
                  <a:srgbClr val="3333CC"/>
                </a:solidFill>
              </a:rPr>
              <a:t>а) коксом за високих температур: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i="1" dirty="0" smtClean="0">
                <a:solidFill>
                  <a:srgbClr val="3333CC"/>
                </a:solidFill>
              </a:rPr>
              <a:t>SnO₂ + C = CO₂</a:t>
            </a:r>
            <a:r>
              <a:rPr lang="uk-UA" sz="2800" b="1" i="1" dirty="0" smtClean="0">
                <a:solidFill>
                  <a:srgbClr val="3333CC"/>
                </a:solidFill>
              </a:rPr>
              <a:t> </a:t>
            </a:r>
            <a:r>
              <a:rPr lang="en-US" sz="2800" b="1" i="1" dirty="0" smtClean="0">
                <a:solidFill>
                  <a:srgbClr val="3333CC"/>
                </a:solidFill>
              </a:rPr>
              <a:t>+ Sn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i="1" dirty="0" smtClean="0">
                <a:solidFill>
                  <a:srgbClr val="3333CC"/>
                </a:solidFill>
              </a:rPr>
              <a:t>б) карбон (ІІ) оксидом: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i="1" dirty="0" smtClean="0">
                <a:solidFill>
                  <a:srgbClr val="3333CC"/>
                </a:solidFill>
              </a:rPr>
              <a:t>Fe₂O₃ + 3CO = 3CO₂ + 2Fe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i="1" dirty="0" smtClean="0">
                <a:solidFill>
                  <a:srgbClr val="3333CC"/>
                </a:solidFill>
              </a:rPr>
              <a:t>в) воднем: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i="1" dirty="0" smtClean="0">
                <a:solidFill>
                  <a:srgbClr val="3333CC"/>
                </a:solidFill>
              </a:rPr>
              <a:t>Fe₂O₃ + 3H₂ = 2Fe + 3H₂O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i="1" dirty="0" smtClean="0">
                <a:solidFill>
                  <a:srgbClr val="3333CC"/>
                </a:solidFill>
              </a:rPr>
              <a:t>г) іншими більш активними металами, наприклад алюмінієм (алюмінотермія):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i="1" dirty="0" smtClean="0">
                <a:solidFill>
                  <a:srgbClr val="3333CC"/>
                </a:solidFill>
              </a:rPr>
              <a:t> </a:t>
            </a:r>
            <a:r>
              <a:rPr lang="en-US" sz="2800" b="1" i="1" dirty="0" smtClean="0">
                <a:solidFill>
                  <a:srgbClr val="3333CC"/>
                </a:solidFill>
              </a:rPr>
              <a:t>3MnO₂ + 4Al = 2Al₂O₃ + 3MnO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b="1" i="1" dirty="0" smtClean="0">
                <a:solidFill>
                  <a:srgbClr val="3333CC"/>
                </a:solidFill>
              </a:rPr>
              <a:t>д) силіцієм (силікотермія):</a:t>
            </a: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en-US" sz="2800" b="1" i="1" dirty="0" smtClean="0">
                <a:solidFill>
                  <a:srgbClr val="3333CC"/>
                </a:solidFill>
              </a:rPr>
              <a:t>2Al₂O₃ + 3Si = 4Al + 3SiO₂</a:t>
            </a:r>
            <a:endParaRPr lang="uk-UA" sz="2800" b="1" i="1" dirty="0" smtClean="0">
              <a:solidFill>
                <a:srgbClr val="3333CC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ru-RU" dirty="0"/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914400" y="285750"/>
            <a:ext cx="8229600" cy="70485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b="1" smtClean="0">
                <a:solidFill>
                  <a:srgbClr val="800080"/>
                </a:solidFill>
              </a:rPr>
              <a:t>Місце елементів-металів у Періодичній системі </a:t>
            </a:r>
            <a:br>
              <a:rPr lang="uk-UA" sz="2400" b="1" smtClean="0">
                <a:solidFill>
                  <a:srgbClr val="800080"/>
                </a:solidFill>
              </a:rPr>
            </a:br>
            <a:r>
              <a:rPr lang="uk-UA" sz="2400" b="1" smtClean="0">
                <a:solidFill>
                  <a:srgbClr val="800080"/>
                </a:solidFill>
              </a:rPr>
              <a:t>Д.І. Менделєєва, будова їх атомів</a:t>
            </a:r>
            <a:endParaRPr lang="ru-RU" sz="2400" b="1">
              <a:solidFill>
                <a:srgbClr val="80008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8625" y="5929313"/>
            <a:ext cx="53578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І, ІІ, ІІІ групи, головні підгрупи, побічні підгрупи, лантаноїди, актиноїди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86438" y="1500188"/>
            <a:ext cx="3071812" cy="28352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На зовнішньому рівні один – три електрони (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s-</a:t>
            </a:r>
            <a:r>
              <a:rPr lang="uk-UA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або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p</a:t>
            </a:r>
            <a:r>
              <a:rPr lang="uk-UA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-), в утворенні зв'язку беруть участь </a:t>
            </a: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d</a:t>
            </a:r>
            <a:r>
              <a:rPr lang="uk-UA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- електрони передзовнішнього підрівня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b="1" dirty="0">
                <a:solidFill>
                  <a:schemeClr val="tx2">
                    <a:lumMod val="50000"/>
                  </a:schemeClr>
                </a:solidFill>
                <a:latin typeface="+mn-lt"/>
              </a:rPr>
              <a:t>        Me° - ne⁻ = Meⁿ⁺</a:t>
            </a:r>
            <a:endParaRPr lang="ru-RU" sz="2000" b="1" dirty="0">
              <a:solidFill>
                <a:schemeClr val="tx2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15364" name="Picture 2" descr="G:\45137486.jpg"/>
          <p:cNvPicPr>
            <a:picLocks noChangeAspect="1" noChangeArrowheads="1"/>
          </p:cNvPicPr>
          <p:nvPr/>
        </p:nvPicPr>
        <p:blipFill>
          <a:blip r:embed="rId2"/>
          <a:srcRect t="6425"/>
          <a:stretch>
            <a:fillRect/>
          </a:stretch>
        </p:blipFill>
        <p:spPr bwMode="auto">
          <a:xfrm>
            <a:off x="179388" y="1052513"/>
            <a:ext cx="560705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57188" y="1000125"/>
            <a:ext cx="4286250" cy="535781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b="1" dirty="0" smtClean="0">
                <a:solidFill>
                  <a:schemeClr val="accent5">
                    <a:lumMod val="75000"/>
                  </a:schemeClr>
                </a:solidFill>
              </a:rPr>
              <a:t>Металічна кристалічна гратка</a:t>
            </a:r>
            <a:endParaRPr lang="ru-RU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b="1" smtClean="0">
                <a:solidFill>
                  <a:schemeClr val="accent4">
                    <a:lumMod val="75000"/>
                  </a:schemeClr>
                </a:solidFill>
              </a:rPr>
              <a:t>Металевий зв’язок і кристалічна </a:t>
            </a:r>
            <a:r>
              <a:rPr lang="uk-UA" sz="3200" b="1" err="1" smtClean="0">
                <a:solidFill>
                  <a:schemeClr val="accent4">
                    <a:lumMod val="75000"/>
                  </a:schemeClr>
                </a:solidFill>
              </a:rPr>
              <a:t>гратка</a:t>
            </a:r>
            <a:r>
              <a:rPr lang="uk-UA" sz="3200" b="1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endParaRPr lang="ru-RU" sz="3200" b="1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428625" y="2928938"/>
            <a:ext cx="857250" cy="7858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solidFill>
                  <a:schemeClr val="accent5">
                    <a:lumMod val="50000"/>
                  </a:schemeClr>
                </a:solidFill>
              </a:rPr>
              <a:t>+</a:t>
            </a: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500438" y="2928938"/>
            <a:ext cx="857250" cy="7858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solidFill>
                  <a:schemeClr val="accent5">
                    <a:lumMod val="50000"/>
                  </a:schemeClr>
                </a:solidFill>
              </a:rPr>
              <a:t>+</a:t>
            </a: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000250" y="2928938"/>
            <a:ext cx="857250" cy="785812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00063" y="4143375"/>
            <a:ext cx="857250" cy="7858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500438" y="4143375"/>
            <a:ext cx="857250" cy="7858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2000250" y="5286375"/>
            <a:ext cx="857250" cy="7858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500063" y="5286375"/>
            <a:ext cx="857250" cy="7858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solidFill>
                  <a:schemeClr val="accent5">
                    <a:lumMod val="50000"/>
                  </a:schemeClr>
                </a:solidFill>
              </a:rPr>
              <a:t>+</a:t>
            </a: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429000" y="5286375"/>
            <a:ext cx="857250" cy="7858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solidFill>
                  <a:schemeClr val="accent5">
                    <a:lumMod val="50000"/>
                  </a:schemeClr>
                </a:solidFill>
              </a:rPr>
              <a:t>+</a:t>
            </a: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Блок-схема: узел 19"/>
          <p:cNvSpPr/>
          <p:nvPr/>
        </p:nvSpPr>
        <p:spPr>
          <a:xfrm>
            <a:off x="1500188" y="3786188"/>
            <a:ext cx="285750" cy="28575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3" name="Блок-схема: узел 22"/>
          <p:cNvSpPr/>
          <p:nvPr/>
        </p:nvSpPr>
        <p:spPr>
          <a:xfrm>
            <a:off x="3071813" y="3786188"/>
            <a:ext cx="285750" cy="28575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4" name="Блок-схема: узел 23"/>
          <p:cNvSpPr/>
          <p:nvPr/>
        </p:nvSpPr>
        <p:spPr>
          <a:xfrm>
            <a:off x="1428750" y="4929188"/>
            <a:ext cx="285750" cy="28575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" name="Блок-схема: узел 24"/>
          <p:cNvSpPr/>
          <p:nvPr/>
        </p:nvSpPr>
        <p:spPr>
          <a:xfrm>
            <a:off x="3071813" y="4929188"/>
            <a:ext cx="285750" cy="28575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400" name="TextBox 29"/>
          <p:cNvSpPr txBox="1">
            <a:spLocks noChangeArrowheads="1"/>
          </p:cNvSpPr>
          <p:nvPr/>
        </p:nvSpPr>
        <p:spPr bwMode="auto">
          <a:xfrm>
            <a:off x="4857750" y="1000125"/>
            <a:ext cx="40005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000">
                <a:latin typeface="Constantia" pitchFamily="18" charset="0"/>
              </a:rPr>
              <a:t>  У вузлах ґраток – атоми й </a:t>
            </a:r>
          </a:p>
          <a:p>
            <a:r>
              <a:rPr lang="uk-UA" sz="2000">
                <a:latin typeface="Constantia" pitchFamily="18" charset="0"/>
              </a:rPr>
              <a:t>катіони металу, між вузлами</a:t>
            </a:r>
            <a:r>
              <a:rPr lang="ru-RU" sz="2000">
                <a:latin typeface="Constantia" pitchFamily="18" charset="0"/>
              </a:rPr>
              <a:t> –</a:t>
            </a:r>
          </a:p>
          <a:p>
            <a:r>
              <a:rPr lang="uk-UA" sz="2000">
                <a:latin typeface="Constantia" pitchFamily="18" charset="0"/>
              </a:rPr>
              <a:t>відносно вільні електрони.</a:t>
            </a:r>
          </a:p>
          <a:p>
            <a:endParaRPr lang="uk-UA" sz="2000">
              <a:latin typeface="Constantia" pitchFamily="18" charset="0"/>
            </a:endParaRPr>
          </a:p>
          <a:p>
            <a:r>
              <a:rPr lang="uk-UA" sz="2000" b="1" i="1">
                <a:latin typeface="Constantia" pitchFamily="18" charset="0"/>
              </a:rPr>
              <a:t>Металевий зв’язок –</a:t>
            </a:r>
            <a:r>
              <a:rPr lang="uk-UA" sz="2000">
                <a:latin typeface="Constantia" pitchFamily="18" charset="0"/>
              </a:rPr>
              <a:t> це хімічний зв’язок, утворений за рахунок усуспільнення валентних електронів усіх атомів металевого кристала, </a:t>
            </a:r>
          </a:p>
          <a:p>
            <a:r>
              <a:rPr lang="uk-UA" sz="2000">
                <a:latin typeface="Constantia" pitchFamily="18" charset="0"/>
              </a:rPr>
              <a:t>що зв'язуються. У результаті утворюється єдина електронна хмарина кристала, що легко зміщається під дією електричної напруги.</a:t>
            </a:r>
          </a:p>
          <a:p>
            <a:r>
              <a:rPr lang="uk-UA" sz="2000">
                <a:latin typeface="Constantia" pitchFamily="18" charset="0"/>
              </a:rPr>
              <a:t>Металевий зв’язок не має спрямованості й насичуваності. Він зберігається й у розплавах металів.</a:t>
            </a:r>
          </a:p>
        </p:txBody>
      </p:sp>
      <p:sp>
        <p:nvSpPr>
          <p:cNvPr id="31" name="Овал 30"/>
          <p:cNvSpPr/>
          <p:nvPr/>
        </p:nvSpPr>
        <p:spPr>
          <a:xfrm>
            <a:off x="571500" y="1857375"/>
            <a:ext cx="857250" cy="7858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2" name="Овал 31"/>
          <p:cNvSpPr/>
          <p:nvPr/>
        </p:nvSpPr>
        <p:spPr>
          <a:xfrm>
            <a:off x="2071688" y="1857375"/>
            <a:ext cx="857250" cy="7858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solidFill>
                  <a:schemeClr val="accent5">
                    <a:lumMod val="50000"/>
                  </a:schemeClr>
                </a:solidFill>
              </a:rPr>
              <a:t>+</a:t>
            </a: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3429000" y="1857375"/>
            <a:ext cx="857250" cy="7858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4" name="Блок-схема: узел 33"/>
          <p:cNvSpPr/>
          <p:nvPr/>
        </p:nvSpPr>
        <p:spPr>
          <a:xfrm>
            <a:off x="1428750" y="2714625"/>
            <a:ext cx="285750" cy="28575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5" name="Блок-схема: узел 34"/>
          <p:cNvSpPr/>
          <p:nvPr/>
        </p:nvSpPr>
        <p:spPr>
          <a:xfrm>
            <a:off x="3071813" y="2714625"/>
            <a:ext cx="285750" cy="285750"/>
          </a:xfrm>
          <a:prstGeom prst="flowChartConnector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Овал 5"/>
          <p:cNvSpPr/>
          <p:nvPr/>
        </p:nvSpPr>
        <p:spPr>
          <a:xfrm>
            <a:off x="1979613" y="4076700"/>
            <a:ext cx="857250" cy="785813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5400" b="1" dirty="0">
                <a:solidFill>
                  <a:schemeClr val="accent5">
                    <a:lumMod val="50000"/>
                  </a:schemeClr>
                </a:solidFill>
              </a:rPr>
              <a:t>+</a:t>
            </a:r>
            <a:endParaRPr lang="ru-RU" sz="54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64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2000"/>
                            </p:stCondLst>
                            <p:childTnLst>
                              <p:par>
                                <p:cTn id="6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4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64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4000"/>
                            </p:stCondLst>
                            <p:childTnLst>
                              <p:par>
                                <p:cTn id="7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6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4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0"/>
                            </p:stCondLst>
                            <p:childTnLst>
                              <p:par>
                                <p:cTn id="8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16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64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0"/>
                            </p:stCondLst>
                            <p:childTnLst>
                              <p:par>
                                <p:cTn id="86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164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164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64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97 -0.02753 C 0.02813 -0.03586 0.03629 -0.04418 0.04219 -0.04164 C 0.0481 -0.0391 0.05087 -0.00949 0.05521 -0.01203 C 0.05955 -0.01458 0.06945 -0.04673 0.06806 -0.05737 C 0.06667 -0.06801 0.03994 -0.08189 0.04688 -0.07634 C 0.05382 -0.07079 0.10244 -0.03609 0.10938 -0.02452 C 0.11632 -0.01296 0.08334 -0.01388 0.0882 -0.00717 C 0.09306 -0.00047 0.12796 0.00324 0.13872 0.01619 C 0.14948 0.02914 0.15435 0.05366 0.15278 0.07101 C 0.15122 0.08836 0.13247 0.10548 0.12935 0.11982 C 0.12622 0.13416 0.14167 0.15059 0.13403 0.1573 C 0.12639 0.164 0.09185 0.16053 0.08334 0.16053 " pathEditMode="relative" ptsTypes="aaaaaaaaaaaA">
                                      <p:cBhvr>
                                        <p:cTn id="11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1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014 -0.02452 C 0.0375 -0.01226 0.05486 0.00023 0.0566 0.01619 C 0.05834 0.03215 0.04254 0.06454 0.03073 0.07101 C 0.01893 0.07749 -0.00399 0.0495 -0.01406 0.05551 C -0.02378 0.06153 -0.01944 0.10409 -0.02916 0.1071 C -0.03889 0.11011 -0.05903 0.0768 -0.07274 0.07425 C -0.08646 0.07171 -0.09757 0.09229 -0.11163 0.0916 C -0.12569 0.09091 -0.14236 0.06847 -0.15746 0.06963 C -0.17257 0.07078 -0.20312 0.09021 -0.20208 0.09923 C -0.20104 0.10826 -0.16371 0.10849 -0.15156 0.12445 C -0.13941 0.14041 -0.14843 0.18228 -0.12916 0.195 C -0.10989 0.20772 -0.05087 0.18991 -0.03628 0.20125 C -0.0217 0.21258 -0.04218 0.24589 -0.04218 0.26232 C -0.04218 0.27874 -0.03784 0.29169 -0.03628 0.30002 C -0.03472 0.30835 -0.03385 0.31043 -0.03281 0.31251 " pathEditMode="relative" ptsTypes="aaaaaaaaaaaaaaA">
                                      <p:cBhvr>
                                        <p:cTn id="11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05829 C 0.01979 -0.05436 0.0382 -0.05043 0.05087 -0.03794 C 0.06354 -0.02545 0.07778 0.00254 0.07778 0.01689 C 0.07778 0.03123 0.05278 0.03701 0.05087 0.04811 C 0.04896 0.05922 0.07188 0.07425 0.06615 0.0842 C 0.06042 0.09415 0.02847 0.10779 0.01667 0.10779 C 0.00486 0.10779 0.00764 0.08674 -0.00451 0.0842 C -0.01666 0.08166 -0.04705 0.08628 -0.05625 0.09206 C -0.06545 0.09785 -0.0526 0.11034 -0.05972 0.11867 C -0.06684 0.12699 -0.0901 0.14365 -0.09861 0.14226 C -0.10712 0.14087 -0.10087 0.1145 -0.11041 0.11103 C -0.11996 0.10756 -0.14653 0.12584 -0.15625 0.12191 C -0.16597 0.11797 -0.16232 0.10294 -0.16927 0.08744 C -0.17621 0.07194 -0.19132 0.02915 -0.19739 0.02938 C -0.20347 0.02961 -0.20069 0.09137 -0.20573 0.08906 C -0.21076 0.08674 -0.22916 0.0347 -0.22795 0.01527 C -0.22673 -0.00416 -0.21493 -0.01619 -0.19861 -0.02707 C -0.18229 -0.03794 -0.14705 -0.03424 -0.13038 -0.05043 C -0.11371 -0.06662 -0.10382 -0.11196 -0.09861 -0.12422 " pathEditMode="relative" ptsTypes="aaaaaaaaaaaaaaaaaaA">
                                      <p:cBhvr>
                                        <p:cTn id="11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5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6153 C -0.02084 -0.0532 -0.0382 -0.04465 -0.04202 -0.02707 C -0.04584 -0.00949 -0.04045 0.02359 -0.02674 0.04349 C -0.01302 0.06338 0.03159 0.07703 0.04028 0.09206 C 0.04896 0.1071 0.02378 0.12052 0.025 0.1344 C 0.02621 0.14828 0.03663 0.1684 0.04739 0.17511 C 0.05816 0.18182 0.08107 0.17071 0.08975 0.17511 C 0.09844 0.1795 0.09184 0.20171 0.09913 0.20194 C 0.10642 0.20217 0.12691 0.17441 0.13333 0.17673 C 0.13975 0.17904 0.12066 0.21513 0.13784 0.21605 C 0.15521 0.21698 0.20955 0.19223 0.23802 0.18297 C 0.26649 0.17372 0.30399 0.18945 0.3085 0.161 C 0.31302 0.13255 0.27291 0.06477 0.2651 0.01226 C 0.25729 -0.04025 0.26927 -0.12098 0.26146 -0.15406 C 0.25364 -0.18714 0.22916 -0.17164 0.21788 -0.18691 C 0.20659 -0.20218 0.19982 -0.22438 0.19323 -0.24636 " pathEditMode="relative" ptsTypes="aaaaaaaaaaaaaaaA">
                                      <p:cBhvr>
                                        <p:cTn id="1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48 -0.05089 C 0.03698 -0.05529 0.07049 -0.05968 0.07639 -0.08374 C 0.0823 -0.1078 0.02882 -0.17511 0.03872 -0.19523 C 0.04862 -0.21536 0.12761 -0.18043 0.13629 -0.20449 C 0.14497 -0.22854 0.10834 -0.32154 0.09046 -0.33935 C 0.07257 -0.35716 0.04237 -0.30049 0.02935 -0.31113 C 0.01632 -0.32177 -0.00729 -0.38978 0.01285 -0.40365 C 0.03299 -0.41753 0.11893 -0.38677 0.15053 -0.39417 C 0.18212 -0.40157 0.23351 -0.43997 0.20226 -0.44761 C 0.17101 -0.45524 0.00296 -0.47374 -0.03664 -0.43974 C -0.07622 -0.40574 -0.06997 -0.28429 -0.03542 -0.24381 C -0.00086 -0.20333 0.12882 -0.22785 0.17049 -0.19662 C 0.21216 -0.16539 0.19514 -0.09739 0.21407 -0.05714 C 0.23299 -0.01689 0.27292 0.02776 0.28455 0.04465 " pathEditMode="relative" ptsTypes="aaaaaaaaaaaaaA">
                                      <p:cBhvr>
                                        <p:cTn id="11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0" presetClass="path" presetSubtype="0" repeatCount="indefinite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379 -0.01642 C 0.04115 -0.05135 0.05868 -0.08628 0.04497 -0.09785 C 0.03125 -0.10941 -0.02708 -0.08721 -0.05868 -0.08536 C -0.09028 -0.08351 -0.1408 -0.07217 -0.14444 -0.08698 C -0.14809 -0.10178 -0.08055 -0.14481 -0.0809 -0.17465 C -0.08125 -0.20449 -0.15434 -0.2334 -0.14687 -0.26579 C -0.13941 -0.29817 -0.03871 -0.34721 -0.03628 -0.36919 C -0.03385 -0.39116 -0.12014 -0.3826 -0.13281 -0.39741 C -0.14548 -0.41221 -0.13646 -0.45686 -0.11267 -0.45848 C -0.08889 -0.4601 -0.02673 -0.42956 0.00955 -0.40666 C 0.04584 -0.38376 0.0967 -0.35114 0.10486 -0.32061 C 0.11302 -0.29008 0.06094 -0.25792 0.05903 -0.22346 C 0.05712 -0.18899 0.10191 -0.13208 0.09323 -0.11358 C 0.08455 -0.09507 0.03663 -0.12214 0.00729 -0.11196 C -0.02205 -0.10178 -0.06007 -0.05968 -0.08333 -0.05251 C -0.10659 -0.04534 -0.12725 -0.05344 -0.13281 -0.06824 C -0.13837 -0.08304 -0.11024 -0.11312 -0.11632 -0.1418 C -0.12239 -0.17048 -0.16962 -0.21189 -0.16927 -0.24057 C -0.16892 -0.26926 -0.12448 -0.30095 -0.11389 -0.31436 C -0.1033 -0.32778 -0.10451 -0.32431 -0.10573 -0.32061 " pathEditMode="relative" ptsTypes="aaaaaaaaaaaaaaaaaaaA">
                                      <p:cBhvr>
                                        <p:cTn id="120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6" grpId="0" animBg="1"/>
      <p:bldP spid="7" grpId="0" animBg="1"/>
      <p:bldP spid="12" grpId="0" animBg="1"/>
      <p:bldP spid="14" grpId="0" animBg="1"/>
      <p:bldP spid="16" grpId="0" animBg="1"/>
      <p:bldP spid="18" grpId="0" animBg="1"/>
      <p:bldP spid="19" grpId="0" animBg="1"/>
      <p:bldP spid="20" grpId="0" animBg="1"/>
      <p:bldP spid="20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31" grpId="0" animBg="1"/>
      <p:bldP spid="32" grpId="0" animBg="1"/>
      <p:bldP spid="33" grpId="0" animBg="1"/>
      <p:bldP spid="34" grpId="0" animBg="1"/>
      <p:bldP spid="35" grpId="0" animBg="1"/>
      <p:bldP spid="35" grpId="1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Содержимое 1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381625"/>
          </a:xfrm>
        </p:spPr>
        <p:txBody>
          <a:bodyPr/>
          <a:lstStyle/>
          <a:p>
            <a:pPr eaLnBrk="1" hangingPunct="1">
              <a:buFontTx/>
              <a:buChar char="-"/>
            </a:pPr>
            <a:r>
              <a:rPr lang="uk-UA" sz="2000" smtClean="0">
                <a:solidFill>
                  <a:srgbClr val="C00000"/>
                </a:solidFill>
              </a:rPr>
              <a:t>Агрегатний стан</a:t>
            </a:r>
            <a:r>
              <a:rPr lang="uk-UA" sz="2000" smtClean="0"/>
              <a:t>: тверді, за винятком </a:t>
            </a:r>
            <a:r>
              <a:rPr lang="en-US" sz="2000" smtClean="0"/>
              <a:t>Hg, Ga.</a:t>
            </a:r>
          </a:p>
          <a:p>
            <a:pPr eaLnBrk="1" hangingPunct="1">
              <a:buFontTx/>
              <a:buChar char="-"/>
            </a:pPr>
            <a:r>
              <a:rPr lang="uk-UA" sz="2000" smtClean="0">
                <a:solidFill>
                  <a:srgbClr val="C00000"/>
                </a:solidFill>
              </a:rPr>
              <a:t>Колір</a:t>
            </a:r>
            <a:r>
              <a:rPr lang="uk-UA" sz="2000" smtClean="0"/>
              <a:t>: усі відтінки від сірого до чорного (винятки </a:t>
            </a:r>
            <a:r>
              <a:rPr lang="en-US" sz="2000" smtClean="0"/>
              <a:t>Cu, Au).</a:t>
            </a:r>
          </a:p>
          <a:p>
            <a:pPr eaLnBrk="1" hangingPunct="1">
              <a:buFontTx/>
              <a:buChar char="-"/>
            </a:pPr>
            <a:r>
              <a:rPr lang="uk-UA" sz="2000" smtClean="0">
                <a:solidFill>
                  <a:srgbClr val="C00000"/>
                </a:solidFill>
              </a:rPr>
              <a:t>Тепло – й електропровідність </a:t>
            </a:r>
            <a:r>
              <a:rPr lang="uk-UA" sz="2000" smtClean="0"/>
              <a:t>(за рахунок вільних електронів) збільшуються в ряді </a:t>
            </a:r>
            <a:r>
              <a:rPr lang="en-US" sz="2000" smtClean="0"/>
              <a:t>Hg, Pb, Fe, Zn, Mg, Al, Au, Cu, Ag.</a:t>
            </a:r>
            <a:endParaRPr lang="uk-UA" sz="2000" smtClean="0"/>
          </a:p>
          <a:p>
            <a:pPr eaLnBrk="1" hangingPunct="1">
              <a:buFontTx/>
              <a:buChar char="-"/>
            </a:pPr>
            <a:r>
              <a:rPr lang="uk-UA" sz="2000" smtClean="0">
                <a:solidFill>
                  <a:srgbClr val="C00000"/>
                </a:solidFill>
              </a:rPr>
              <a:t>Ковкість і пластичність </a:t>
            </a:r>
            <a:r>
              <a:rPr lang="uk-UA" sz="2000" smtClean="0"/>
              <a:t>(йони безпосередньо один з одним не зв'язані, тому окремі їх шари можуть зміщатися один відносно одного). Найбільш пластичний метал – золото, найбільш крихкий – хром, манган, стибій.</a:t>
            </a:r>
          </a:p>
          <a:p>
            <a:pPr eaLnBrk="1" hangingPunct="1">
              <a:buFontTx/>
              <a:buChar char="-"/>
            </a:pPr>
            <a:r>
              <a:rPr lang="uk-UA" sz="2000" smtClean="0">
                <a:solidFill>
                  <a:srgbClr val="C00000"/>
                </a:solidFill>
              </a:rPr>
              <a:t>Густина</a:t>
            </a:r>
            <a:r>
              <a:rPr lang="uk-UA" sz="2000" smtClean="0"/>
              <a:t>: легкі – </a:t>
            </a:r>
            <a:r>
              <a:rPr lang="el-GR" sz="2000" smtClean="0"/>
              <a:t>ρ</a:t>
            </a:r>
            <a:r>
              <a:rPr lang="uk-UA" sz="2000" smtClean="0"/>
              <a:t> &lt; 5 г/см ³ (</a:t>
            </a:r>
            <a:r>
              <a:rPr lang="el-GR" sz="2000" smtClean="0"/>
              <a:t>ρ</a:t>
            </a:r>
            <a:r>
              <a:rPr lang="ru-RU" sz="2000" smtClean="0"/>
              <a:t> (</a:t>
            </a:r>
            <a:r>
              <a:rPr lang="en-US" sz="2000" smtClean="0"/>
              <a:t>Li</a:t>
            </a:r>
            <a:r>
              <a:rPr lang="uk-UA" sz="2000" smtClean="0"/>
              <a:t>) = 0,53 г/см ³); важкі – </a:t>
            </a:r>
            <a:r>
              <a:rPr lang="el-GR" sz="2000" smtClean="0"/>
              <a:t>ρ</a:t>
            </a:r>
            <a:r>
              <a:rPr lang="uk-UA" sz="2000" smtClean="0"/>
              <a:t> &gt; 5 г/см ³ (</a:t>
            </a:r>
            <a:r>
              <a:rPr lang="el-GR" sz="2000" smtClean="0"/>
              <a:t>ρ</a:t>
            </a:r>
            <a:r>
              <a:rPr lang="uk-UA" sz="2000" smtClean="0"/>
              <a:t> (</a:t>
            </a:r>
            <a:r>
              <a:rPr lang="en-US" sz="2000" smtClean="0"/>
              <a:t>Os) </a:t>
            </a:r>
            <a:r>
              <a:rPr lang="uk-UA" sz="2000" smtClean="0"/>
              <a:t>= 22,48 г/см ³).</a:t>
            </a:r>
          </a:p>
          <a:p>
            <a:pPr eaLnBrk="1" hangingPunct="1">
              <a:buFontTx/>
              <a:buChar char="-"/>
            </a:pPr>
            <a:r>
              <a:rPr lang="uk-UA" sz="2000" smtClean="0">
                <a:solidFill>
                  <a:srgbClr val="C00000"/>
                </a:solidFill>
              </a:rPr>
              <a:t>Твердість</a:t>
            </a:r>
            <a:r>
              <a:rPr lang="uk-UA" sz="2000" smtClean="0"/>
              <a:t>: м'які (лужні метали); тверді (хром).</a:t>
            </a:r>
          </a:p>
          <a:p>
            <a:pPr eaLnBrk="1" hangingPunct="1">
              <a:buFontTx/>
              <a:buChar char="-"/>
            </a:pPr>
            <a:r>
              <a:rPr lang="uk-UA" sz="2000" smtClean="0">
                <a:solidFill>
                  <a:srgbClr val="C00000"/>
                </a:solidFill>
              </a:rPr>
              <a:t>Температура плавлення</a:t>
            </a:r>
            <a:r>
              <a:rPr lang="uk-UA" sz="2000" smtClean="0"/>
              <a:t>: легкоплавкі – </a:t>
            </a:r>
            <a:r>
              <a:rPr lang="en-US" sz="2000" smtClean="0"/>
              <a:t>T</a:t>
            </a:r>
            <a:r>
              <a:rPr lang="uk-UA" sz="2000" smtClean="0"/>
              <a:t>пл (</a:t>
            </a:r>
            <a:r>
              <a:rPr lang="en-US" sz="2000" smtClean="0"/>
              <a:t>Hg)</a:t>
            </a:r>
            <a:r>
              <a:rPr lang="ru-RU" sz="2000" smtClean="0"/>
              <a:t> = </a:t>
            </a:r>
            <a:r>
              <a:rPr lang="uk-UA" sz="2000" smtClean="0"/>
              <a:t>38,87 С; тугоплавкі – Тпл (</a:t>
            </a:r>
            <a:r>
              <a:rPr lang="en-US" sz="2000" smtClean="0"/>
              <a:t>W)</a:t>
            </a:r>
            <a:r>
              <a:rPr lang="uk-UA" sz="2000" smtClean="0"/>
              <a:t>=3370 С.</a:t>
            </a:r>
          </a:p>
          <a:p>
            <a:pPr eaLnBrk="1" hangingPunct="1">
              <a:buFontTx/>
              <a:buChar char="-"/>
            </a:pPr>
            <a:r>
              <a:rPr lang="uk-UA" sz="2000" smtClean="0">
                <a:solidFill>
                  <a:srgbClr val="C00000"/>
                </a:solidFill>
              </a:rPr>
              <a:t>Температура кипіння </a:t>
            </a:r>
            <a:r>
              <a:rPr lang="uk-UA" sz="2000" smtClean="0"/>
              <a:t>в металів висока.</a:t>
            </a:r>
            <a:endParaRPr lang="en-US" sz="200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490518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600" b="1" smtClean="0">
                <a:solidFill>
                  <a:schemeClr val="accent5">
                    <a:lumMod val="75000"/>
                  </a:schemeClr>
                </a:solidFill>
              </a:rPr>
              <a:t>Загальні фізичні властивості металів</a:t>
            </a:r>
            <a:endParaRPr lang="ru-RU" sz="3600" b="1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3" name="Object 2"/>
          <p:cNvGraphicFramePr>
            <a:graphicFrameLocks/>
          </p:cNvGraphicFramePr>
          <p:nvPr/>
        </p:nvGraphicFramePr>
        <p:xfrm>
          <a:off x="628650" y="428625"/>
          <a:ext cx="8029575" cy="5857875"/>
        </p:xfrm>
        <a:graphic>
          <a:graphicData uri="http://schemas.openxmlformats.org/presentationml/2006/ole">
            <p:oleObj spid="_x0000_s18434" name="Диаграмма" r:id="rId4" imgW="8029575" imgH="585787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84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156325" y="1989138"/>
            <a:ext cx="2736850" cy="1422400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rgbClr val="000099"/>
                </a:solidFill>
              </a:rPr>
              <a:t>Благородних у вільному вигляді</a:t>
            </a:r>
            <a:endParaRPr lang="ru-RU" sz="2400" b="1" i="1" dirty="0">
              <a:solidFill>
                <a:srgbClr val="000099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6156325" y="3789363"/>
            <a:ext cx="2736850" cy="1039812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>
                <a:solidFill>
                  <a:srgbClr val="9C85C0">
                    <a:lumMod val="50000"/>
                  </a:srgbClr>
                </a:solidFill>
              </a:rPr>
              <a:t>Ag, Pt, Au</a:t>
            </a:r>
            <a:endParaRPr lang="ru-RU" sz="2000" b="1" dirty="0">
              <a:solidFill>
                <a:srgbClr val="9C85C0">
                  <a:lumMod val="50000"/>
                </a:srgbClr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01988" y="1989138"/>
            <a:ext cx="2735262" cy="1428750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rgbClr val="000099"/>
                </a:solidFill>
              </a:rPr>
              <a:t>Середньої активності у вигляді оксидів і сульфідів</a:t>
            </a:r>
            <a:endParaRPr lang="ru-RU" sz="2400" b="1" i="1" dirty="0">
              <a:solidFill>
                <a:srgbClr val="000099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15900" y="1989138"/>
            <a:ext cx="2736850" cy="1439862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400" b="1" i="1" dirty="0">
                <a:solidFill>
                  <a:srgbClr val="000099"/>
                </a:solidFill>
              </a:rPr>
              <a:t>Активних у вигляді солей</a:t>
            </a:r>
            <a:endParaRPr lang="ru-RU" sz="2400" b="1" i="1" dirty="0">
              <a:solidFill>
                <a:srgbClr val="000099"/>
              </a:solidFill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2150" y="3789363"/>
            <a:ext cx="2736850" cy="1077912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i="1" dirty="0">
                <a:solidFill>
                  <a:srgbClr val="000099"/>
                </a:solidFill>
              </a:rPr>
              <a:t>Сульфідні руди:</a:t>
            </a:r>
            <a:r>
              <a:rPr lang="en-US" sz="2000" b="1" i="1" dirty="0">
                <a:solidFill>
                  <a:srgbClr val="000099"/>
                </a:solidFill>
              </a:rPr>
              <a:t> </a:t>
            </a:r>
            <a:r>
              <a:rPr lang="en-US" sz="2000" b="1" i="1" dirty="0">
                <a:solidFill>
                  <a:srgbClr val="9C85C0">
                    <a:lumMod val="50000"/>
                  </a:srgbClr>
                </a:solidFill>
              </a:rPr>
              <a:t>PbS, FeS2, MoS2, ZnS</a:t>
            </a:r>
            <a:endParaRPr lang="ru-RU" sz="2000" b="1" i="1" dirty="0">
              <a:solidFill>
                <a:srgbClr val="000099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38125" y="3789363"/>
            <a:ext cx="2736850" cy="1092200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i="1" dirty="0">
                <a:solidFill>
                  <a:srgbClr val="000099"/>
                </a:solidFill>
              </a:rPr>
              <a:t>Хлоридні руди:</a:t>
            </a:r>
            <a:r>
              <a:rPr lang="en-US" sz="2000" b="1" i="1" dirty="0">
                <a:solidFill>
                  <a:srgbClr val="000099"/>
                </a:solidFill>
              </a:rPr>
              <a:t> </a:t>
            </a:r>
            <a:r>
              <a:rPr lang="en-US" sz="2000" b="1" i="1" dirty="0">
                <a:solidFill>
                  <a:srgbClr val="9C85C0">
                    <a:lumMod val="50000"/>
                  </a:srgbClr>
                </a:solidFill>
              </a:rPr>
              <a:t>NaCl,  KCl,</a:t>
            </a:r>
            <a:r>
              <a:rPr lang="uk-UA" sz="2000" b="1" i="1" dirty="0">
                <a:solidFill>
                  <a:srgbClr val="9C85C0">
                    <a:lumMod val="50000"/>
                  </a:srgbClr>
                </a:solidFill>
              </a:rPr>
              <a:t> </a:t>
            </a:r>
            <a:r>
              <a:rPr lang="en-US" sz="2000" b="1" i="1" dirty="0">
                <a:solidFill>
                  <a:srgbClr val="9C85C0">
                    <a:lumMod val="50000"/>
                  </a:srgbClr>
                </a:solidFill>
              </a:rPr>
              <a:t>KCl∙NaCl</a:t>
            </a:r>
            <a:r>
              <a:rPr lang="en-US" sz="2000" b="1" i="1" dirty="0">
                <a:solidFill>
                  <a:srgbClr val="9C85C0">
                    <a:lumMod val="50000"/>
                  </a:srgbClr>
                </a:solidFill>
                <a:latin typeface="Trebuchet MS"/>
              </a:rPr>
              <a:t>∙</a:t>
            </a:r>
            <a:r>
              <a:rPr lang="en-US" sz="2000" b="1" i="1" dirty="0">
                <a:solidFill>
                  <a:srgbClr val="9C85C0">
                    <a:lumMod val="50000"/>
                  </a:srgbClr>
                </a:solidFill>
              </a:rPr>
              <a:t>MgCl2, KCl∙MgCl2</a:t>
            </a:r>
            <a:r>
              <a:rPr lang="en-US" sz="2000" b="1" i="1" dirty="0">
                <a:solidFill>
                  <a:srgbClr val="9C85C0">
                    <a:lumMod val="50000"/>
                  </a:srgbClr>
                </a:solidFill>
                <a:latin typeface="Trebuchet MS"/>
              </a:rPr>
              <a:t>∙</a:t>
            </a:r>
            <a:r>
              <a:rPr lang="en-US" sz="2000" b="1" i="1" dirty="0">
                <a:solidFill>
                  <a:srgbClr val="9C85C0">
                    <a:lumMod val="50000"/>
                  </a:srgbClr>
                </a:solidFill>
              </a:rPr>
              <a:t>6H2O</a:t>
            </a:r>
            <a:endParaRPr lang="en-US" sz="2000" b="1" i="1" dirty="0">
              <a:solidFill>
                <a:srgbClr val="000099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201988" y="5229225"/>
            <a:ext cx="2735262" cy="1223963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i="1" dirty="0">
                <a:solidFill>
                  <a:srgbClr val="000099"/>
                </a:solidFill>
              </a:rPr>
              <a:t>Оксидні руди:</a:t>
            </a:r>
            <a:r>
              <a:rPr lang="en-US" sz="2000" b="1" i="1" dirty="0">
                <a:solidFill>
                  <a:srgbClr val="000099"/>
                </a:solidFill>
              </a:rPr>
              <a:t> </a:t>
            </a:r>
          </a:p>
          <a:p>
            <a:pPr algn="ctr">
              <a:defRPr/>
            </a:pPr>
            <a:r>
              <a:rPr lang="en-US" sz="2000" b="1" i="1" dirty="0">
                <a:solidFill>
                  <a:srgbClr val="9C85C0">
                    <a:lumMod val="50000"/>
                  </a:srgbClr>
                </a:solidFill>
              </a:rPr>
              <a:t>Fe3O4, Al2O3, NiO, MoO3</a:t>
            </a:r>
            <a:endParaRPr lang="ru-RU" sz="2000" b="1" i="1" dirty="0">
              <a:solidFill>
                <a:srgbClr val="9C85C0">
                  <a:lumMod val="50000"/>
                </a:srgbClr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15900" y="5229225"/>
            <a:ext cx="2736850" cy="1223963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000" b="1" i="1" dirty="0">
                <a:solidFill>
                  <a:srgbClr val="000099"/>
                </a:solidFill>
              </a:rPr>
              <a:t>Карбонатні руди:</a:t>
            </a:r>
            <a:r>
              <a:rPr lang="en-US" sz="2000" b="1" i="1" dirty="0">
                <a:solidFill>
                  <a:srgbClr val="000099"/>
                </a:solidFill>
              </a:rPr>
              <a:t>  </a:t>
            </a:r>
            <a:r>
              <a:rPr lang="en-US" sz="2000" b="1" i="1" dirty="0">
                <a:solidFill>
                  <a:srgbClr val="9C85C0">
                    <a:lumMod val="50000"/>
                  </a:srgbClr>
                </a:solidFill>
              </a:rPr>
              <a:t>CaCO3, CaCO3</a:t>
            </a:r>
            <a:r>
              <a:rPr lang="en-US" sz="2000" b="1" i="1" dirty="0">
                <a:solidFill>
                  <a:srgbClr val="9C85C0">
                    <a:lumMod val="50000"/>
                  </a:srgbClr>
                </a:solidFill>
                <a:latin typeface="Trebuchet MS"/>
              </a:rPr>
              <a:t>∙</a:t>
            </a:r>
            <a:r>
              <a:rPr lang="en-US" sz="2000" b="1" i="1" dirty="0">
                <a:solidFill>
                  <a:srgbClr val="9C85C0">
                    <a:lumMod val="50000"/>
                  </a:srgbClr>
                </a:solidFill>
              </a:rPr>
              <a:t>MgCO3, FeCO3, Ca(HCO3)2</a:t>
            </a:r>
            <a:endParaRPr lang="ru-RU" sz="2000" b="1" i="1" dirty="0">
              <a:solidFill>
                <a:srgbClr val="9C85C0">
                  <a:lumMod val="50000"/>
                </a:srgb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2268538" y="657225"/>
            <a:ext cx="4606925" cy="792163"/>
          </a:xfrm>
          <a:prstGeom prst="roundRect">
            <a:avLst/>
          </a:prstGeom>
          <a:gradFill>
            <a:gsLst>
              <a:gs pos="0">
                <a:srgbClr val="DDEBCF"/>
              </a:gs>
              <a:gs pos="50000">
                <a:srgbClr val="9CB86E"/>
              </a:gs>
              <a:gs pos="100000">
                <a:srgbClr val="156B13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k-UA" sz="2800" b="1" i="1" dirty="0">
                <a:solidFill>
                  <a:srgbClr val="000099"/>
                </a:solidFill>
              </a:rPr>
              <a:t>Знаходження </a:t>
            </a:r>
            <a:r>
              <a:rPr lang="en-US" sz="2800" b="1" i="1" dirty="0">
                <a:solidFill>
                  <a:srgbClr val="000099"/>
                </a:solidFill>
              </a:rPr>
              <a:t>  </a:t>
            </a:r>
            <a:r>
              <a:rPr lang="uk-UA" sz="2800" b="1" i="1" dirty="0">
                <a:solidFill>
                  <a:srgbClr val="000099"/>
                </a:solidFill>
              </a:rPr>
              <a:t>металів у природі</a:t>
            </a:r>
            <a:endParaRPr lang="ru-RU" sz="2800" b="1" i="1" dirty="0">
              <a:solidFill>
                <a:srgbClr val="000099"/>
              </a:solidFill>
            </a:endParaRPr>
          </a:p>
        </p:txBody>
      </p:sp>
      <p:cxnSp>
        <p:nvCxnSpPr>
          <p:cNvPr id="17" name="Соединительная линия уступом 16"/>
          <p:cNvCxnSpPr>
            <a:stCxn id="10" idx="2"/>
            <a:endCxn id="4" idx="0"/>
          </p:cNvCxnSpPr>
          <p:nvPr/>
        </p:nvCxnSpPr>
        <p:spPr>
          <a:xfrm rot="5400000">
            <a:off x="4301332" y="1718469"/>
            <a:ext cx="539750" cy="1587"/>
          </a:xfrm>
          <a:prstGeom prst="bentConnector3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H="1">
            <a:off x="1403350" y="1449388"/>
            <a:ext cx="1008063" cy="53975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732588" y="1449388"/>
            <a:ext cx="1223962" cy="53975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>
            <a:stCxn id="2" idx="2"/>
            <a:endCxn id="3" idx="0"/>
          </p:cNvCxnSpPr>
          <p:nvPr/>
        </p:nvCxnSpPr>
        <p:spPr>
          <a:xfrm>
            <a:off x="7524750" y="3411538"/>
            <a:ext cx="0" cy="37782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519613" y="3417888"/>
            <a:ext cx="0" cy="3714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403350" y="3429000"/>
            <a:ext cx="0" cy="360363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stCxn id="6" idx="2"/>
          </p:cNvCxnSpPr>
          <p:nvPr/>
        </p:nvCxnSpPr>
        <p:spPr>
          <a:xfrm>
            <a:off x="4600575" y="4867275"/>
            <a:ext cx="0" cy="361950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1403350" y="4881563"/>
            <a:ext cx="0" cy="347662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2" name="Shape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71472" y="0"/>
            <a:ext cx="7924800" cy="785818"/>
          </a:xfrm>
        </p:spPr>
        <p:txBody>
          <a:bodyPr/>
          <a:lstStyle/>
          <a:p>
            <a:pPr algn="ctr">
              <a:defRPr/>
            </a:pPr>
            <a:r>
              <a:rPr lang="uk-UA" smtClean="0">
                <a:solidFill>
                  <a:schemeClr val="accent5">
                    <a:lumMod val="75000"/>
                  </a:schemeClr>
                </a:solidFill>
              </a:rPr>
              <a:t>Якісні реакції</a:t>
            </a:r>
            <a:endParaRPr lang="ru-RU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71500" y="642938"/>
            <a:ext cx="7924800" cy="442912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dirty="0" smtClean="0">
                <a:solidFill>
                  <a:srgbClr val="FFFF00"/>
                </a:solidFill>
              </a:rPr>
              <a:t>Na⁺</a:t>
            </a:r>
            <a:r>
              <a:rPr lang="uk-UA" sz="2800" dirty="0" smtClean="0">
                <a:solidFill>
                  <a:srgbClr val="FFFF00"/>
                </a:solidFill>
              </a:rPr>
              <a:t> - дає жовте полум'я;</a:t>
            </a:r>
          </a:p>
          <a:p>
            <a:pPr>
              <a:defRPr/>
            </a:pPr>
            <a:r>
              <a:rPr lang="uk-UA" sz="2800" dirty="0" smtClean="0">
                <a:solidFill>
                  <a:schemeClr val="accent5">
                    <a:lumMod val="75000"/>
                  </a:schemeClr>
                </a:solidFill>
              </a:rPr>
              <a:t>К⁺ - дає фіолетове полум'я;</a:t>
            </a:r>
          </a:p>
          <a:p>
            <a:pPr>
              <a:defRPr/>
            </a:pPr>
            <a:r>
              <a:rPr lang="uk-UA" sz="2800" dirty="0" smtClean="0">
                <a:solidFill>
                  <a:srgbClr val="FF0000"/>
                </a:solidFill>
              </a:rPr>
              <a:t>Са²⁺ - дає яскраво-червоне полум'я;</a:t>
            </a:r>
          </a:p>
          <a:p>
            <a:pPr>
              <a:defRPr/>
            </a:pPr>
            <a:r>
              <a:rPr lang="en-US" sz="2800" dirty="0" smtClean="0">
                <a:solidFill>
                  <a:schemeClr val="bg1"/>
                </a:solidFill>
              </a:rPr>
              <a:t>Al³⁺ - </a:t>
            </a:r>
            <a:r>
              <a:rPr lang="uk-UA" sz="2800" dirty="0" smtClean="0">
                <a:solidFill>
                  <a:schemeClr val="bg1"/>
                </a:solidFill>
              </a:rPr>
              <a:t>з лугами дає білий осад, що   </a:t>
            </a:r>
          </a:p>
          <a:p>
            <a:pPr>
              <a:defRPr/>
            </a:pPr>
            <a:r>
              <a:rPr lang="uk-UA" sz="2800" dirty="0" smtClean="0"/>
              <a:t>          </a:t>
            </a:r>
            <a:r>
              <a:rPr lang="uk-UA" sz="2800" dirty="0" smtClean="0">
                <a:solidFill>
                  <a:schemeClr val="bg1"/>
                </a:solidFill>
              </a:rPr>
              <a:t>розчиняється в надлишку лугу;</a:t>
            </a:r>
          </a:p>
          <a:p>
            <a:pPr>
              <a:defRPr/>
            </a:pPr>
            <a:r>
              <a:rPr lang="en-US" sz="2800" dirty="0" smtClean="0">
                <a:solidFill>
                  <a:srgbClr val="00B050"/>
                </a:solidFill>
              </a:rPr>
              <a:t>Fe²⁺ - </a:t>
            </a:r>
            <a:r>
              <a:rPr lang="uk-UA" sz="2800" dirty="0" smtClean="0">
                <a:solidFill>
                  <a:srgbClr val="00B050"/>
                </a:solidFill>
              </a:rPr>
              <a:t>з лугами дає зеленуватий осад</a:t>
            </a:r>
            <a:r>
              <a:rPr lang="uk-UA" sz="2800" dirty="0" smtClean="0"/>
              <a:t>, 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</a:rPr>
              <a:t>який</a:t>
            </a:r>
          </a:p>
          <a:p>
            <a:pPr>
              <a:defRPr/>
            </a:pP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</a:rPr>
              <a:t>          на повітрі буріє;</a:t>
            </a:r>
          </a:p>
          <a:p>
            <a:pPr>
              <a:defRPr/>
            </a:pPr>
            <a:r>
              <a:rPr lang="en-US" sz="2800" dirty="0" smtClean="0">
                <a:solidFill>
                  <a:schemeClr val="accent2">
                    <a:lumMod val="50000"/>
                  </a:schemeClr>
                </a:solidFill>
              </a:rPr>
              <a:t>Fe³⁺ - </a:t>
            </a:r>
            <a:r>
              <a:rPr lang="uk-UA" sz="2800" dirty="0" smtClean="0">
                <a:solidFill>
                  <a:schemeClr val="accent2">
                    <a:lumMod val="50000"/>
                  </a:schemeClr>
                </a:solidFill>
              </a:rPr>
              <a:t>у лужному середовищі дає бурий осад.</a:t>
            </a:r>
          </a:p>
          <a:p>
            <a:pPr>
              <a:defRPr/>
            </a:pPr>
            <a:endParaRPr lang="uk-UA" sz="2800" dirty="0" smtClean="0"/>
          </a:p>
          <a:p>
            <a:pPr>
              <a:defRPr/>
            </a:pPr>
            <a:endParaRPr lang="uk-UA" sz="2800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22531" name="Прямоугольник 31"/>
          <p:cNvSpPr>
            <a:spLocks noChangeArrowheads="1"/>
          </p:cNvSpPr>
          <p:nvPr/>
        </p:nvSpPr>
        <p:spPr bwMode="auto">
          <a:xfrm>
            <a:off x="0" y="5286375"/>
            <a:ext cx="89725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uk-UA" sz="2200" b="1">
              <a:solidFill>
                <a:srgbClr val="943634"/>
              </a:solidFill>
              <a:latin typeface="Calibri" pitchFamily="34" charset="0"/>
              <a:ea typeface="Calibri" pitchFamily="34" charset="0"/>
              <a:cs typeface="TimesNewRoman"/>
            </a:endParaRPr>
          </a:p>
          <a:p>
            <a:r>
              <a:rPr lang="en-US" sz="2200" b="1">
                <a:solidFill>
                  <a:srgbClr val="943634"/>
                </a:solidFill>
                <a:latin typeface="Calibri" pitchFamily="34" charset="0"/>
                <a:ea typeface="Calibri" pitchFamily="34" charset="0"/>
                <a:cs typeface="TimesNewRoman"/>
              </a:rPr>
              <a:t>Li Rb K Ba Sr Ca Na Mg</a:t>
            </a:r>
            <a:r>
              <a:rPr lang="en-US" sz="2200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NewRoman"/>
              </a:rPr>
              <a:t> </a:t>
            </a:r>
            <a:r>
              <a:rPr lang="en-US" sz="2200" b="1">
                <a:solidFill>
                  <a:srgbClr val="365F91"/>
                </a:solidFill>
                <a:latin typeface="Calibri" pitchFamily="34" charset="0"/>
                <a:ea typeface="Calibri" pitchFamily="34" charset="0"/>
                <a:cs typeface="TimesNewRoman"/>
              </a:rPr>
              <a:t>Al Mn Zn Cr Fe Cd Co Ni Sn Pb (H)  Bi Cu Hg</a:t>
            </a:r>
            <a:r>
              <a:rPr lang="en-US" sz="2200" b="1">
                <a:solidFill>
                  <a:srgbClr val="000000"/>
                </a:solidFill>
                <a:latin typeface="Calibri" pitchFamily="34" charset="0"/>
                <a:ea typeface="Calibri" pitchFamily="34" charset="0"/>
                <a:cs typeface="TimesNewRoman"/>
              </a:rPr>
              <a:t> </a:t>
            </a:r>
            <a:r>
              <a:rPr lang="en-US" sz="2200" b="1">
                <a:solidFill>
                  <a:srgbClr val="31849B"/>
                </a:solidFill>
                <a:latin typeface="Calibri" pitchFamily="34" charset="0"/>
                <a:ea typeface="Calibri" pitchFamily="34" charset="0"/>
                <a:cs typeface="TimesNewRoman"/>
              </a:rPr>
              <a:t>Ag Pt Au</a:t>
            </a:r>
            <a:endParaRPr lang="ru-RU" sz="2200" b="1">
              <a:solidFill>
                <a:srgbClr val="000000"/>
              </a:solidFill>
              <a:ea typeface="Calibri" pitchFamily="34" charset="0"/>
              <a:cs typeface="TimesNewRoman"/>
            </a:endParaRPr>
          </a:p>
        </p:txBody>
      </p:sp>
      <p:sp>
        <p:nvSpPr>
          <p:cNvPr id="22532" name="Rectangle 3"/>
          <p:cNvSpPr>
            <a:spLocks noChangeArrowheads="1"/>
          </p:cNvSpPr>
          <p:nvPr/>
        </p:nvSpPr>
        <p:spPr bwMode="auto">
          <a:xfrm>
            <a:off x="357188" y="5000625"/>
            <a:ext cx="827722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400" b="1">
                <a:solidFill>
                  <a:srgbClr val="2D2901"/>
                </a:solidFill>
                <a:latin typeface="Calibri" pitchFamily="34" charset="0"/>
                <a:ea typeface="Calibri" pitchFamily="34" charset="0"/>
                <a:cs typeface="TimesNewRoman,Bold"/>
              </a:rPr>
              <a:t>РЯД АКТИВНОСТІ МЕТАЛІВ / ЕЛЕКТРОХІМІЧНИЙ РЯД НАПРУГ</a:t>
            </a:r>
          </a:p>
          <a:p>
            <a:pPr algn="ctr"/>
            <a:endParaRPr lang="ru-RU" b="1">
              <a:latin typeface="Calibri" pitchFamily="34" charset="0"/>
              <a:ea typeface="Calibri" pitchFamily="34" charset="0"/>
              <a:cs typeface="TimesNewRoman,Bold"/>
            </a:endParaRPr>
          </a:p>
          <a:p>
            <a:pPr algn="ctr"/>
            <a:endParaRPr lang="ru-RU">
              <a:ea typeface="Calibri" pitchFamily="34" charset="0"/>
              <a:cs typeface="TimesNewRoman,Bold"/>
            </a:endParaRPr>
          </a:p>
          <a:p>
            <a:pPr algn="ctr" eaLnBrk="0" hangingPunct="0"/>
            <a:endParaRPr lang="ru-RU">
              <a:ea typeface="Calibri" pitchFamily="34" charset="0"/>
              <a:cs typeface="TimesNewRoman,Bold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214313" y="6143625"/>
            <a:ext cx="8715375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2536825" y="5892800"/>
            <a:ext cx="35718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7537450" y="5892800"/>
            <a:ext cx="357188" cy="15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428596" y="6215082"/>
            <a:ext cx="127470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активні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3071802" y="6215082"/>
            <a:ext cx="3071834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СреднЬОЇ активностІ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072330" y="6215082"/>
            <a:ext cx="1857388" cy="3693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благородн</a:t>
            </a:r>
            <a:r>
              <a:rPr lang="uk-UA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5">
                    <a:lumMod val="75000"/>
                  </a:schemeClr>
                </a:solidFill>
                <a:effectLst>
                  <a:reflection blurRad="12700" stA="28000" endPos="45000" dist="1000" dir="5400000" sy="-100000" algn="bl" rotWithShape="0"/>
                </a:effectLst>
                <a:latin typeface="+mn-lt"/>
              </a:rPr>
              <a:t>і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85728"/>
            <a:ext cx="7924800" cy="785818"/>
          </a:xfrm>
          <a:ln w="34925"/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3200" smtClean="0">
                <a:solidFill>
                  <a:srgbClr val="000099"/>
                </a:solidFill>
              </a:rPr>
              <a:t>Хімічні властивості металів</a:t>
            </a:r>
            <a:endParaRPr lang="ru-RU" sz="3200">
              <a:solidFill>
                <a:srgbClr val="000099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1143000"/>
            <a:ext cx="7924800" cy="5357813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uk-UA" sz="2800" dirty="0" smtClean="0"/>
              <a:t> </a:t>
            </a:r>
            <a:r>
              <a:rPr lang="uk-UA" sz="2800" b="1" i="1" dirty="0" smtClean="0">
                <a:solidFill>
                  <a:srgbClr val="C00000"/>
                </a:solidFill>
              </a:rPr>
              <a:t>Ме</a:t>
            </a:r>
            <a:r>
              <a:rPr lang="en-US" sz="2800" b="1" i="1" dirty="0" smtClean="0"/>
              <a:t> </a:t>
            </a:r>
            <a:endParaRPr lang="ru-RU" sz="2800" b="1" i="1" dirty="0"/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rot="5400000">
            <a:off x="-1499393" y="3999706"/>
            <a:ext cx="45720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785813" y="1643063"/>
            <a:ext cx="6429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1" name="TextBox 7"/>
          <p:cNvSpPr txBox="1">
            <a:spLocks noChangeArrowheads="1"/>
          </p:cNvSpPr>
          <p:nvPr/>
        </p:nvSpPr>
        <p:spPr bwMode="auto">
          <a:xfrm>
            <a:off x="1643063" y="1357313"/>
            <a:ext cx="1057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+ </a:t>
            </a:r>
            <a:r>
              <a:rPr lang="en-US" sz="2800" b="1">
                <a:solidFill>
                  <a:srgbClr val="C00000"/>
                </a:solidFill>
                <a:latin typeface="Constantia" pitchFamily="18" charset="0"/>
              </a:rPr>
              <a:t>Cl₂ 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785813" y="2500313"/>
            <a:ext cx="642937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3" name="TextBox 14"/>
          <p:cNvSpPr txBox="1">
            <a:spLocks noChangeArrowheads="1"/>
          </p:cNvSpPr>
          <p:nvPr/>
        </p:nvSpPr>
        <p:spPr bwMode="auto">
          <a:xfrm>
            <a:off x="1643063" y="2214563"/>
            <a:ext cx="7683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+ </a:t>
            </a:r>
            <a:r>
              <a:rPr lang="en-US" sz="2800" b="1">
                <a:solidFill>
                  <a:srgbClr val="C00000"/>
                </a:solidFill>
                <a:latin typeface="Constantia" pitchFamily="18" charset="0"/>
              </a:rPr>
              <a:t>S                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785813" y="3143250"/>
            <a:ext cx="6429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5" name="TextBox 18"/>
          <p:cNvSpPr txBox="1">
            <a:spLocks noChangeArrowheads="1"/>
          </p:cNvSpPr>
          <p:nvPr/>
        </p:nvSpPr>
        <p:spPr bwMode="auto">
          <a:xfrm>
            <a:off x="1500188" y="2928938"/>
            <a:ext cx="1416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solidFill>
                  <a:srgbClr val="C00000"/>
                </a:solidFill>
                <a:latin typeface="Constantia" pitchFamily="18" charset="0"/>
              </a:rPr>
              <a:t> </a:t>
            </a:r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+ </a:t>
            </a:r>
            <a:r>
              <a:rPr lang="en-US" sz="2800" b="1">
                <a:solidFill>
                  <a:srgbClr val="C00000"/>
                </a:solidFill>
                <a:latin typeface="Constantia" pitchFamily="18" charset="0"/>
              </a:rPr>
              <a:t>HCl       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785813" y="3857625"/>
            <a:ext cx="64293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7" name="TextBox 25"/>
          <p:cNvSpPr txBox="1">
            <a:spLocks noChangeArrowheads="1"/>
          </p:cNvSpPr>
          <p:nvPr/>
        </p:nvSpPr>
        <p:spPr bwMode="auto">
          <a:xfrm>
            <a:off x="1500188" y="3643313"/>
            <a:ext cx="1416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onstantia" pitchFamily="18" charset="0"/>
              </a:rPr>
              <a:t> </a:t>
            </a:r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+ НОН                        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cxnSp>
        <p:nvCxnSpPr>
          <p:cNvPr id="27" name="Прямая со стрелкой 26"/>
          <p:cNvCxnSpPr/>
          <p:nvPr/>
        </p:nvCxnSpPr>
        <p:spPr>
          <a:xfrm>
            <a:off x="2786063" y="1643063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2857500" y="4143375"/>
            <a:ext cx="500063" cy="142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0" name="TextBox 29"/>
          <p:cNvSpPr txBox="1">
            <a:spLocks noChangeArrowheads="1"/>
          </p:cNvSpPr>
          <p:nvPr/>
        </p:nvSpPr>
        <p:spPr bwMode="auto">
          <a:xfrm>
            <a:off x="3714750" y="4143375"/>
            <a:ext cx="47863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МеО + Н₂  (магній, залізо)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785813" y="4929188"/>
            <a:ext cx="71437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2" name="TextBox 32"/>
          <p:cNvSpPr txBox="1">
            <a:spLocks noChangeArrowheads="1"/>
          </p:cNvSpPr>
          <p:nvPr/>
        </p:nvSpPr>
        <p:spPr bwMode="auto">
          <a:xfrm>
            <a:off x="1571625" y="4714875"/>
            <a:ext cx="1128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latin typeface="Constantia" pitchFamily="18" charset="0"/>
              </a:rPr>
              <a:t> </a:t>
            </a:r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+ Н₂            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785813" y="5572125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4" name="TextBox 41"/>
          <p:cNvSpPr txBox="1">
            <a:spLocks noChangeArrowheads="1"/>
          </p:cNvSpPr>
          <p:nvPr/>
        </p:nvSpPr>
        <p:spPr bwMode="auto">
          <a:xfrm>
            <a:off x="1643063" y="5357813"/>
            <a:ext cx="14160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+ солі 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785813" y="6286500"/>
            <a:ext cx="7143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76" name="TextBox 49"/>
          <p:cNvSpPr txBox="1">
            <a:spLocks noChangeArrowheads="1"/>
          </p:cNvSpPr>
          <p:nvPr/>
        </p:nvSpPr>
        <p:spPr bwMode="auto">
          <a:xfrm>
            <a:off x="1571625" y="6000750"/>
            <a:ext cx="1128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Constantia" pitchFamily="18" charset="0"/>
              </a:rPr>
              <a:t> </a:t>
            </a:r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+ О₂   </a:t>
            </a:r>
            <a:r>
              <a:rPr lang="en-US" sz="2800" b="1">
                <a:solidFill>
                  <a:srgbClr val="C00000"/>
                </a:solidFill>
                <a:latin typeface="Constantia" pitchFamily="18" charset="0"/>
              </a:rPr>
              <a:t>          </a:t>
            </a:r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  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2643188" y="2500313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2786063" y="3143250"/>
            <a:ext cx="7858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2857500" y="3929063"/>
            <a:ext cx="7858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2714625" y="4929188"/>
            <a:ext cx="78581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2786063" y="6215063"/>
            <a:ext cx="785812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2916238" y="5661025"/>
            <a:ext cx="21431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 rot="5400000" flipH="1" flipV="1">
            <a:off x="5250656" y="3178969"/>
            <a:ext cx="3587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/>
          <p:nvPr/>
        </p:nvCxnSpPr>
        <p:spPr>
          <a:xfrm rot="5400000" flipH="1" flipV="1">
            <a:off x="5430044" y="3856832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 rot="5400000" flipH="1" flipV="1">
            <a:off x="5287169" y="4356894"/>
            <a:ext cx="428625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>
            <a:off x="6000750" y="6286500"/>
            <a:ext cx="42862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89" name="TextBox 7"/>
          <p:cNvSpPr txBox="1">
            <a:spLocks noChangeArrowheads="1"/>
          </p:cNvSpPr>
          <p:nvPr/>
        </p:nvSpPr>
        <p:spPr bwMode="auto">
          <a:xfrm>
            <a:off x="3851275" y="1341438"/>
            <a:ext cx="34559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nstantia" pitchFamily="18" charset="0"/>
              </a:rPr>
              <a:t> </a:t>
            </a:r>
            <a:r>
              <a:rPr lang="ru-RU" sz="2800" b="1">
                <a:solidFill>
                  <a:srgbClr val="C00000"/>
                </a:solidFill>
                <a:latin typeface="Constantia" pitchFamily="18" charset="0"/>
              </a:rPr>
              <a:t>Ме</a:t>
            </a:r>
            <a:r>
              <a:rPr lang="en-US" sz="2800" b="1">
                <a:solidFill>
                  <a:srgbClr val="C00000"/>
                </a:solidFill>
                <a:latin typeface="Constantia" pitchFamily="18" charset="0"/>
              </a:rPr>
              <a:t>Cl (</a:t>
            </a:r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хлориди)</a:t>
            </a:r>
            <a:r>
              <a:rPr lang="en-US" sz="2800" b="1">
                <a:solidFill>
                  <a:srgbClr val="C00000"/>
                </a:solidFill>
                <a:latin typeface="Constantia" pitchFamily="18" charset="0"/>
              </a:rPr>
              <a:t>  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19491" name="TextBox 14"/>
          <p:cNvSpPr txBox="1">
            <a:spLocks noChangeArrowheads="1"/>
          </p:cNvSpPr>
          <p:nvPr/>
        </p:nvSpPr>
        <p:spPr bwMode="auto">
          <a:xfrm>
            <a:off x="3851275" y="2205038"/>
            <a:ext cx="3311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Constantia" pitchFamily="18" charset="0"/>
              </a:rPr>
              <a:t> </a:t>
            </a:r>
            <a:r>
              <a:rPr lang="ru-RU" sz="2800" b="1">
                <a:solidFill>
                  <a:srgbClr val="C00000"/>
                </a:solidFill>
                <a:latin typeface="Constantia" pitchFamily="18" charset="0"/>
              </a:rPr>
              <a:t>Ме</a:t>
            </a:r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₂</a:t>
            </a:r>
            <a:r>
              <a:rPr lang="en-US" sz="2800" b="1">
                <a:solidFill>
                  <a:srgbClr val="C00000"/>
                </a:solidFill>
                <a:latin typeface="Constantia" pitchFamily="18" charset="0"/>
              </a:rPr>
              <a:t>S (</a:t>
            </a:r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сульфіди)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19494" name="TextBox 18"/>
          <p:cNvSpPr txBox="1">
            <a:spLocks noChangeArrowheads="1"/>
          </p:cNvSpPr>
          <p:nvPr/>
        </p:nvSpPr>
        <p:spPr bwMode="auto">
          <a:xfrm>
            <a:off x="3563938" y="2924175"/>
            <a:ext cx="18716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 b="1">
                <a:solidFill>
                  <a:srgbClr val="C00000"/>
                </a:solidFill>
                <a:latin typeface="Constantia" pitchFamily="18" charset="0"/>
              </a:rPr>
              <a:t>Ме</a:t>
            </a:r>
            <a:r>
              <a:rPr lang="en-US" sz="2800" b="1">
                <a:solidFill>
                  <a:srgbClr val="C00000"/>
                </a:solidFill>
                <a:latin typeface="Constantia" pitchFamily="18" charset="0"/>
              </a:rPr>
              <a:t>Cl </a:t>
            </a:r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+ Н₂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19495" name="TextBox 25"/>
          <p:cNvSpPr txBox="1">
            <a:spLocks noChangeArrowheads="1"/>
          </p:cNvSpPr>
          <p:nvPr/>
        </p:nvSpPr>
        <p:spPr bwMode="auto">
          <a:xfrm>
            <a:off x="3563938" y="3644900"/>
            <a:ext cx="45370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 МеОН + Н₂    (лужні , Са)                  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19496" name="TextBox 32"/>
          <p:cNvSpPr txBox="1">
            <a:spLocks noChangeArrowheads="1"/>
          </p:cNvSpPr>
          <p:nvPr/>
        </p:nvSpPr>
        <p:spPr bwMode="auto">
          <a:xfrm>
            <a:off x="3779838" y="4724400"/>
            <a:ext cx="28797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МеН  (гідриди)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19497" name="TextBox 41"/>
          <p:cNvSpPr txBox="1">
            <a:spLocks noChangeArrowheads="1"/>
          </p:cNvSpPr>
          <p:nvPr/>
        </p:nvSpPr>
        <p:spPr bwMode="auto">
          <a:xfrm>
            <a:off x="4284663" y="5373688"/>
            <a:ext cx="4679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>
                <a:solidFill>
                  <a:srgbClr val="C00000"/>
                </a:solidFill>
                <a:latin typeface="Constantia" pitchFamily="18" charset="0"/>
              </a:rPr>
              <a:t>сіль більш активного металу</a:t>
            </a:r>
            <a:endParaRPr lang="ru-RU" sz="2400" b="1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19498" name="TextBox 41"/>
          <p:cNvSpPr txBox="1">
            <a:spLocks noChangeArrowheads="1"/>
          </p:cNvSpPr>
          <p:nvPr/>
        </p:nvSpPr>
        <p:spPr bwMode="auto">
          <a:xfrm>
            <a:off x="3203575" y="5373688"/>
            <a:ext cx="11525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Ме + 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  <p:sp>
        <p:nvSpPr>
          <p:cNvPr id="19499" name="TextBox 49"/>
          <p:cNvSpPr txBox="1">
            <a:spLocks noChangeArrowheads="1"/>
          </p:cNvSpPr>
          <p:nvPr/>
        </p:nvSpPr>
        <p:spPr bwMode="auto">
          <a:xfrm>
            <a:off x="3635375" y="6021388"/>
            <a:ext cx="5041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b="1">
                <a:solidFill>
                  <a:srgbClr val="C00000"/>
                </a:solidFill>
                <a:latin typeface="Constantia" pitchFamily="18" charset="0"/>
              </a:rPr>
              <a:t>Ме₂О  (</a:t>
            </a:r>
            <a:r>
              <a:rPr lang="en-US" sz="2800" b="1">
                <a:solidFill>
                  <a:srgbClr val="C00000"/>
                </a:solidFill>
                <a:latin typeface="Constantia" pitchFamily="18" charset="0"/>
              </a:rPr>
              <a:t>K, Na      K₂O₂; Na₂O₂)</a:t>
            </a:r>
            <a:endParaRPr lang="ru-RU" sz="2800" b="1">
              <a:solidFill>
                <a:srgbClr val="C00000"/>
              </a:solidFill>
              <a:latin typeface="Constantia" pitchFamily="18" charset="0"/>
            </a:endParaRPr>
          </a:p>
        </p:txBody>
      </p:sp>
    </p:spTree>
  </p:cSld>
  <p:clrMapOvr>
    <a:masterClrMapping/>
  </p:clrMapOvr>
  <p:transition spd="med" advClick="0" advTm="10000"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1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400" decel="5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400" decel="100000" autoRev="1" fill="hold">
                                          <p:stCondLst>
                                            <p:cond delay="1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2000"/>
                                        <p:tgtEl>
                                          <p:spTgt spid="194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194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2000"/>
                                        <p:tgtEl>
                                          <p:spTgt spid="1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2000"/>
                                        <p:tgtEl>
                                          <p:spTgt spid="19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2000"/>
                                        <p:tgtEl>
                                          <p:spTgt spid="19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2000"/>
                                        <p:tgtEl>
                                          <p:spTgt spid="1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9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9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1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2000"/>
                                        <p:tgtEl>
                                          <p:spTgt spid="19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2000"/>
                                        <p:tgtEl>
                                          <p:spTgt spid="1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2000"/>
                                        <p:tgtEl>
                                          <p:spTgt spid="1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9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1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63" grpId="0"/>
      <p:bldP spid="19465" grpId="0"/>
      <p:bldP spid="19467" grpId="0"/>
      <p:bldP spid="19470" grpId="0"/>
      <p:bldP spid="19472" grpId="0"/>
      <p:bldP spid="19474" grpId="0"/>
      <p:bldP spid="19476" grpId="0"/>
      <p:bldP spid="19491" grpId="0"/>
      <p:bldP spid="19494" grpId="0"/>
      <p:bldP spid="19495" grpId="0"/>
      <p:bldP spid="19496" grpId="0"/>
      <p:bldP spid="19497" grpId="0"/>
      <p:bldP spid="19498" grpId="0"/>
      <p:bldP spid="19499" grpId="0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2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3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1784</TotalTime>
  <Words>925</Words>
  <Application>Microsoft Office PowerPoint</Application>
  <PresentationFormat>Экран (4:3)</PresentationFormat>
  <Paragraphs>128</Paragraphs>
  <Slides>19</Slides>
  <Notes>2</Notes>
  <HiddenSlides>0</HiddenSlides>
  <MMClips>5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1" baseType="lpstr">
      <vt:lpstr>Бумажная</vt:lpstr>
      <vt:lpstr>Диаграмма</vt:lpstr>
      <vt:lpstr>     Метали </vt:lpstr>
      <vt:lpstr>Місце елементів-металів у Періодичній системі  Д.І. Менделєєва, будова їх атомів</vt:lpstr>
      <vt:lpstr>Металевий зв’язок і кристалічна гратка </vt:lpstr>
      <vt:lpstr>Загальні фізичні властивості металів</vt:lpstr>
      <vt:lpstr>Слайд 5</vt:lpstr>
      <vt:lpstr>Слайд 6</vt:lpstr>
      <vt:lpstr>Слайд 7</vt:lpstr>
      <vt:lpstr>Якісні реакції</vt:lpstr>
      <vt:lpstr>Хімічні властивості металів</vt:lpstr>
      <vt:lpstr>Взаємодія лужного металу з водою</vt:lpstr>
      <vt:lpstr>Взаємодія лужноземельного металу з водою</vt:lpstr>
      <vt:lpstr>Горіння магнію</vt:lpstr>
      <vt:lpstr>   Реакція горіння кальцію в повітрі (реакція протікає бурхливо)</vt:lpstr>
      <vt:lpstr>Реакція горіння літію</vt:lpstr>
      <vt:lpstr>Каталітична реакція взаємодії алюмінію з йодом</vt:lpstr>
      <vt:lpstr>Оксиди металів</vt:lpstr>
      <vt:lpstr>Гідроксиди</vt:lpstr>
      <vt:lpstr>Загальні способи одержання металів</vt:lpstr>
      <vt:lpstr>2. Менш активні метали відновлюють з оксидів або сульфідів (після попереднього випалу):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175</cp:revision>
  <dcterms:created xsi:type="dcterms:W3CDTF">2011-10-26T16:56:33Z</dcterms:created>
  <dcterms:modified xsi:type="dcterms:W3CDTF">2013-10-09T13:41:40Z</dcterms:modified>
</cp:coreProperties>
</file>