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56" r:id="rId8"/>
    <p:sldMasterId id="2147483768" r:id="rId9"/>
  </p:sldMasterIdLst>
  <p:notesMasterIdLst>
    <p:notesMasterId r:id="rId20"/>
  </p:notesMasterIdLst>
  <p:sldIdLst>
    <p:sldId id="266" r:id="rId10"/>
    <p:sldId id="256" r:id="rId11"/>
    <p:sldId id="257" r:id="rId12"/>
    <p:sldId id="258" r:id="rId13"/>
    <p:sldId id="259" r:id="rId14"/>
    <p:sldId id="260" r:id="rId15"/>
    <p:sldId id="261" r:id="rId16"/>
    <p:sldId id="264" r:id="rId17"/>
    <p:sldId id="265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70817-A042-4F27-AB80-E33738C906C1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7C2C5-02A1-443C-87B1-51FFD22E7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340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944D06E-36C4-4122-AE96-257D250AB86D}" type="slidenum">
              <a:rPr lang="ru-RU">
                <a:solidFill>
                  <a:prstClr val="black"/>
                </a:solidFill>
              </a:rPr>
              <a:pPr eaLnBrk="1" hangingPunct="1"/>
              <a:t>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В районах сельскохозяйственного </a:t>
            </a:r>
            <a:r>
              <a:rPr lang="ru-RU" dirty="0" err="1" smtClean="0"/>
              <a:t>производятва</a:t>
            </a:r>
            <a:r>
              <a:rPr lang="ru-RU" dirty="0" smtClean="0"/>
              <a:t>  Сумы  Винница   Одесса   вблизи сырьевых баз   Калуш </a:t>
            </a:r>
            <a:r>
              <a:rPr lang="ru-RU" dirty="0" err="1" smtClean="0"/>
              <a:t>Стебник</a:t>
            </a:r>
            <a:r>
              <a:rPr lang="ru-RU" dirty="0" smtClean="0"/>
              <a:t> Вблизи коксохимических заводов   Горловка  Северодонецк  Днепродзержинск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B294352-5AEE-4779-9855-2362D6533B85}" type="slidenum">
              <a:rPr lang="ru-RU">
                <a:solidFill>
                  <a:prstClr val="black"/>
                </a:solidFill>
              </a:rPr>
              <a:pPr eaLnBrk="1" hangingPunct="1"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CA8C6-B4B5-4428-9EF8-35DCFA3E6CE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9360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9908D-D5F5-4845-9BC6-CCE3760FDA1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0778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FD8FB-9618-4EA7-A3B4-0D385A84AAF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1080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EA175-2B04-45DB-AEEA-67B9B0CB034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548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11C95-9155-42D7-BEB7-F5217A3C26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1809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D3F96-2820-4AB6-9F24-E0B0E42229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99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09C7D-6D9D-4961-81CA-5073A9CFE89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8913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EF8FD-4435-4009-B2FE-031F81FC6EA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1074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EBDDF-5FD5-4F1B-B44E-32DB35CAA26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2733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5D9D3-4A3A-443A-A7D1-88520CBBFDB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9550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CA0BB-E81E-4C38-8E4F-75BD68F91E1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760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CA8C6-B4B5-4428-9EF8-35DCFA3E6CE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1047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9908D-D5F5-4845-9BC6-CCE3760FDA1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1853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FD8FB-9618-4EA7-A3B4-0D385A84AAF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1864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EA175-2B04-45DB-AEEA-67B9B0CB034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5487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11C95-9155-42D7-BEB7-F5217A3C26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801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D3F96-2820-4AB6-9F24-E0B0E42229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7144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09C7D-6D9D-4961-81CA-5073A9CFE89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046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EF8FD-4435-4009-B2FE-031F81FC6EA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7600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EBDDF-5FD5-4F1B-B44E-32DB35CAA26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888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5D9D3-4A3A-443A-A7D1-88520CBBFDB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0617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CA0BB-E81E-4C38-8E4F-75BD68F91E1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444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CA8C6-B4B5-4428-9EF8-35DCFA3E6CE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4960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9908D-D5F5-4845-9BC6-CCE3760FDA1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3297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FD8FB-9618-4EA7-A3B4-0D385A84AAF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746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EA175-2B04-45DB-AEEA-67B9B0CB034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044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11C95-9155-42D7-BEB7-F5217A3C26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9691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D3F96-2820-4AB6-9F24-E0B0E42229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3524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09C7D-6D9D-4961-81CA-5073A9CFE89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086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EF8FD-4435-4009-B2FE-031F81FC6EA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6742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EBDDF-5FD5-4F1B-B44E-32DB35CAA26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19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5D9D3-4A3A-443A-A7D1-88520CBBFDB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058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CA0BB-E81E-4C38-8E4F-75BD68F91E1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74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CA8C6-B4B5-4428-9EF8-35DCFA3E6CE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6576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9908D-D5F5-4845-9BC6-CCE3760FDA1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6696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FD8FB-9618-4EA7-A3B4-0D385A84AAF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715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EA175-2B04-45DB-AEEA-67B9B0CB034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290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11C95-9155-42D7-BEB7-F5217A3C26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9084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D3F96-2820-4AB6-9F24-E0B0E42229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873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09C7D-6D9D-4961-81CA-5073A9CFE89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571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EF8FD-4435-4009-B2FE-031F81FC6EA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303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EBDDF-5FD5-4F1B-B44E-32DB35CAA26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9527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5D9D3-4A3A-443A-A7D1-88520CBBFDB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930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CA0BB-E81E-4C38-8E4F-75BD68F91E1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034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CA8C6-B4B5-4428-9EF8-35DCFA3E6CE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2754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9908D-D5F5-4845-9BC6-CCE3760FDA1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9949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FD8FB-9618-4EA7-A3B4-0D385A84AAF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41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EA175-2B04-45DB-AEEA-67B9B0CB034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5480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11C95-9155-42D7-BEB7-F5217A3C26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6015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D3F96-2820-4AB6-9F24-E0B0E42229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985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09C7D-6D9D-4961-81CA-5073A9CFE89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9290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EF8FD-4435-4009-B2FE-031F81FC6EA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4723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EBDDF-5FD5-4F1B-B44E-32DB35CAA26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901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5D9D3-4A3A-443A-A7D1-88520CBBFDB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3434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CA0BB-E81E-4C38-8E4F-75BD68F91E1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4614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CA8C6-B4B5-4428-9EF8-35DCFA3E6CE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3562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9908D-D5F5-4845-9BC6-CCE3760FDA1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987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FD8FB-9618-4EA7-A3B4-0D385A84AAF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4263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EA175-2B04-45DB-AEEA-67B9B0CB034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5658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11C95-9155-42D7-BEB7-F5217A3C26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230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D3F96-2820-4AB6-9F24-E0B0E42229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4786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09C7D-6D9D-4961-81CA-5073A9CFE89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1280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EF8FD-4435-4009-B2FE-031F81FC6EA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86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EBDDF-5FD5-4F1B-B44E-32DB35CAA26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9846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5D9D3-4A3A-443A-A7D1-88520CBBFDB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2409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CA0BB-E81E-4C38-8E4F-75BD68F91E1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752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CA8C6-B4B5-4428-9EF8-35DCFA3E6CE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5253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9908D-D5F5-4845-9BC6-CCE3760FDA1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4451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FD8FB-9618-4EA7-A3B4-0D385A84AAF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6404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EA175-2B04-45DB-AEEA-67B9B0CB034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3898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11C95-9155-42D7-BEB7-F5217A3C26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4244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D3F96-2820-4AB6-9F24-E0B0E42229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827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09C7D-6D9D-4961-81CA-5073A9CFE89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8592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EF8FD-4435-4009-B2FE-031F81FC6EA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3667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EBDDF-5FD5-4F1B-B44E-32DB35CAA26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469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5D9D3-4A3A-443A-A7D1-88520CBBFDB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545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CA0BB-E81E-4C38-8E4F-75BD68F91E1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958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CA8C6-B4B5-4428-9EF8-35DCFA3E6CE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4564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9908D-D5F5-4845-9BC6-CCE3760FDA1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861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FD8FB-9618-4EA7-A3B4-0D385A84AAF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253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EA175-2B04-45DB-AEEA-67B9B0CB034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8863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11C95-9155-42D7-BEB7-F5217A3C26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59630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D3F96-2820-4AB6-9F24-E0B0E42229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421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09C7D-6D9D-4961-81CA-5073A9CFE89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9398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EF8FD-4435-4009-B2FE-031F81FC6EA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991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EBDDF-5FD5-4F1B-B44E-32DB35CAA26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961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5D9D3-4A3A-443A-A7D1-88520CBBFDB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364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CA0BB-E81E-4C38-8E4F-75BD68F91E1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1875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9ACA87-3485-44D2-AE2D-0A8C6EDADF2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54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9ACA87-3485-44D2-AE2D-0A8C6EDADF2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304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9ACA87-3485-44D2-AE2D-0A8C6EDADF2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19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9ACA87-3485-44D2-AE2D-0A8C6EDADF2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097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9ACA87-3485-44D2-AE2D-0A8C6EDADF2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224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9ACA87-3485-44D2-AE2D-0A8C6EDADF2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824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9ACA87-3485-44D2-AE2D-0A8C6EDADF2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754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9ACA87-3485-44D2-AE2D-0A8C6EDADF2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187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hyperlink" Target="http://upload.wikimedia.org/wikipedia/uk/3/38/Admin_Stirol.jpg" TargetMode="Externa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://uk.wikipedia.org/wiki/%D0%A4%D0%B0%D0%B9%D0%BB:%D0%9B%D0%BE%D0%B3%D0%BE%D1%82%D0%B8%D0%BF_%D0%92%D0%90%D0%A2_%D0%90%D0%B7%D0%BE%D1%82.gif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upload.wikimedia.org/wikipedia/uk/b/b8/%D0%A1%D1%82%D0%B8%D1%80%D0%BE%D0%BB.gi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7.jpeg"/><Relationship Id="rId4" Type="http://schemas.openxmlformats.org/officeDocument/2006/relationships/hyperlink" Target="http://image.tsn.ua/media/images/original/Aug2007/10437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uk/b/b1/%D0%A1%D1%83%D0%BC%D0%B8%D1%85%D1%96%D0%BC%D0%BF%D1%80%D0%BE%D0%BC.jpg" TargetMode="External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347864" y="5157192"/>
            <a:ext cx="5637010" cy="1530191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uk-UA" sz="2400" dirty="0" smtClean="0"/>
              <a:t>Підготував </a:t>
            </a:r>
          </a:p>
          <a:p>
            <a:pPr algn="r"/>
            <a:r>
              <a:rPr lang="uk-UA" sz="2400" dirty="0" smtClean="0"/>
              <a:t>Учень 10-Б класу</a:t>
            </a:r>
          </a:p>
          <a:p>
            <a:pPr algn="r"/>
            <a:r>
              <a:rPr lang="uk-UA" sz="2400" dirty="0" smtClean="0"/>
              <a:t>СЗОШ І-ІІІ ступенів №1</a:t>
            </a:r>
          </a:p>
          <a:p>
            <a:pPr algn="r"/>
            <a:r>
              <a:rPr lang="uk-UA" sz="2400" dirty="0" smtClean="0"/>
              <a:t>ім. П. І. Калнишевського</a:t>
            </a:r>
          </a:p>
          <a:p>
            <a:pPr algn="r"/>
            <a:r>
              <a:rPr lang="uk-UA" sz="2400" dirty="0" smtClean="0"/>
              <a:t>Ткаченко Мирослав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175351" cy="1793167"/>
          </a:xfrm>
        </p:spPr>
        <p:txBody>
          <a:bodyPr/>
          <a:lstStyle/>
          <a:p>
            <a:r>
              <a:rPr lang="uk-UA" dirty="0" smtClean="0"/>
              <a:t>Презентація на тему:</a:t>
            </a:r>
            <a:br>
              <a:rPr lang="uk-UA" dirty="0" smtClean="0"/>
            </a:br>
            <a:r>
              <a:rPr lang="ru-RU" dirty="0" smtClean="0"/>
              <a:t>«</a:t>
            </a:r>
            <a:r>
              <a:rPr lang="uk-UA" dirty="0" err="1" smtClean="0"/>
              <a:t>Виробницитво</a:t>
            </a:r>
            <a:r>
              <a:rPr lang="uk-UA" dirty="0" smtClean="0"/>
              <a:t> добрив в Україні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6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Дякую за увагу!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/>
          <a:lstStyle/>
          <a:p>
            <a:pPr>
              <a:defRPr/>
            </a:pPr>
            <a:r>
              <a:rPr lang="ru-RU" sz="3600" b="1" dirty="0" err="1" smtClean="0">
                <a:solidFill>
                  <a:srgbClr val="FF3300"/>
                </a:solidFill>
              </a:rPr>
              <a:t>Основна</a:t>
            </a:r>
            <a:r>
              <a:rPr lang="ru-RU" sz="3600" b="1" dirty="0" smtClean="0">
                <a:solidFill>
                  <a:srgbClr val="FF3300"/>
                </a:solidFill>
              </a:rPr>
              <a:t> </a:t>
            </a:r>
            <a:r>
              <a:rPr lang="ru-RU" sz="3600" b="1" dirty="0" err="1" smtClean="0">
                <a:solidFill>
                  <a:srgbClr val="FF3300"/>
                </a:solidFill>
              </a:rPr>
              <a:t>хімія</a:t>
            </a:r>
            <a:r>
              <a:rPr lang="ru-RU" sz="3600" b="1" dirty="0" smtClean="0">
                <a:solidFill>
                  <a:srgbClr val="FF3300"/>
                </a:solidFill>
              </a:rPr>
              <a:t/>
            </a:r>
            <a:br>
              <a:rPr lang="ru-RU" sz="3600" b="1" dirty="0" smtClean="0">
                <a:solidFill>
                  <a:srgbClr val="FF3300"/>
                </a:solidFill>
              </a:rPr>
            </a:br>
            <a:r>
              <a:rPr lang="ru-RU" sz="3600" b="1" dirty="0" err="1" smtClean="0">
                <a:solidFill>
                  <a:srgbClr val="FF3300"/>
                </a:solidFill>
              </a:rPr>
              <a:t>Виробництво</a:t>
            </a:r>
            <a:r>
              <a:rPr lang="ru-RU" sz="3600" b="1" dirty="0" smtClean="0">
                <a:solidFill>
                  <a:srgbClr val="FF3300"/>
                </a:solidFill>
              </a:rPr>
              <a:t> </a:t>
            </a:r>
            <a:r>
              <a:rPr lang="ru-RU" sz="3600" b="1" dirty="0" err="1" smtClean="0">
                <a:solidFill>
                  <a:srgbClr val="FF3300"/>
                </a:solidFill>
              </a:rPr>
              <a:t>мінеральних</a:t>
            </a:r>
            <a:r>
              <a:rPr lang="ru-RU" sz="3600" b="1" dirty="0" smtClean="0">
                <a:solidFill>
                  <a:srgbClr val="FF3300"/>
                </a:solidFill>
              </a:rPr>
              <a:t> добрив</a:t>
            </a:r>
            <a:r>
              <a:rPr lang="ru-RU" sz="3600" b="1" dirty="0">
                <a:solidFill>
                  <a:srgbClr val="FF3300"/>
                </a:solidFill>
              </a:rPr>
              <a:t/>
            </a:r>
            <a:br>
              <a:rPr lang="ru-RU" sz="3600" b="1" dirty="0">
                <a:solidFill>
                  <a:srgbClr val="FF3300"/>
                </a:solidFill>
              </a:rPr>
            </a:br>
            <a:endParaRPr lang="ru-RU" sz="3600" b="1" dirty="0">
              <a:solidFill>
                <a:srgbClr val="FF3300"/>
              </a:solidFill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95288" y="1628775"/>
            <a:ext cx="230505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prstClr val="black"/>
                </a:solidFill>
                <a:latin typeface="Verdana" pitchFamily="34" charset="0"/>
              </a:rPr>
              <a:t>АЗОТНІ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3492500" y="1628775"/>
            <a:ext cx="230505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prstClr val="black"/>
                </a:solidFill>
                <a:latin typeface="Verdana" pitchFamily="34" charset="0"/>
              </a:rPr>
              <a:t>КАЛІЙНІ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6516688" y="1628775"/>
            <a:ext cx="230505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prstClr val="black"/>
                </a:solidFill>
                <a:latin typeface="Verdana" pitchFamily="34" charset="0"/>
              </a:rPr>
              <a:t>ФОСФОРНІ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6248400" y="2781300"/>
            <a:ext cx="28956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smtClean="0">
                <a:solidFill>
                  <a:prstClr val="black"/>
                </a:solidFill>
                <a:latin typeface="Verdana" pitchFamily="34" charset="0"/>
              </a:rPr>
              <a:t>В районах 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smtClean="0">
                <a:solidFill>
                  <a:prstClr val="black"/>
                </a:solidFill>
                <a:latin typeface="Verdana" pitchFamily="34" charset="0"/>
              </a:rPr>
              <a:t>сільскогосподарського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  <a:latin typeface="Verdana" pitchFamily="34" charset="0"/>
              </a:rPr>
              <a:t>виробництва</a:t>
            </a: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6516688" y="4149725"/>
            <a:ext cx="22320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FF"/>
                </a:solidFill>
                <a:latin typeface="Verdana" pitchFamily="34" charset="0"/>
              </a:rPr>
              <a:t>Суми 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FF"/>
                </a:solidFill>
                <a:latin typeface="Verdana" pitchFamily="34" charset="0"/>
              </a:rPr>
              <a:t>Вінниця 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FF"/>
                </a:solidFill>
                <a:latin typeface="Verdana" pitchFamily="34" charset="0"/>
              </a:rPr>
              <a:t>Одеса</a:t>
            </a: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3492500" y="2924175"/>
            <a:ext cx="246221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3000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  <a:latin typeface="Verdana" pitchFamily="34" charset="0"/>
              </a:rPr>
              <a:t>Поблизу сировинних </a:t>
            </a:r>
          </a:p>
          <a:p>
            <a:pPr algn="ctr" fontAlgn="base">
              <a:spcBef>
                <a:spcPct val="3000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  <a:latin typeface="Verdana" pitchFamily="34" charset="0"/>
              </a:rPr>
              <a:t>баз</a:t>
            </a: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3924300" y="4149725"/>
            <a:ext cx="1436688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FF"/>
                </a:solidFill>
                <a:latin typeface="Verdana" pitchFamily="34" charset="0"/>
              </a:rPr>
              <a:t>Калуш 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FF"/>
                </a:solidFill>
                <a:latin typeface="Verdana" pitchFamily="34" charset="0"/>
              </a:rPr>
              <a:t>Стебник</a:t>
            </a:r>
          </a:p>
        </p:txBody>
      </p:sp>
      <p:sp>
        <p:nvSpPr>
          <p:cNvPr id="14346" name="Rectangle 11"/>
          <p:cNvSpPr>
            <a:spLocks noChangeArrowheads="1"/>
          </p:cNvSpPr>
          <p:nvPr/>
        </p:nvSpPr>
        <p:spPr bwMode="auto">
          <a:xfrm>
            <a:off x="323850" y="2924175"/>
            <a:ext cx="272256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30000"/>
              </a:spcBef>
              <a:spcAft>
                <a:spcPct val="0"/>
              </a:spcAft>
            </a:pPr>
            <a:r>
              <a:rPr lang="ru-RU" smtClean="0">
                <a:solidFill>
                  <a:prstClr val="black"/>
                </a:solidFill>
                <a:latin typeface="Verdana" pitchFamily="34" charset="0"/>
              </a:rPr>
              <a:t>Поблизу  коксохімічних </a:t>
            </a:r>
          </a:p>
          <a:p>
            <a:pPr algn="ctr" fontAlgn="base">
              <a:spcBef>
                <a:spcPct val="30000"/>
              </a:spcBef>
              <a:spcAft>
                <a:spcPct val="0"/>
              </a:spcAft>
            </a:pPr>
            <a:r>
              <a:rPr lang="ru-RU" smtClean="0">
                <a:solidFill>
                  <a:prstClr val="black"/>
                </a:solidFill>
                <a:latin typeface="Verdana" pitchFamily="34" charset="0"/>
              </a:rPr>
              <a:t>заводів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23850" y="4219575"/>
            <a:ext cx="3541713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FF"/>
                </a:solidFill>
                <a:latin typeface="Verdana" pitchFamily="34" charset="0"/>
              </a:rPr>
              <a:t>Горлівка  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FF"/>
                </a:solidFill>
                <a:latin typeface="Verdana" pitchFamily="34" charset="0"/>
              </a:rPr>
              <a:t>Сіверськодонецьк 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FF"/>
                </a:solidFill>
                <a:latin typeface="Verdana" pitchFamily="34" charset="0"/>
              </a:rPr>
              <a:t>Дніпродзержинськ</a:t>
            </a:r>
          </a:p>
        </p:txBody>
      </p:sp>
    </p:spTree>
    <p:extLst>
      <p:ext uri="{BB962C8B-B14F-4D97-AF65-F5344CB8AC3E}">
        <p14:creationId xmlns="" xmlns:p14="http://schemas.microsoft.com/office/powerpoint/2010/main" val="241439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uk-UA" sz="2400" b="1" u="sng" dirty="0" smtClean="0">
                <a:solidFill>
                  <a:prstClr val="black"/>
                </a:solidFill>
              </a:rPr>
              <a:t>Азотні</a:t>
            </a:r>
            <a:r>
              <a:rPr lang="uk-UA" sz="2400" dirty="0" smtClean="0">
                <a:solidFill>
                  <a:prstClr val="black"/>
                </a:solidFill>
              </a:rPr>
              <a:t> – з відходів коксохімічного виробництва і природного газу</a:t>
            </a:r>
            <a:r>
              <a:rPr lang="uk-UA" sz="2400" dirty="0" smtClean="0">
                <a:solidFill>
                  <a:prstClr val="black"/>
                </a:solidFill>
              </a:rPr>
              <a:t>.</a:t>
            </a:r>
            <a:endParaRPr lang="en-US" sz="2400" dirty="0" smtClean="0">
              <a:solidFill>
                <a:prstClr val="black"/>
              </a:solidFill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uk-UA" sz="2400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uk-UA" b="1" dirty="0" smtClean="0">
                <a:solidFill>
                  <a:prstClr val="black"/>
                </a:solidFill>
              </a:rPr>
              <a:t> </a:t>
            </a:r>
            <a:endParaRPr lang="uk-UA" dirty="0" smtClean="0">
              <a:solidFill>
                <a:prstClr val="black"/>
              </a:solidFill>
            </a:endParaRPr>
          </a:p>
        </p:txBody>
      </p:sp>
      <p:pic>
        <p:nvPicPr>
          <p:cNvPr id="15363" name="Picture 2" descr="Город Северодонецк. Завод Азот Луганская область Фото Украин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496944" cy="334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836712"/>
            <a:ext cx="849694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ВАТ «</a:t>
            </a:r>
            <a:r>
              <a:rPr lang="ru-RU" sz="1600" dirty="0" err="1" smtClean="0"/>
              <a:t>ДніпроАзот</a:t>
            </a:r>
            <a:r>
              <a:rPr lang="ru-RU" sz="1600" dirty="0" smtClean="0"/>
              <a:t>» (</a:t>
            </a:r>
            <a:r>
              <a:rPr lang="ru-RU" sz="1600" dirty="0" err="1" smtClean="0"/>
              <a:t>Дніпродзержинськ</a:t>
            </a:r>
            <a:r>
              <a:rPr lang="ru-RU" sz="1600" dirty="0" smtClean="0"/>
              <a:t>, </a:t>
            </a:r>
            <a:r>
              <a:rPr lang="ru-RU" sz="1600" dirty="0" err="1" smtClean="0"/>
              <a:t>Дніпропетровська</a:t>
            </a:r>
            <a:r>
              <a:rPr lang="ru-RU" sz="1600" dirty="0" smtClean="0"/>
              <a:t> область) — </a:t>
            </a:r>
            <a:r>
              <a:rPr lang="ru-RU" sz="1600" dirty="0" err="1" smtClean="0"/>
              <a:t>підприємство</a:t>
            </a:r>
            <a:r>
              <a:rPr lang="ru-RU" sz="1600" dirty="0" smtClean="0"/>
              <a:t> </a:t>
            </a:r>
            <a:r>
              <a:rPr lang="ru-RU" sz="1600" dirty="0" err="1" smtClean="0"/>
              <a:t>хімічної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галузі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, </a:t>
            </a:r>
            <a:r>
              <a:rPr lang="ru-RU" sz="1600" dirty="0" err="1" smtClean="0"/>
              <a:t>значний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виробник</a:t>
            </a:r>
            <a:r>
              <a:rPr lang="ru-RU" sz="1600" dirty="0" smtClean="0"/>
              <a:t> </a:t>
            </a:r>
            <a:r>
              <a:rPr lang="ru-RU" sz="1600" dirty="0" err="1" smtClean="0"/>
              <a:t>аміаку</a:t>
            </a:r>
            <a:r>
              <a:rPr lang="ru-RU" sz="1600" dirty="0" smtClean="0"/>
              <a:t> 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азотних</a:t>
            </a:r>
            <a:r>
              <a:rPr lang="ru-RU" sz="1600" dirty="0" smtClean="0"/>
              <a:t> добрив, «</a:t>
            </a:r>
            <a:r>
              <a:rPr lang="ru-RU" sz="1600" dirty="0" err="1" smtClean="0"/>
              <a:t>ДніпроАзот</a:t>
            </a:r>
            <a:r>
              <a:rPr lang="ru-RU" sz="1600" dirty="0" smtClean="0"/>
              <a:t>» </a:t>
            </a:r>
            <a:r>
              <a:rPr lang="ru-RU" sz="1600" dirty="0" err="1" smtClean="0"/>
              <a:t>спеціалізується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виробництві</a:t>
            </a:r>
            <a:r>
              <a:rPr lang="ru-RU" sz="1600" dirty="0" smtClean="0"/>
              <a:t> </a:t>
            </a:r>
            <a:r>
              <a:rPr lang="ru-RU" sz="1600" dirty="0" err="1" smtClean="0"/>
              <a:t>аміаку</a:t>
            </a:r>
            <a:r>
              <a:rPr lang="ru-RU" sz="1600" dirty="0" smtClean="0"/>
              <a:t>, </a:t>
            </a:r>
            <a:r>
              <a:rPr lang="ru-RU" sz="1600" dirty="0" err="1" smtClean="0"/>
              <a:t>карбаміду</a:t>
            </a:r>
            <a:r>
              <a:rPr lang="ru-RU" sz="1600" dirty="0" smtClean="0"/>
              <a:t>, </a:t>
            </a:r>
            <a:r>
              <a:rPr lang="ru-RU" sz="1600" dirty="0" err="1" smtClean="0"/>
              <a:t>каустичної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соди</a:t>
            </a:r>
            <a:r>
              <a:rPr lang="ru-RU" sz="1600" dirty="0" smtClean="0"/>
              <a:t>, хлора, </a:t>
            </a:r>
            <a:r>
              <a:rPr lang="ru-RU" sz="1600" dirty="0" err="1" smtClean="0"/>
              <a:t>соляної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кислоти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входить в </a:t>
            </a:r>
            <a:r>
              <a:rPr lang="ru-RU" sz="1600" dirty="0" err="1" smtClean="0"/>
              <a:t>п'ятірку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найбільших</a:t>
            </a:r>
            <a:r>
              <a:rPr lang="ru-RU" sz="1600" dirty="0" smtClean="0"/>
              <a:t> </a:t>
            </a:r>
            <a:r>
              <a:rPr lang="ru-RU" sz="1600" dirty="0" err="1" smtClean="0"/>
              <a:t>хімічних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підприємств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країни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288340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ЗАТ </a:t>
            </a:r>
            <a:r>
              <a:rPr lang="ru-RU" sz="1600" b="1" dirty="0" err="1" smtClean="0"/>
              <a:t>Сєвєродонецьке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об'єднання</a:t>
            </a:r>
            <a:r>
              <a:rPr lang="ru-RU" sz="1600" b="1" dirty="0" smtClean="0"/>
              <a:t> «Азот»</a:t>
            </a:r>
            <a:r>
              <a:rPr lang="ru-RU" sz="1600" dirty="0" smtClean="0"/>
              <a:t> (</a:t>
            </a:r>
            <a:r>
              <a:rPr lang="ru-RU" sz="1600" dirty="0" err="1" smtClean="0"/>
              <a:t>місто</a:t>
            </a:r>
            <a:r>
              <a:rPr lang="ru-RU" sz="1600" dirty="0" smtClean="0"/>
              <a:t> </a:t>
            </a:r>
            <a:r>
              <a:rPr lang="ru-RU" sz="1600" dirty="0" err="1" smtClean="0"/>
              <a:t>Сєвєродонецьк</a:t>
            </a:r>
            <a:r>
              <a:rPr lang="ru-RU" sz="1600" dirty="0" smtClean="0"/>
              <a:t>, </a:t>
            </a:r>
            <a:r>
              <a:rPr lang="ru-RU" sz="1600" dirty="0" err="1" smtClean="0"/>
              <a:t>Луганська</a:t>
            </a:r>
            <a:r>
              <a:rPr lang="ru-RU" sz="1600" dirty="0" smtClean="0"/>
              <a:t> область)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третім</a:t>
            </a:r>
            <a:r>
              <a:rPr lang="ru-RU" sz="1600" dirty="0" smtClean="0"/>
              <a:t> за </a:t>
            </a:r>
            <a:r>
              <a:rPr lang="ru-RU" sz="1600" dirty="0" err="1" smtClean="0"/>
              <a:t>розміром</a:t>
            </a:r>
            <a:r>
              <a:rPr lang="ru-RU" sz="1600" dirty="0" smtClean="0"/>
              <a:t> в </a:t>
            </a:r>
            <a:r>
              <a:rPr lang="ru-RU" sz="1600" dirty="0" err="1" smtClean="0"/>
              <a:t>Україні</a:t>
            </a:r>
            <a:r>
              <a:rPr lang="ru-RU" sz="1600" dirty="0" smtClean="0"/>
              <a:t> </a:t>
            </a:r>
            <a:r>
              <a:rPr lang="ru-RU" sz="1600" dirty="0" err="1" smtClean="0"/>
              <a:t>виробником</a:t>
            </a:r>
            <a:r>
              <a:rPr lang="ru-RU" sz="1600" dirty="0" smtClean="0"/>
              <a:t> </a:t>
            </a:r>
            <a:r>
              <a:rPr lang="ru-RU" sz="1600" dirty="0" err="1" smtClean="0"/>
              <a:t>аміаку</a:t>
            </a:r>
            <a:r>
              <a:rPr lang="ru-RU" sz="1600" dirty="0" smtClean="0"/>
              <a:t> </a:t>
            </a:r>
            <a:r>
              <a:rPr lang="ru-RU" sz="1600" dirty="0" err="1" smtClean="0"/>
              <a:t>і</a:t>
            </a:r>
            <a:r>
              <a:rPr lang="ru-RU" sz="1600" dirty="0" smtClean="0"/>
              <a:t> одним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найбільших</a:t>
            </a:r>
            <a:r>
              <a:rPr lang="ru-RU" sz="1600" dirty="0" smtClean="0"/>
              <a:t> в </a:t>
            </a:r>
            <a:r>
              <a:rPr lang="ru-RU" sz="1600" dirty="0" err="1" smtClean="0"/>
              <a:t>Європіпідприємством</a:t>
            </a:r>
            <a:r>
              <a:rPr lang="ru-RU" sz="1600" dirty="0" smtClean="0"/>
              <a:t> </a:t>
            </a:r>
            <a:r>
              <a:rPr lang="ru-RU" sz="1600" dirty="0" err="1" smtClean="0"/>
              <a:t>хімічної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промисловості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виробництва</a:t>
            </a:r>
            <a:r>
              <a:rPr lang="ru-RU" sz="1600" dirty="0" smtClean="0"/>
              <a:t> </a:t>
            </a:r>
            <a:r>
              <a:rPr lang="ru-RU" sz="1600" dirty="0" err="1" smtClean="0"/>
              <a:t>азотних</a:t>
            </a:r>
            <a:r>
              <a:rPr lang="ru-RU" sz="1600" dirty="0" smtClean="0"/>
              <a:t> добрив, метанолу, </a:t>
            </a:r>
            <a:r>
              <a:rPr lang="ru-RU" sz="1600" dirty="0" err="1" smtClean="0"/>
              <a:t>оцетової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кислоти</a:t>
            </a:r>
            <a:r>
              <a:rPr lang="ru-RU" sz="1600" dirty="0" smtClean="0"/>
              <a:t>, </a:t>
            </a:r>
            <a:r>
              <a:rPr lang="ru-RU" sz="1600" dirty="0" err="1" smtClean="0"/>
              <a:t>вінілацетату</a:t>
            </a:r>
            <a:r>
              <a:rPr lang="ru-RU" sz="1600" dirty="0" smtClean="0"/>
              <a:t> 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похідних</a:t>
            </a:r>
            <a:r>
              <a:rPr lang="ru-RU" sz="1600" dirty="0" smtClean="0"/>
              <a:t>, ацетилену, </a:t>
            </a:r>
            <a:r>
              <a:rPr lang="ru-RU" sz="1600" dirty="0" err="1" smtClean="0"/>
              <a:t>формаліну</a:t>
            </a:r>
            <a:r>
              <a:rPr lang="ru-RU" sz="1600" dirty="0" smtClean="0"/>
              <a:t>, </a:t>
            </a:r>
            <a:r>
              <a:rPr lang="ru-RU" sz="1600" dirty="0" err="1" smtClean="0"/>
              <a:t>каталізаторів</a:t>
            </a:r>
            <a:r>
              <a:rPr lang="ru-RU" sz="1600" dirty="0" smtClean="0"/>
              <a:t>, </a:t>
            </a:r>
            <a:r>
              <a:rPr lang="ru-RU" sz="1600" dirty="0" err="1" smtClean="0"/>
              <a:t>товарівпобутової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хімії</a:t>
            </a:r>
            <a:r>
              <a:rPr lang="ru-RU" sz="1600" dirty="0" smtClean="0"/>
              <a:t> 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іншої</a:t>
            </a:r>
            <a:r>
              <a:rPr lang="ru-RU" sz="1600" dirty="0" smtClean="0"/>
              <a:t> </a:t>
            </a:r>
            <a:r>
              <a:rPr lang="ru-RU" sz="1600" dirty="0" err="1" smtClean="0"/>
              <a:t>хімічної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продукції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675019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Файл:Admin Stiro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5791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0" y="0"/>
            <a:ext cx="315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20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ть</a:t>
            </a:r>
            <a:endParaRPr lang="uk-UA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0" y="2666396"/>
            <a:ext cx="3200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ВАТ «Концерн Стирол»</a:t>
            </a:r>
            <a:r>
              <a:rPr lang="uk-UA" sz="2400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 —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 м. </a:t>
            </a:r>
            <a:r>
              <a:rPr lang="uk-UA" sz="2400" dirty="0" smtClean="0">
                <a:latin typeface="Calibri" pitchFamily="34" charset="0"/>
                <a:cs typeface="Times New Roman" pitchFamily="18" charset="0"/>
              </a:rPr>
              <a:t>Горлівка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latin typeface="Calibri" pitchFamily="34" charset="0"/>
                <a:cs typeface="Times New Roman" pitchFamily="18" charset="0"/>
              </a:rPr>
              <a:t>Донецька область</a:t>
            </a:r>
            <a:endParaRPr lang="uk-UA" sz="2400" dirty="0" smtClean="0">
              <a:latin typeface="Verdana" pitchFamily="34" charset="0"/>
            </a:endParaRPr>
          </a:p>
        </p:txBody>
      </p:sp>
      <p:pic>
        <p:nvPicPr>
          <p:cNvPr id="16389" name="Рисунок 4" descr="Файл:Стирол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2667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5" descr="Логотип ВАТ Азот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2590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Прямоугольник 7"/>
          <p:cNvSpPr>
            <a:spLocks noChangeArrowheads="1"/>
          </p:cNvSpPr>
          <p:nvPr/>
        </p:nvSpPr>
        <p:spPr bwMode="auto">
          <a:xfrm>
            <a:off x="2819400" y="685800"/>
            <a:ext cx="6324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smtClean="0">
                <a:solidFill>
                  <a:prstClr val="black"/>
                </a:solidFill>
                <a:latin typeface="Verdana" pitchFamily="34" charset="0"/>
              </a:rPr>
              <a:t>ВАТ «Азот» </a:t>
            </a:r>
            <a:r>
              <a:rPr lang="uk-UA" sz="2400" smtClean="0">
                <a:solidFill>
                  <a:prstClr val="black"/>
                </a:solidFill>
                <a:latin typeface="Verdana" pitchFamily="34" charset="0"/>
              </a:rPr>
              <a:t>(м. Черкаси) — випускає аміачну селітру, карбамід, карбамідно-аміачну суміш, аміачну воду й сульфат амонію</a:t>
            </a:r>
          </a:p>
        </p:txBody>
      </p:sp>
    </p:spTree>
    <p:extLst>
      <p:ext uri="{BB962C8B-B14F-4D97-AF65-F5344CB8AC3E}">
        <p14:creationId xmlns="" xmlns:p14="http://schemas.microsoft.com/office/powerpoint/2010/main" val="1945108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1800" y="277813"/>
            <a:ext cx="2362200" cy="3074987"/>
          </a:xfrm>
        </p:spPr>
        <p:txBody>
          <a:bodyPr/>
          <a:lstStyle/>
          <a:p>
            <a:pPr>
              <a:defRPr/>
            </a:pPr>
            <a:r>
              <a:rPr lang="uk-UA" sz="2000" b="1" dirty="0" smtClean="0"/>
              <a:t>Одеський припортовий завод виробляє і реалізує аміак і карбамід</a:t>
            </a:r>
            <a:endParaRPr lang="ru-RU" sz="2000" b="1" dirty="0"/>
          </a:p>
        </p:txBody>
      </p:sp>
      <p:pic>
        <p:nvPicPr>
          <p:cNvPr id="17411" name="Picture 2" descr="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629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http://www.dt.ua/system/illustrations/000/012/383/original.jpg?12949944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457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ОПЗ">
            <a:hlinkClick r:id="rId4" tooltip="Одеський припортовий завод знову спробують продати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4191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7678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1200" y="381000"/>
            <a:ext cx="3352800" cy="2743200"/>
          </a:xfrm>
        </p:spPr>
        <p:txBody>
          <a:bodyPr/>
          <a:lstStyle/>
          <a:p>
            <a:pPr algn="l">
              <a:defRPr/>
            </a:pPr>
            <a:r>
              <a:rPr lang="uk-UA" sz="2400" b="1" smtClean="0"/>
              <a:t>Більше як 40 країн  використовують продукцію з маркою ВАТ “Рівнеазот”, а     в Україні 22 області  і АР Крим </a:t>
            </a:r>
            <a:endParaRPr lang="ru-RU" sz="2400" b="1" smtClean="0"/>
          </a:p>
        </p:txBody>
      </p:sp>
      <p:pic>
        <p:nvPicPr>
          <p:cNvPr id="18435" name="Picture 4" descr="http://gdb.rferl.org/05693591-6D7E-4C2C-8205-3C5025A2928A_mw800_mh600_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5638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http://www.rada.com.ua/images/catalogue/314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6934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04381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228600" y="533400"/>
            <a:ext cx="87630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uk-UA" dirty="0" smtClean="0">
                <a:solidFill>
                  <a:prstClr val="black"/>
                </a:solidFill>
              </a:rPr>
              <a:t>       </a:t>
            </a:r>
            <a:r>
              <a:rPr lang="uk-UA" sz="2400" b="1" u="sng" dirty="0" smtClean="0">
                <a:solidFill>
                  <a:prstClr val="black"/>
                </a:solidFill>
              </a:rPr>
              <a:t>Калійні добрива</a:t>
            </a:r>
            <a:r>
              <a:rPr lang="uk-UA" sz="2400" b="1" dirty="0" smtClean="0">
                <a:solidFill>
                  <a:prstClr val="black"/>
                </a:solidFill>
              </a:rPr>
              <a:t> </a:t>
            </a:r>
            <a:r>
              <a:rPr lang="uk-UA" sz="2400" dirty="0" smtClean="0">
                <a:solidFill>
                  <a:prstClr val="black"/>
                </a:solidFill>
              </a:rPr>
              <a:t>-</a:t>
            </a:r>
            <a:r>
              <a:rPr lang="ru-RU" sz="1600" dirty="0" err="1" smtClean="0"/>
              <a:t>речовини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використовують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живлення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сільськогосподарських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рослин</a:t>
            </a:r>
            <a:r>
              <a:rPr lang="ru-RU" sz="1600" dirty="0" smtClean="0"/>
              <a:t>, </a:t>
            </a:r>
            <a:r>
              <a:rPr lang="ru-RU" sz="1600" dirty="0" err="1" smtClean="0"/>
              <a:t>основним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поживним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елементом</a:t>
            </a:r>
            <a:r>
              <a:rPr lang="ru-RU" sz="1600" dirty="0" smtClean="0"/>
              <a:t> </a:t>
            </a:r>
            <a:r>
              <a:rPr lang="ru-RU" sz="1600" dirty="0" err="1" smtClean="0"/>
              <a:t>яких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 </a:t>
            </a:r>
            <a:r>
              <a:rPr lang="ru-RU" sz="1600" dirty="0" err="1" smtClean="0"/>
              <a:t>калій</a:t>
            </a:r>
            <a:r>
              <a:rPr lang="ru-RU" sz="1600" dirty="0" smtClean="0"/>
              <a:t>.</a:t>
            </a:r>
            <a:endParaRPr lang="uk-UA" sz="2400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1600" dirty="0" smtClean="0">
                <a:solidFill>
                  <a:prstClr val="black"/>
                </a:solidFill>
              </a:rPr>
              <a:t>м. Стебник </a:t>
            </a:r>
            <a:r>
              <a:rPr lang="uk-UA" sz="1600" dirty="0" err="1" smtClean="0">
                <a:solidFill>
                  <a:prstClr val="black"/>
                </a:solidFill>
              </a:rPr>
              <a:t>“Полімінерал”</a:t>
            </a:r>
            <a:endParaRPr lang="uk-UA" sz="1600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1600" dirty="0" smtClean="0">
                <a:solidFill>
                  <a:prstClr val="black"/>
                </a:solidFill>
              </a:rPr>
              <a:t>м. Калуш – концерн </a:t>
            </a:r>
            <a:r>
              <a:rPr lang="uk-UA" sz="1600" dirty="0" err="1" smtClean="0">
                <a:solidFill>
                  <a:prstClr val="black"/>
                </a:solidFill>
              </a:rPr>
              <a:t>“Оріана”</a:t>
            </a:r>
            <a:endParaRPr lang="uk-UA" sz="1600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1600" dirty="0" smtClean="0">
                <a:solidFill>
                  <a:prstClr val="black"/>
                </a:solidFill>
              </a:rPr>
              <a:t>м. Новий Розділ </a:t>
            </a:r>
            <a:r>
              <a:rPr lang="uk-UA" sz="1600" dirty="0" err="1" smtClean="0">
                <a:solidFill>
                  <a:prstClr val="black"/>
                </a:solidFill>
              </a:rPr>
              <a:t>“Сірка”</a:t>
            </a:r>
            <a:endParaRPr lang="uk-UA" sz="1600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1600" dirty="0" smtClean="0">
                <a:solidFill>
                  <a:prstClr val="black"/>
                </a:solidFill>
              </a:rPr>
              <a:t>м. </a:t>
            </a:r>
            <a:r>
              <a:rPr lang="uk-UA" sz="1600" dirty="0" err="1" smtClean="0">
                <a:solidFill>
                  <a:prstClr val="black"/>
                </a:solidFill>
              </a:rPr>
              <a:t>Константинівка</a:t>
            </a:r>
            <a:endParaRPr lang="ru-RU" sz="1600" dirty="0" smtClean="0">
              <a:solidFill>
                <a:prstClr val="black"/>
              </a:solidFill>
            </a:endParaRP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228600" y="5181600"/>
            <a:ext cx="8382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prstClr val="black"/>
                </a:solidFill>
                <a:latin typeface="Verdana" pitchFamily="34" charset="0"/>
              </a:rPr>
              <a:t>Стебницьке</a:t>
            </a:r>
            <a:r>
              <a:rPr lang="ru-RU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Verdana" pitchFamily="34" charset="0"/>
              </a:rPr>
              <a:t>родовище</a:t>
            </a:r>
            <a:r>
              <a:rPr lang="ru-RU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Verdana" pitchFamily="34" charset="0"/>
              </a:rPr>
              <a:t>калійних</a:t>
            </a:r>
            <a:r>
              <a:rPr lang="ru-RU" dirty="0" smtClean="0">
                <a:solidFill>
                  <a:prstClr val="black"/>
                </a:solidFill>
                <a:latin typeface="Verdana" pitchFamily="34" charset="0"/>
              </a:rPr>
              <a:t> солей — </a:t>
            </a:r>
            <a:r>
              <a:rPr lang="ru-RU" dirty="0" err="1" smtClean="0">
                <a:solidFill>
                  <a:prstClr val="black"/>
                </a:solidFill>
                <a:latin typeface="Verdana" pitchFamily="34" charset="0"/>
              </a:rPr>
              <a:t>одне</a:t>
            </a:r>
            <a:r>
              <a:rPr lang="ru-RU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Verdana" pitchFamily="34" charset="0"/>
              </a:rPr>
              <a:t>з</a:t>
            </a:r>
            <a:r>
              <a:rPr lang="ru-RU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Verdana" pitchFamily="34" charset="0"/>
              </a:rPr>
              <a:t>найбільших</a:t>
            </a:r>
            <a:r>
              <a:rPr lang="ru-RU" dirty="0" smtClean="0">
                <a:solidFill>
                  <a:prstClr val="black"/>
                </a:solidFill>
                <a:latin typeface="Verdana" pitchFamily="34" charset="0"/>
              </a:rPr>
              <a:t> в </a:t>
            </a:r>
            <a:r>
              <a:rPr lang="ru-RU" dirty="0" err="1" smtClean="0">
                <a:solidFill>
                  <a:prstClr val="black"/>
                </a:solidFill>
                <a:latin typeface="Verdana" pitchFamily="34" charset="0"/>
              </a:rPr>
              <a:t>Україні</a:t>
            </a:r>
            <a:r>
              <a:rPr lang="ru-RU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Verdana" pitchFamily="34" charset="0"/>
              </a:rPr>
              <a:t>родовищ</a:t>
            </a:r>
            <a:r>
              <a:rPr lang="ru-RU" dirty="0" smtClean="0">
                <a:solidFill>
                  <a:prstClr val="black"/>
                </a:solidFill>
                <a:latin typeface="Verdana" pitchFamily="34" charset="0"/>
              </a:rPr>
              <a:t> (</a:t>
            </a:r>
            <a:r>
              <a:rPr lang="ru-RU" dirty="0" err="1" smtClean="0">
                <a:solidFill>
                  <a:prstClr val="black"/>
                </a:solidFill>
                <a:latin typeface="Verdana" pitchFamily="34" charset="0"/>
              </a:rPr>
              <a:t>видобуток</a:t>
            </a:r>
            <a:r>
              <a:rPr lang="ru-RU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Verdana" pitchFamily="34" charset="0"/>
              </a:rPr>
              <a:t>припинено</a:t>
            </a:r>
            <a:r>
              <a:rPr lang="ru-RU" dirty="0" smtClean="0">
                <a:solidFill>
                  <a:prstClr val="black"/>
                </a:solidFill>
                <a:latin typeface="Verdana" pitchFamily="34" charset="0"/>
              </a:rPr>
              <a:t>). </a:t>
            </a:r>
            <a:r>
              <a:rPr lang="ru-RU" dirty="0" err="1" smtClean="0">
                <a:solidFill>
                  <a:prstClr val="black"/>
                </a:solidFill>
                <a:latin typeface="Verdana" pitchFamily="34" charset="0"/>
              </a:rPr>
              <a:t>Стебницьке</a:t>
            </a:r>
            <a:r>
              <a:rPr lang="ru-RU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Verdana" pitchFamily="34" charset="0"/>
              </a:rPr>
              <a:t>родовище</a:t>
            </a:r>
            <a:r>
              <a:rPr lang="ru-RU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Verdana" pitchFamily="34" charset="0"/>
              </a:rPr>
              <a:t>площею</a:t>
            </a:r>
            <a:r>
              <a:rPr lang="ru-RU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Verdana" pitchFamily="34" charset="0"/>
              </a:rPr>
              <a:t>близько</a:t>
            </a:r>
            <a:r>
              <a:rPr lang="ru-RU" dirty="0" smtClean="0">
                <a:solidFill>
                  <a:prstClr val="black"/>
                </a:solidFill>
                <a:latin typeface="Verdana" pitchFamily="34" charset="0"/>
              </a:rPr>
              <a:t> 30 кв. км на 1986 </a:t>
            </a:r>
            <a:r>
              <a:rPr lang="ru-RU" dirty="0" err="1" smtClean="0">
                <a:solidFill>
                  <a:prstClr val="black"/>
                </a:solidFill>
                <a:latin typeface="Verdana" pitchFamily="34" charset="0"/>
              </a:rPr>
              <a:t>рік</a:t>
            </a:r>
            <a:r>
              <a:rPr lang="ru-RU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Verdana" pitchFamily="34" charset="0"/>
              </a:rPr>
              <a:t>налічувало</a:t>
            </a:r>
            <a:r>
              <a:rPr lang="ru-RU" dirty="0" smtClean="0">
                <a:solidFill>
                  <a:prstClr val="black"/>
                </a:solidFill>
                <a:latin typeface="Verdana" pitchFamily="34" charset="0"/>
              </a:rPr>
              <a:t> запаси </a:t>
            </a:r>
            <a:r>
              <a:rPr lang="ru-RU" dirty="0" err="1" smtClean="0">
                <a:solidFill>
                  <a:prstClr val="black"/>
                </a:solidFill>
                <a:latin typeface="Verdana" pitchFamily="34" charset="0"/>
              </a:rPr>
              <a:t>калійних</a:t>
            </a:r>
            <a:r>
              <a:rPr lang="ru-RU" dirty="0" smtClean="0">
                <a:solidFill>
                  <a:prstClr val="black"/>
                </a:solidFill>
                <a:latin typeface="Verdana" pitchFamily="34" charset="0"/>
              </a:rPr>
              <a:t> солей у </a:t>
            </a:r>
            <a:r>
              <a:rPr lang="ru-RU" dirty="0" err="1" smtClean="0">
                <a:solidFill>
                  <a:prstClr val="black"/>
                </a:solidFill>
                <a:latin typeface="Verdana" pitchFamily="34" charset="0"/>
              </a:rPr>
              <a:t>обсязі</a:t>
            </a:r>
            <a:r>
              <a:rPr lang="ru-RU" dirty="0" smtClean="0">
                <a:solidFill>
                  <a:prstClr val="black"/>
                </a:solidFill>
                <a:latin typeface="Verdana" pitchFamily="34" charset="0"/>
              </a:rPr>
              <a:t> 1,1 млрд. т. </a:t>
            </a:r>
            <a:r>
              <a:rPr lang="ru-RU" dirty="0" err="1" smtClean="0">
                <a:solidFill>
                  <a:prstClr val="black"/>
                </a:solidFill>
                <a:latin typeface="Verdana" pitchFamily="34" charset="0"/>
              </a:rPr>
              <a:t>Стебницький</a:t>
            </a:r>
            <a:r>
              <a:rPr lang="ru-RU" dirty="0" smtClean="0">
                <a:solidFill>
                  <a:prstClr val="black"/>
                </a:solidFill>
                <a:latin typeface="Verdana" pitchFamily="34" charset="0"/>
              </a:rPr>
              <a:t> ДГХП "</a:t>
            </a:r>
            <a:r>
              <a:rPr lang="ru-RU" dirty="0" err="1" smtClean="0">
                <a:solidFill>
                  <a:prstClr val="black"/>
                </a:solidFill>
                <a:latin typeface="Verdana" pitchFamily="34" charset="0"/>
              </a:rPr>
              <a:t>Полімінерал</a:t>
            </a:r>
            <a:r>
              <a:rPr lang="ru-RU" dirty="0" smtClean="0">
                <a:solidFill>
                  <a:prstClr val="black"/>
                </a:solidFill>
                <a:latin typeface="Verdana" pitchFamily="34" charset="0"/>
              </a:rPr>
              <a:t>" практично не </a:t>
            </a:r>
            <a:r>
              <a:rPr lang="ru-RU" dirty="0" err="1" smtClean="0">
                <a:solidFill>
                  <a:prstClr val="black"/>
                </a:solidFill>
                <a:latin typeface="Verdana" pitchFamily="34" charset="0"/>
              </a:rPr>
              <a:t>діє</a:t>
            </a:r>
            <a:r>
              <a:rPr lang="ru-RU" dirty="0" smtClean="0">
                <a:solidFill>
                  <a:prstClr val="black"/>
                </a:solidFill>
                <a:latin typeface="Verdana" pitchFamily="34" charset="0"/>
              </a:rPr>
              <a:t>.</a:t>
            </a:r>
          </a:p>
        </p:txBody>
      </p:sp>
      <p:pic>
        <p:nvPicPr>
          <p:cNvPr id="19460" name="Picture 4" descr="Катастрофа наближається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http://stebnik.at.ua/Stebnik/FotoStebnik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533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29542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1219200"/>
          </a:xfrm>
        </p:spPr>
        <p:txBody>
          <a:bodyPr/>
          <a:lstStyle/>
          <a:p>
            <a:r>
              <a:rPr lang="ru-RU" sz="2400" b="1" smtClean="0">
                <a:effectLst/>
              </a:rPr>
              <a:t>Прикарпатський Калуш – зона екологічного лиха.</a:t>
            </a:r>
            <a:br>
              <a:rPr lang="ru-RU" sz="2400" b="1" smtClean="0">
                <a:effectLst/>
              </a:rPr>
            </a:br>
            <a:r>
              <a:rPr lang="ru-RU" sz="2400" b="1" smtClean="0">
                <a:effectLst/>
              </a:rPr>
              <a:t>Екологічні проблеми місто хіміків отримало від колишнього калійного виробництва ВАТ «Оріана»  </a:t>
            </a:r>
          </a:p>
        </p:txBody>
      </p:sp>
      <p:pic>
        <p:nvPicPr>
          <p:cNvPr id="22531" name="Picture 2" descr="http://gdb.rferl.org/BE0A3F75-7AFE-4FD1-969F-E2C0CE7C4FF4_mw800_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5257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ttp://gdb.rferl.org/39C859B4-5B39-4082-AF50-2FDAA2E0ABF9_mw800_mh600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4953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http://explorer.lviv.ua/forum/index.php?action=dlattach;topic=576.0;attach=2457;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41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http://explorer.lviv.ua/forum/index.php?action=dlattach;topic=576.0;attach=2454;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4648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Прямоугольник 6"/>
          <p:cNvSpPr>
            <a:spLocks noChangeArrowheads="1"/>
          </p:cNvSpPr>
          <p:nvPr/>
        </p:nvSpPr>
        <p:spPr bwMode="auto">
          <a:xfrm>
            <a:off x="4572000" y="647700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smtClean="0">
                <a:solidFill>
                  <a:prstClr val="black"/>
                </a:solidFill>
                <a:latin typeface="Verdana" pitchFamily="34" charset="0"/>
              </a:rPr>
              <a:t>Новий Розділ  “Сірка”</a:t>
            </a:r>
            <a:endParaRPr lang="ru-RU" sz="2000" b="1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2217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 descr="Файл:Сумихімпром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9540"/>
            <a:ext cx="9144000" cy="380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868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uk-UA" u="sng" dirty="0" smtClean="0">
                <a:solidFill>
                  <a:prstClr val="black"/>
                </a:solidFill>
              </a:rPr>
              <a:t> </a:t>
            </a:r>
            <a:r>
              <a:rPr lang="uk-UA" sz="2000" b="1" u="sng" dirty="0" smtClean="0">
                <a:solidFill>
                  <a:prstClr val="black"/>
                </a:solidFill>
              </a:rPr>
              <a:t>Фосфорні добрива</a:t>
            </a:r>
            <a:r>
              <a:rPr lang="uk-UA" sz="2000" b="1" dirty="0" smtClean="0">
                <a:solidFill>
                  <a:prstClr val="black"/>
                </a:solidFill>
              </a:rPr>
              <a:t> </a:t>
            </a:r>
            <a:r>
              <a:rPr lang="uk-UA" sz="2000" dirty="0" smtClean="0">
                <a:solidFill>
                  <a:prstClr val="black"/>
                </a:solidFill>
              </a:rPr>
              <a:t>– в районах споживання із привізних апатитів та власних фосфоритів 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uk-UA" sz="2000" dirty="0" smtClean="0">
                <a:solidFill>
                  <a:prstClr val="black"/>
                </a:solidFill>
              </a:rPr>
              <a:t>м. Вінниця, Суми, Одеса, Костянтинівка.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uk-UA" sz="2000" dirty="0" smtClean="0">
                <a:solidFill>
                  <a:prstClr val="black"/>
                </a:solidFill>
              </a:rPr>
              <a:t>м. Суми – ВАТ </a:t>
            </a:r>
            <a:r>
              <a:rPr lang="uk-UA" sz="2000" dirty="0" err="1" smtClean="0">
                <a:solidFill>
                  <a:prstClr val="black"/>
                </a:solidFill>
              </a:rPr>
              <a:t>“СумиХімПром”</a:t>
            </a:r>
            <a:r>
              <a:rPr lang="uk-UA" sz="2000" dirty="0" smtClean="0">
                <a:solidFill>
                  <a:prstClr val="black"/>
                </a:solidFill>
              </a:rPr>
              <a:t> – єдине в Україні підприємство з виробництва </a:t>
            </a:r>
            <a:r>
              <a:rPr lang="uk-UA" sz="2000" dirty="0" err="1" smtClean="0">
                <a:solidFill>
                  <a:prstClr val="black"/>
                </a:solidFill>
              </a:rPr>
              <a:t>трикальцію</a:t>
            </a:r>
            <a:r>
              <a:rPr lang="uk-UA" sz="2000" dirty="0" smtClean="0">
                <a:solidFill>
                  <a:prstClr val="black"/>
                </a:solidFill>
              </a:rPr>
              <a:t> фосфату (мінеральної підгодівлі для тварин)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uk-UA" sz="2000" dirty="0" smtClean="0">
                <a:solidFill>
                  <a:prstClr val="black"/>
                </a:solidFill>
              </a:rPr>
              <a:t>М. Маріуполь – у районах металургійного виробництва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uk-UA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9353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218</Words>
  <Application>Microsoft Office PowerPoint</Application>
  <PresentationFormat>Экран (4:3)</PresentationFormat>
  <Paragraphs>54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Тема Office</vt:lpstr>
      <vt:lpstr>Воздушный поток</vt:lpstr>
      <vt:lpstr>1_Воздушный поток</vt:lpstr>
      <vt:lpstr>2_Воздушный поток</vt:lpstr>
      <vt:lpstr>3_Воздушный поток</vt:lpstr>
      <vt:lpstr>4_Воздушный поток</vt:lpstr>
      <vt:lpstr>5_Воздушный поток</vt:lpstr>
      <vt:lpstr>8_Воздушный поток</vt:lpstr>
      <vt:lpstr>9_Воздушный поток</vt:lpstr>
      <vt:lpstr>Презентація на тему: «Виробницитво добрив в Україні»</vt:lpstr>
      <vt:lpstr>Основна хімія Виробництво мінеральних добрив </vt:lpstr>
      <vt:lpstr>Слайд 3</vt:lpstr>
      <vt:lpstr>Слайд 4</vt:lpstr>
      <vt:lpstr>Одеський припортовий завод виробляє і реалізує аміак і карбамід</vt:lpstr>
      <vt:lpstr>Більше як 40 країн  використовують продукцію з маркою ВАТ “Рівнеазот”, а     в Україні 22 області  і АР Крим </vt:lpstr>
      <vt:lpstr>Слайд 7</vt:lpstr>
      <vt:lpstr>Прикарпатський Калуш – зона екологічного лиха. Екологічні проблеми місто хіміків отримало від колишнього калійного виробництва ВАТ «Оріана»  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Основна хімія Виробництво мінеральних добрив </dc:title>
  <cp:lastModifiedBy>mira</cp:lastModifiedBy>
  <cp:revision>11</cp:revision>
  <dcterms:modified xsi:type="dcterms:W3CDTF">2013-12-15T21:50:19Z</dcterms:modified>
</cp:coreProperties>
</file>