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21.04.2013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21.04.2013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21.04.2013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21.04.2013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21.04.2013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21.04.2013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21.04.2013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21.04.2013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21.04.2013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21.04.2013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21.04.2013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21.04.2013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1340768"/>
            <a:ext cx="5616624" cy="468052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err="1"/>
              <a:t>Металлы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0439164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1772816"/>
            <a:ext cx="6048672" cy="4536504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err="1"/>
              <a:t>Осмий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3998193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5406" y="1481138"/>
            <a:ext cx="6793188" cy="4525962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uk-UA" dirty="0" err="1"/>
              <a:t>Алюминий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2575907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1340768"/>
            <a:ext cx="5904656" cy="4824535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err="1"/>
              <a:t>Барий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4067642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/>
              <a:t>Конструкционные материалы</a:t>
            </a:r>
          </a:p>
          <a:p>
            <a:r>
              <a:rPr lang="ru-RU" dirty="0"/>
              <a:t>Металлы и их сплавы — одни из главных конструкционных материалов современной цивилизации. Это определяется прежде всего их высокой прочностью, однородностью и непроницаемостью для жидкостей и газов. Кроме того, меняя рецептуру сплавов, можно менять их свойства в очень широких пределах.</a:t>
            </a:r>
          </a:p>
          <a:p>
            <a:r>
              <a:rPr lang="ru-RU" dirty="0" smtClean="0"/>
              <a:t>Электротехнические </a:t>
            </a:r>
            <a:r>
              <a:rPr lang="ru-RU" dirty="0"/>
              <a:t>материалы</a:t>
            </a:r>
          </a:p>
          <a:p>
            <a:r>
              <a:rPr lang="ru-RU" dirty="0"/>
              <a:t>Металлы используются как в качестве хороших проводников электричества (медь, алюминий), так и в качестве материалов с повышенным сопротивлением для резисторов и электронагревательных элементов (нихром и т. п.).</a:t>
            </a:r>
          </a:p>
          <a:p>
            <a:r>
              <a:rPr lang="ru-RU" dirty="0" smtClean="0"/>
              <a:t>Инструментальные </a:t>
            </a:r>
            <a:r>
              <a:rPr lang="ru-RU" dirty="0"/>
              <a:t>материалы</a:t>
            </a:r>
          </a:p>
          <a:p>
            <a:r>
              <a:rPr lang="ru-RU" dirty="0"/>
              <a:t>Металлы и их сплавы широко применяются для изготовления инструментов (их рабочей части). В основном это инструментальные стали и твёрдые сплавы. В качестве инструментальных материалов применяются также алмаз, нитрид бора, керамика.</a:t>
            </a:r>
            <a:endParaRPr lang="uk-UA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uk-UA" dirty="0" err="1"/>
              <a:t>Применение</a:t>
            </a:r>
            <a:r>
              <a:rPr lang="uk-UA" dirty="0"/>
              <a:t> </a:t>
            </a:r>
            <a:r>
              <a:rPr lang="uk-UA" dirty="0" err="1"/>
              <a:t>металлов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559744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548680"/>
            <a:ext cx="7128791" cy="5577483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626482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window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/>
          <a:lstStyle/>
          <a:p>
            <a:r>
              <a:rPr lang="ru-RU" dirty="0" err="1"/>
              <a:t>Мета́ллы</a:t>
            </a:r>
            <a:r>
              <a:rPr lang="ru-RU" dirty="0"/>
              <a:t> (от лат. </a:t>
            </a:r>
            <a:r>
              <a:rPr lang="ru-RU" dirty="0" err="1"/>
              <a:t>metallum</a:t>
            </a:r>
            <a:r>
              <a:rPr lang="ru-RU" dirty="0"/>
              <a:t> — шахта, рудник) — группа элементов, в виде простых веществ обладающих характерными металлическими свойствами, такими как высокие тепло- и электропроводность, положительный температурный коэффициент сопротивления, высокая пластичность и металлический блеск.</a:t>
            </a:r>
            <a:endParaRPr lang="uk-UA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5538944"/>
          </a:xfrm>
        </p:spPr>
        <p:txBody>
          <a:bodyPr/>
          <a:lstStyle/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136240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Слово «металл» заимствовано из немецкого языка. Отмечается в «Травнике» Николая </a:t>
            </a:r>
            <a:r>
              <a:rPr lang="ru-RU" dirty="0" err="1"/>
              <a:t>Любчанина</a:t>
            </a:r>
            <a:r>
              <a:rPr lang="ru-RU" dirty="0"/>
              <a:t>, написанном в 1534 году: «...злато и </a:t>
            </a:r>
            <a:r>
              <a:rPr lang="ru-RU" dirty="0" err="1"/>
              <a:t>сребро</a:t>
            </a:r>
            <a:r>
              <a:rPr lang="ru-RU" dirty="0"/>
              <a:t> всех </a:t>
            </a:r>
            <a:r>
              <a:rPr lang="ru-RU" dirty="0" err="1"/>
              <a:t>металей</a:t>
            </a:r>
            <a:r>
              <a:rPr lang="ru-RU" dirty="0"/>
              <a:t> </a:t>
            </a:r>
            <a:r>
              <a:rPr lang="ru-RU" dirty="0" err="1"/>
              <a:t>одолеваетъ</a:t>
            </a:r>
            <a:r>
              <a:rPr lang="ru-RU" dirty="0"/>
              <a:t>». Окончательно усвоено в Петровскую эпоху. Первоначально имело общее значение «минерал, руда, металл»; разграничение этих понятий произошло в эпоху М.В. Ломоносова.</a:t>
            </a:r>
          </a:p>
          <a:p>
            <a:r>
              <a:rPr lang="ru-RU" dirty="0"/>
              <a:t>Немецкое слово «</a:t>
            </a:r>
            <a:r>
              <a:rPr lang="ru-RU" dirty="0" err="1"/>
              <a:t>metall</a:t>
            </a:r>
            <a:r>
              <a:rPr lang="ru-RU" dirty="0"/>
              <a:t>» заимствовано из латинского языка, где «</a:t>
            </a:r>
            <a:r>
              <a:rPr lang="ru-RU" dirty="0" err="1"/>
              <a:t>metallum</a:t>
            </a:r>
            <a:r>
              <a:rPr lang="ru-RU" dirty="0"/>
              <a:t>» – «рудник, металл». Латинское в свою очередь заимствовано из греческого языка (</a:t>
            </a:r>
            <a:r>
              <a:rPr lang="ru-RU" dirty="0" err="1"/>
              <a:t>μετ</a:t>
            </a:r>
            <a:r>
              <a:rPr lang="ru-RU" dirty="0"/>
              <a:t>αλλον – «рудник, копь</a:t>
            </a:r>
            <a:r>
              <a:rPr lang="ru-RU" dirty="0" smtClean="0"/>
              <a:t>»).</a:t>
            </a:r>
            <a:endParaRPr lang="uk-UA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err="1"/>
              <a:t>Происхождение</a:t>
            </a:r>
            <a:r>
              <a:rPr lang="uk-UA" dirty="0"/>
              <a:t> слова «</a:t>
            </a:r>
            <a:r>
              <a:rPr lang="uk-UA" dirty="0" err="1"/>
              <a:t>металл</a:t>
            </a:r>
            <a:r>
              <a:rPr lang="uk-UA" dirty="0"/>
              <a:t>»</a:t>
            </a:r>
          </a:p>
        </p:txBody>
      </p:sp>
    </p:spTree>
    <p:extLst>
      <p:ext uri="{BB962C8B-B14F-4D97-AF65-F5344CB8AC3E}">
        <p14:creationId xmlns:p14="http://schemas.microsoft.com/office/powerpoint/2010/main" val="20870414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404664"/>
            <a:ext cx="8064895" cy="5721499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1923848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pan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err="1"/>
              <a:t>Бо́льшая</a:t>
            </a:r>
            <a:r>
              <a:rPr lang="ru-RU" dirty="0"/>
              <a:t> часть металлов присутствует в природе в виде руд и соединений. Они образуют оксиды, сульфиды, карбонаты и другие химические соединения. Для получения чистых металлов и дальнейшего их применения необходимо выделить их из руд и провести очистку. При необходимости проводят легирование и другую обработку металлов. Изучением этого занимается наука металлургия. Металлургия различает руды чёрных металлов (на основе железа) и цветных (в их состав не входит железо, всего около 70 элементов). Золото, серебро и платина относятся также к драгоценным (благородным) металлам. Кроме того, в малых количествах они присутствуют в морской воде, растениях, живых организмах (играя при этом важную роль).</a:t>
            </a:r>
          </a:p>
          <a:p>
            <a:r>
              <a:rPr lang="ru-RU" dirty="0"/>
              <a:t>Известно, что организм человека на 3 % состоит из </a:t>
            </a:r>
            <a:r>
              <a:rPr lang="ru-RU" dirty="0" smtClean="0"/>
              <a:t>металлов. </a:t>
            </a:r>
            <a:r>
              <a:rPr lang="ru-RU" dirty="0"/>
              <a:t>Больше всего в наших клетках кальция (в костях) и натрия выступающего в роли электролита в межклеточной жидкости и цитоплазме. Магний накапливается в мышцах и нервной системе, медь — в печени, железо — в крови.</a:t>
            </a:r>
            <a:endParaRPr lang="uk-UA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err="1"/>
              <a:t>Нахождение</a:t>
            </a:r>
            <a:r>
              <a:rPr lang="uk-UA" dirty="0"/>
              <a:t> в </a:t>
            </a:r>
            <a:r>
              <a:rPr lang="uk-UA" dirty="0" err="1"/>
              <a:t>природе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5090955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476672"/>
            <a:ext cx="7776863" cy="5649491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65672055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ru-RU" dirty="0"/>
          </a:p>
          <a:p>
            <a:r>
              <a:rPr lang="ru-RU" dirty="0"/>
              <a:t>Металлический блеск (характерен не только для металлов: его имеют и неметаллы </a:t>
            </a:r>
            <a:r>
              <a:rPr lang="ru-RU" dirty="0" err="1"/>
              <a:t>иод</a:t>
            </a:r>
            <a:r>
              <a:rPr lang="ru-RU" dirty="0"/>
              <a:t> и углерод в виде графита)</a:t>
            </a:r>
          </a:p>
          <a:p>
            <a:r>
              <a:rPr lang="ru-RU" dirty="0"/>
              <a:t>Хорошая электропроводность</a:t>
            </a:r>
          </a:p>
          <a:p>
            <a:r>
              <a:rPr lang="ru-RU" dirty="0"/>
              <a:t>Возможность лёгкой механической обработки (см.: пластичность; однако некоторые металлы, например германий и висмут, непластичны)</a:t>
            </a:r>
          </a:p>
          <a:p>
            <a:r>
              <a:rPr lang="ru-RU" dirty="0"/>
              <a:t>Высокая плотность (обычно металлы тяжелее неметаллов)</a:t>
            </a:r>
          </a:p>
          <a:p>
            <a:r>
              <a:rPr lang="ru-RU" dirty="0"/>
              <a:t>Высокая температура плавления (исключения: ртуть, галлий и щелочные металлы)</a:t>
            </a:r>
          </a:p>
          <a:p>
            <a:r>
              <a:rPr lang="ru-RU" dirty="0"/>
              <a:t>Большая теплопроводность</a:t>
            </a:r>
          </a:p>
          <a:p>
            <a:r>
              <a:rPr lang="ru-RU" dirty="0"/>
              <a:t>В реакциях чаще всего являются восстановителями</a:t>
            </a:r>
            <a:endParaRPr lang="uk-UA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err="1"/>
              <a:t>Характерные</a:t>
            </a:r>
            <a:r>
              <a:rPr lang="uk-UA" dirty="0"/>
              <a:t> </a:t>
            </a:r>
            <a:r>
              <a:rPr lang="uk-UA" dirty="0" err="1"/>
              <a:t>свойства</a:t>
            </a:r>
            <a:r>
              <a:rPr lang="uk-UA" dirty="0"/>
              <a:t> </a:t>
            </a:r>
            <a:r>
              <a:rPr lang="uk-UA" dirty="0" err="1"/>
              <a:t>металлов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0138404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476672"/>
            <a:ext cx="7344815" cy="5649491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3670286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458618"/>
          </a:xfrm>
        </p:spPr>
        <p:txBody>
          <a:bodyPr/>
          <a:lstStyle/>
          <a:p>
            <a:r>
              <a:rPr lang="uk-UA" dirty="0" err="1"/>
              <a:t>Некоторые</a:t>
            </a:r>
            <a:r>
              <a:rPr lang="uk-UA" dirty="0"/>
              <a:t> </a:t>
            </a:r>
            <a:r>
              <a:rPr lang="uk-UA" dirty="0" err="1"/>
              <a:t>металлы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804876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14</TotalTime>
  <Words>515</Words>
  <Application>Microsoft Office PowerPoint</Application>
  <PresentationFormat>Экран (4:3)</PresentationFormat>
  <Paragraphs>28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Открытая</vt:lpstr>
      <vt:lpstr>Металлы</vt:lpstr>
      <vt:lpstr>Презентация PowerPoint</vt:lpstr>
      <vt:lpstr>Происхождение слова «металл»</vt:lpstr>
      <vt:lpstr>Презентация PowerPoint</vt:lpstr>
      <vt:lpstr>Нахождение в природе</vt:lpstr>
      <vt:lpstr>Презентация PowerPoint</vt:lpstr>
      <vt:lpstr>Характерные свойства металлов</vt:lpstr>
      <vt:lpstr>Презентация PowerPoint</vt:lpstr>
      <vt:lpstr>Некоторые металлы</vt:lpstr>
      <vt:lpstr>Осмий</vt:lpstr>
      <vt:lpstr>Алюминий</vt:lpstr>
      <vt:lpstr>Барий</vt:lpstr>
      <vt:lpstr>Применение металлов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Металлы</dc:title>
  <dc:creator>Настенька</dc:creator>
  <cp:lastModifiedBy>Настенька</cp:lastModifiedBy>
  <cp:revision>2</cp:revision>
  <dcterms:created xsi:type="dcterms:W3CDTF">2013-04-21T09:44:20Z</dcterms:created>
  <dcterms:modified xsi:type="dcterms:W3CDTF">2013-04-21T10:02:45Z</dcterms:modified>
</cp:coreProperties>
</file>