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97C6-732B-415A-B808-61C89FE7449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230684-31D3-46A8-B3BB-CA1B9AA7F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97C6-732B-415A-B808-61C89FE7449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0684-31D3-46A8-B3BB-CA1B9AA7F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97C6-732B-415A-B808-61C89FE7449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0684-31D3-46A8-B3BB-CA1B9AA7F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97C6-732B-415A-B808-61C89FE7449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0684-31D3-46A8-B3BB-CA1B9AA7F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97C6-732B-415A-B808-61C89FE7449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230684-31D3-46A8-B3BB-CA1B9AA7F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97C6-732B-415A-B808-61C89FE7449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0684-31D3-46A8-B3BB-CA1B9AA7F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97C6-732B-415A-B808-61C89FE7449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0684-31D3-46A8-B3BB-CA1B9AA7F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97C6-732B-415A-B808-61C89FE7449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0684-31D3-46A8-B3BB-CA1B9AA7F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97C6-732B-415A-B808-61C89FE7449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0684-31D3-46A8-B3BB-CA1B9AA7F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97C6-732B-415A-B808-61C89FE7449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0684-31D3-46A8-B3BB-CA1B9AA7F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97C6-732B-415A-B808-61C89FE7449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230684-31D3-46A8-B3BB-CA1B9AA7F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D597C6-732B-415A-B808-61C89FE74497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230684-31D3-46A8-B3BB-CA1B9AA7F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71810"/>
            <a:ext cx="9144000" cy="378619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7772400" cy="914400"/>
          </a:xfrm>
        </p:spPr>
        <p:txBody>
          <a:bodyPr>
            <a:normAutofit lnSpcReduction="10000"/>
          </a:bodyPr>
          <a:lstStyle/>
          <a:p>
            <a:pPr algn="l"/>
            <a:r>
              <a:rPr lang="uk-UA" dirty="0" smtClean="0">
                <a:solidFill>
                  <a:schemeClr val="bg1"/>
                </a:solidFill>
              </a:rPr>
              <a:t>Виконала учениця 11-А класу</a:t>
            </a:r>
          </a:p>
          <a:p>
            <a:pPr algn="l"/>
            <a:r>
              <a:rPr lang="uk-UA" dirty="0" smtClean="0">
                <a:solidFill>
                  <a:schemeClr val="bg1"/>
                </a:solidFill>
              </a:rPr>
              <a:t>Ковальова Анастасія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1643050"/>
            <a:ext cx="1851106" cy="928694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Гума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uk-UA" sz="6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uk-U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увагу!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solidFill>
                  <a:srgbClr val="FF0000"/>
                </a:solidFill>
              </a:rPr>
              <a:t> Гума</a:t>
            </a:r>
            <a:r>
              <a:rPr lang="uk-UA" sz="2400" dirty="0" smtClean="0"/>
              <a:t> – продукт вулканізації каучуку</a:t>
            </a:r>
          </a:p>
          <a:p>
            <a:pPr>
              <a:buNone/>
            </a:pPr>
            <a:r>
              <a:rPr lang="uk-UA" sz="2400" dirty="0" smtClean="0"/>
              <a:t>Під час  </a:t>
            </a:r>
            <a:r>
              <a:rPr lang="uk-UA" sz="2400" dirty="0" err="1" smtClean="0"/>
              <a:t>нагріання</a:t>
            </a:r>
            <a:r>
              <a:rPr lang="uk-UA" sz="2400" dirty="0" smtClean="0"/>
              <a:t> із сіркою макромолекули каучуку </a:t>
            </a:r>
          </a:p>
          <a:p>
            <a:pPr>
              <a:buNone/>
            </a:pPr>
            <a:r>
              <a:rPr lang="uk-UA" sz="2400" dirty="0" smtClean="0"/>
              <a:t>сполучаються одна з одною </a:t>
            </a:r>
            <a:r>
              <a:rPr lang="uk-UA" sz="2400" dirty="0" err="1" smtClean="0"/>
              <a:t>“містками”</a:t>
            </a:r>
            <a:r>
              <a:rPr lang="uk-UA" sz="2400" dirty="0" smtClean="0"/>
              <a:t> </a:t>
            </a:r>
            <a:r>
              <a:rPr lang="uk-UA" sz="2400" dirty="0" err="1" smtClean="0"/>
              <a:t>Сульфуру</a:t>
            </a:r>
            <a:r>
              <a:rPr lang="uk-UA" sz="2400" dirty="0" smtClean="0"/>
              <a:t> . Внаслідок  </a:t>
            </a:r>
          </a:p>
          <a:p>
            <a:pPr>
              <a:buNone/>
            </a:pPr>
            <a:r>
              <a:rPr lang="uk-UA" sz="2400" dirty="0" smtClean="0"/>
              <a:t>вулканізації утворюється суцільна тримірна просторова сітка</a:t>
            </a:r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8072494" cy="402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142984"/>
            <a:ext cx="3571900" cy="457203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5715008" cy="6500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Цим винаходом людство </a:t>
            </a:r>
            <a:r>
              <a:rPr lang="uk-UA" sz="2400" dirty="0" err="1" smtClean="0"/>
              <a:t>зобов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язане</a:t>
            </a: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Чарльзу </a:t>
            </a:r>
            <a:r>
              <a:rPr lang="uk-UA" sz="2400" dirty="0" err="1" smtClean="0"/>
              <a:t>Гудієру</a:t>
            </a:r>
            <a:r>
              <a:rPr lang="uk-UA" sz="2400" dirty="0" smtClean="0"/>
              <a:t>.</a:t>
            </a:r>
          </a:p>
          <a:p>
            <a:pPr>
              <a:buNone/>
            </a:pPr>
            <a:r>
              <a:rPr lang="ru-RU" sz="2400" dirty="0" err="1" smtClean="0"/>
              <a:t>Чарлз</a:t>
            </a:r>
            <a:r>
              <a:rPr lang="ru-RU" sz="2400" dirty="0" smtClean="0"/>
              <a:t> </a:t>
            </a:r>
            <a:r>
              <a:rPr lang="ru-RU" sz="2400" dirty="0" err="1" smtClean="0"/>
              <a:t>Гуд'їр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народився</a:t>
            </a:r>
            <a:r>
              <a:rPr lang="ru-RU" sz="2400" dirty="0" smtClean="0"/>
              <a:t> в 1800 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в </a:t>
            </a:r>
            <a:r>
              <a:rPr lang="ru-RU" sz="2400" dirty="0" err="1" smtClean="0"/>
              <a:t>Нью-Гейвені</a:t>
            </a:r>
            <a:r>
              <a:rPr lang="ru-RU" sz="2400" dirty="0" smtClean="0"/>
              <a:t>, штат Коннектикут,  </a:t>
            </a:r>
          </a:p>
          <a:p>
            <a:pPr>
              <a:buNone/>
            </a:pPr>
            <a:r>
              <a:rPr lang="ru-RU" sz="2400" dirty="0" err="1" smtClean="0"/>
              <a:t>займався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сімейним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бізнесом</a:t>
            </a:r>
            <a:r>
              <a:rPr lang="ru-RU" sz="2400" dirty="0" smtClean="0"/>
              <a:t>, продавав </a:t>
            </a:r>
          </a:p>
          <a:p>
            <a:pPr>
              <a:buNone/>
            </a:pPr>
            <a:r>
              <a:rPr lang="ru-RU" sz="2400" dirty="0" err="1" smtClean="0"/>
              <a:t>різні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товари</a:t>
            </a:r>
            <a:r>
              <a:rPr lang="ru-RU" sz="2400" dirty="0" smtClean="0"/>
              <a:t>. В 1839 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краплина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err="1" smtClean="0"/>
              <a:t>приготованої</a:t>
            </a:r>
            <a:r>
              <a:rPr lang="ru-RU" sz="2400" dirty="0" smtClean="0"/>
              <a:t> ним </a:t>
            </a:r>
            <a:r>
              <a:rPr lang="ru-RU" sz="2400" dirty="0" err="1" smtClean="0"/>
              <a:t>суміші</a:t>
            </a:r>
            <a:r>
              <a:rPr lang="ru-RU" sz="2400" dirty="0" smtClean="0"/>
              <a:t> каучука </a:t>
            </a:r>
          </a:p>
          <a:p>
            <a:pPr>
              <a:buNone/>
            </a:pPr>
            <a:r>
              <a:rPr lang="ru-RU" sz="2400" dirty="0" err="1" smtClean="0"/>
              <a:t>з</a:t>
            </a:r>
            <a:r>
              <a:rPr lang="ru-RU" sz="2400" dirty="0" smtClean="0"/>
              <a:t> </a:t>
            </a:r>
            <a:r>
              <a:rPr lang="ru-RU" sz="2400" dirty="0" err="1" smtClean="0"/>
              <a:t>сіркою</a:t>
            </a:r>
            <a:r>
              <a:rPr lang="ru-RU" sz="2400" dirty="0" smtClean="0"/>
              <a:t> впала на </a:t>
            </a:r>
            <a:r>
              <a:rPr lang="ru-RU" sz="2400" dirty="0" err="1" smtClean="0"/>
              <a:t>раскалену</a:t>
            </a:r>
            <a:r>
              <a:rPr lang="ru-RU" sz="2400" dirty="0" smtClean="0"/>
              <a:t> плиту, </a:t>
            </a:r>
          </a:p>
          <a:p>
            <a:pPr>
              <a:buNone/>
            </a:pPr>
            <a:r>
              <a:rPr lang="ru-RU" sz="2400" dirty="0" err="1" smtClean="0"/>
              <a:t>перетворившись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обуглену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речовину</a:t>
            </a:r>
            <a:r>
              <a:rPr lang="ru-RU" sz="2400" dirty="0" smtClean="0"/>
              <a:t>. </a:t>
            </a:r>
          </a:p>
          <a:p>
            <a:pPr>
              <a:buNone/>
            </a:pPr>
            <a:r>
              <a:rPr lang="ru-RU" sz="2400" dirty="0" smtClean="0"/>
              <a:t>Таким чином ним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відкритий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err="1" smtClean="0"/>
              <a:t>процес</a:t>
            </a:r>
            <a:r>
              <a:rPr lang="ru-RU" sz="2400" dirty="0" smtClean="0"/>
              <a:t> </a:t>
            </a:r>
            <a:r>
              <a:rPr lang="ru-RU" sz="2400" dirty="0" err="1" smtClean="0"/>
              <a:t>вулканізації</a:t>
            </a:r>
            <a:r>
              <a:rPr lang="ru-RU" sz="2400" dirty="0" smtClean="0"/>
              <a:t>.  </a:t>
            </a:r>
            <a:r>
              <a:rPr lang="ru-RU" sz="2400" dirty="0" err="1" smtClean="0"/>
              <a:t>Хоча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відкриття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принесло </a:t>
            </a:r>
            <a:r>
              <a:rPr lang="ru-RU" sz="2400" dirty="0" err="1" smtClean="0"/>
              <a:t>йому</a:t>
            </a:r>
            <a:r>
              <a:rPr lang="ru-RU" sz="2400" dirty="0" smtClean="0"/>
              <a:t> славу, </a:t>
            </a:r>
            <a:r>
              <a:rPr lang="ru-RU" sz="2400" dirty="0" err="1" smtClean="0"/>
              <a:t>воно</a:t>
            </a:r>
            <a:r>
              <a:rPr lang="ru-RU" sz="2400" dirty="0" smtClean="0"/>
              <a:t> не </a:t>
            </a:r>
          </a:p>
          <a:p>
            <a:pPr>
              <a:buNone/>
            </a:pPr>
            <a:r>
              <a:rPr lang="ru-RU" sz="2400" dirty="0" err="1" smtClean="0"/>
              <a:t>допомогло</a:t>
            </a:r>
            <a:r>
              <a:rPr lang="ru-RU" sz="2400" dirty="0" smtClean="0"/>
              <a:t> </a:t>
            </a:r>
            <a:r>
              <a:rPr lang="ru-RU" sz="2400" dirty="0" err="1" smtClean="0"/>
              <a:t>йому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покращити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своє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err="1" smtClean="0"/>
              <a:t>матеріальне</a:t>
            </a:r>
            <a:r>
              <a:rPr lang="ru-RU" sz="2400" dirty="0" smtClean="0"/>
              <a:t> становище</a:t>
            </a:r>
            <a:endParaRPr lang="uk-UA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Натуральну гуму </a:t>
            </a:r>
          </a:p>
          <a:p>
            <a:pPr>
              <a:buNone/>
            </a:pPr>
            <a:r>
              <a:rPr lang="uk-UA" dirty="0" smtClean="0"/>
              <a:t>виробляють</a:t>
            </a:r>
          </a:p>
          <a:p>
            <a:pPr>
              <a:buNone/>
            </a:pPr>
            <a:r>
              <a:rPr lang="uk-UA" dirty="0" smtClean="0"/>
              <a:t>з особливої рідини – латексу,</a:t>
            </a:r>
          </a:p>
          <a:p>
            <a:pPr>
              <a:buNone/>
            </a:pPr>
            <a:r>
              <a:rPr lang="uk-UA" dirty="0" smtClean="0"/>
              <a:t>який одержують із соку</a:t>
            </a:r>
          </a:p>
          <a:p>
            <a:pPr>
              <a:buNone/>
            </a:pPr>
            <a:r>
              <a:rPr lang="uk-UA" dirty="0" smtClean="0"/>
              <a:t>каучукового дерева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6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500042"/>
            <a:ext cx="4500562" cy="57150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e8089aedc13cd4464022875f33f86e8158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8501122" cy="41434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Шляхом підбору відповідного типу каучуку, а </a:t>
            </a:r>
          </a:p>
          <a:p>
            <a:pPr>
              <a:buNone/>
            </a:pPr>
            <a:r>
              <a:rPr lang="uk-UA" sz="2800" dirty="0" smtClean="0"/>
              <a:t>також інших складових можна виготовити </a:t>
            </a:r>
          </a:p>
          <a:p>
            <a:pPr>
              <a:buNone/>
            </a:pPr>
            <a:r>
              <a:rPr lang="uk-UA" sz="2800" dirty="0" smtClean="0"/>
              <a:t>матеріал з наперед заданими властивостями.</a:t>
            </a:r>
          </a:p>
          <a:p>
            <a:pPr>
              <a:buNone/>
            </a:pPr>
            <a:endParaRPr lang="uk-UA" sz="2800" dirty="0" smtClean="0"/>
          </a:p>
          <a:p>
            <a:pPr>
              <a:buNone/>
            </a:pPr>
            <a:r>
              <a:rPr lang="uk-UA" sz="2800" dirty="0" smtClean="0"/>
              <a:t>Наприклад, для одержання міцної гуми зазвичай </a:t>
            </a:r>
          </a:p>
          <a:p>
            <a:pPr>
              <a:buNone/>
            </a:pPr>
            <a:r>
              <a:rPr lang="uk-UA" sz="2800" dirty="0" smtClean="0"/>
              <a:t>використовують натуральний каучук або </a:t>
            </a:r>
          </a:p>
          <a:p>
            <a:pPr>
              <a:buNone/>
            </a:pPr>
            <a:r>
              <a:rPr lang="uk-UA" sz="2800" dirty="0" smtClean="0"/>
              <a:t>синтетичний </a:t>
            </a:r>
            <a:r>
              <a:rPr lang="uk-UA" sz="2800" dirty="0" err="1" smtClean="0"/>
              <a:t>бутадієнстирольний</a:t>
            </a:r>
            <a:endParaRPr lang="uk-UA" sz="28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642918"/>
            <a:ext cx="8258204" cy="578647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За малого ступеня зшивання (масова частка </a:t>
            </a:r>
          </a:p>
          <a:p>
            <a:pPr>
              <a:buNone/>
            </a:pPr>
            <a:r>
              <a:rPr lang="uk-UA" dirty="0" err="1" smtClean="0"/>
              <a:t>Сульфуру</a:t>
            </a:r>
            <a:r>
              <a:rPr lang="uk-UA" dirty="0" smtClean="0"/>
              <a:t> до 5%) утворюється м</a:t>
            </a:r>
            <a:r>
              <a:rPr lang="en-US" dirty="0" smtClean="0"/>
              <a:t>’</a:t>
            </a:r>
            <a:r>
              <a:rPr lang="uk-UA" dirty="0" smtClean="0"/>
              <a:t>який еластичний і </a:t>
            </a:r>
          </a:p>
          <a:p>
            <a:pPr>
              <a:buNone/>
            </a:pPr>
            <a:r>
              <a:rPr lang="uk-UA" dirty="0" smtClean="0"/>
              <a:t>легко деформований матеріал </a:t>
            </a:r>
          </a:p>
          <a:p>
            <a:pPr>
              <a:buNone/>
            </a:pPr>
            <a:r>
              <a:rPr lang="uk-UA" dirty="0" smtClean="0"/>
              <a:t>з невеликою твердістю</a:t>
            </a:r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У гумі з високою твердістю і малою здатністю </a:t>
            </a:r>
          </a:p>
          <a:p>
            <a:pPr>
              <a:buNone/>
            </a:pPr>
            <a:r>
              <a:rPr lang="uk-UA" dirty="0" smtClean="0"/>
              <a:t>деформуватися вміст </a:t>
            </a:r>
            <a:r>
              <a:rPr lang="uk-UA" dirty="0" err="1" smtClean="0"/>
              <a:t>Сульфуру</a:t>
            </a:r>
            <a:r>
              <a:rPr lang="uk-UA" dirty="0" smtClean="0"/>
              <a:t> складає 20%</a:t>
            </a:r>
            <a:endParaRPr lang="ru-RU" dirty="0"/>
          </a:p>
        </p:txBody>
      </p:sp>
      <p:pic>
        <p:nvPicPr>
          <p:cNvPr id="5" name="Рисунок 4" descr="123056416_w640_h640_nakladka_siden__3495726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4643446" cy="3929066"/>
          </a:xfrm>
          <a:prstGeom prst="rect">
            <a:avLst/>
          </a:prstGeom>
        </p:spPr>
      </p:pic>
      <p:pic>
        <p:nvPicPr>
          <p:cNvPr id="6" name="Рисунок 5" descr="tarm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3286125"/>
            <a:ext cx="4762500" cy="35718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57422" y="214290"/>
            <a:ext cx="3429024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Використання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2071678"/>
            <a:ext cx="2428892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 smtClean="0"/>
              <a:t>Виготовлення автомобільних покришок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1802" y="2714620"/>
            <a:ext cx="2286016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Виготовлення приводних ременів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6446" y="1643050"/>
            <a:ext cx="3143272" cy="15716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Для функціонування суспільного господарства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5008" y="4000504"/>
            <a:ext cx="2857520" cy="20717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Для функціонування повсякдення пересічної людини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4143380"/>
            <a:ext cx="2428892" cy="15716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Виготовлення транспортних стрічок і рукавів</a:t>
            </a:r>
            <a:endParaRPr lang="ru-RU" sz="2400" dirty="0"/>
          </a:p>
        </p:txBody>
      </p:sp>
      <p:cxnSp>
        <p:nvCxnSpPr>
          <p:cNvPr id="11" name="Прямая со стрелкой 10"/>
          <p:cNvCxnSpPr>
            <a:stCxn id="4" idx="1"/>
            <a:endCxn id="5" idx="0"/>
          </p:cNvCxnSpPr>
          <p:nvPr/>
        </p:nvCxnSpPr>
        <p:spPr>
          <a:xfrm rot="10800000" flipV="1">
            <a:off x="1428728" y="857232"/>
            <a:ext cx="928694" cy="1214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9" idx="0"/>
          </p:cNvCxnSpPr>
          <p:nvPr/>
        </p:nvCxnSpPr>
        <p:spPr>
          <a:xfrm rot="5400000">
            <a:off x="1571604" y="1643050"/>
            <a:ext cx="2643206" cy="23574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  <a:endCxn id="6" idx="0"/>
          </p:cNvCxnSpPr>
          <p:nvPr/>
        </p:nvCxnSpPr>
        <p:spPr>
          <a:xfrm rot="16200000" flipH="1">
            <a:off x="3536149" y="2035959"/>
            <a:ext cx="1214446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  <a:endCxn id="8" idx="0"/>
          </p:cNvCxnSpPr>
          <p:nvPr/>
        </p:nvCxnSpPr>
        <p:spPr>
          <a:xfrm rot="16200000" flipH="1">
            <a:off x="4357686" y="1214422"/>
            <a:ext cx="2500330" cy="3071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3"/>
            <a:endCxn id="7" idx="0"/>
          </p:cNvCxnSpPr>
          <p:nvPr/>
        </p:nvCxnSpPr>
        <p:spPr>
          <a:xfrm>
            <a:off x="5786446" y="857232"/>
            <a:ext cx="1571636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42737_479914_13841767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3829050" cy="2886075"/>
          </a:xfrm>
        </p:spPr>
      </p:pic>
      <p:pic>
        <p:nvPicPr>
          <p:cNvPr id="5" name="Рисунок 4" descr="1_4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214686"/>
            <a:ext cx="5238750" cy="3381375"/>
          </a:xfrm>
          <a:prstGeom prst="rect">
            <a:avLst/>
          </a:prstGeom>
        </p:spPr>
      </p:pic>
      <p:pic>
        <p:nvPicPr>
          <p:cNvPr id="6" name="Рисунок 5" descr="amortizator_vc-tuning_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285728"/>
            <a:ext cx="4706366" cy="250221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8186766" cy="49482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Отже, гума – це дуже необхідний 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матеріал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для 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виробництва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різноманітних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виробів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автомобільних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шин до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хірургічних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рукавичок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Головна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перевага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ґуми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еластичність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 Вона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може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розтягуватися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гнутися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потім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приймати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початкову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форму. </a:t>
            </a:r>
            <a:endParaRPr lang="en-US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mtClean="0">
                <a:solidFill>
                  <a:schemeClr val="accent3">
                    <a:lumMod val="75000"/>
                  </a:schemeClr>
                </a:solidFill>
              </a:rPr>
              <a:t>Зараз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гуму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виготовляють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здебільшого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основі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синтетичних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матеріалів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тому зараз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частка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синтетичної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ґуми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становить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дві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третини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світового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виробництва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ґуми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86</TotalTime>
  <Words>182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Гума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Гума</dc:title>
  <dc:creator>Admin</dc:creator>
  <cp:lastModifiedBy>Admin</cp:lastModifiedBy>
  <cp:revision>12</cp:revision>
  <dcterms:created xsi:type="dcterms:W3CDTF">2014-12-24T19:29:56Z</dcterms:created>
  <dcterms:modified xsi:type="dcterms:W3CDTF">2014-12-25T19:37:54Z</dcterms:modified>
</cp:coreProperties>
</file>