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810344"/>
          </a:xfrm>
        </p:spPr>
        <p:txBody>
          <a:bodyPr/>
          <a:lstStyle/>
          <a:p>
            <a:r>
              <a:rPr lang="uk-UA" dirty="0" smtClean="0"/>
              <a:t>Історія виникнення мила</a:t>
            </a:r>
            <a:endParaRPr lang="ru-RU" dirty="0"/>
          </a:p>
        </p:txBody>
      </p:sp>
      <p:pic>
        <p:nvPicPr>
          <p:cNvPr id="4" name="Содержимое 3" descr="титуль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Борисової Олександри, 11-ФМ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32656"/>
            <a:ext cx="72390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Содержимое 3" descr="кон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552728" cy="50405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Приблизно</a:t>
            </a:r>
            <a:r>
              <a:rPr lang="ru-RU" i="1" dirty="0" smtClean="0"/>
              <a:t> 2800 </a:t>
            </a:r>
            <a:r>
              <a:rPr lang="ru-RU" i="1" dirty="0" err="1" smtClean="0"/>
              <a:t>років</a:t>
            </a:r>
            <a:r>
              <a:rPr lang="ru-RU" i="1" dirty="0" smtClean="0"/>
              <a:t> до н.е.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Мило </a:t>
            </a:r>
            <a:r>
              <a:rPr lang="ru-RU" b="1" dirty="0" err="1" smtClean="0"/>
              <a:t>виготовлялося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в </a:t>
            </a:r>
            <a:r>
              <a:rPr lang="ru-RU" b="1" dirty="0" err="1" smtClean="0"/>
              <a:t>стародавньому</a:t>
            </a:r>
            <a:r>
              <a:rPr lang="ru-RU" b="1" dirty="0" smtClean="0"/>
              <a:t> </a:t>
            </a:r>
            <a:r>
              <a:rPr lang="ru-RU" b="1" dirty="0" err="1" smtClean="0"/>
              <a:t>Шумері</a:t>
            </a:r>
            <a:r>
              <a:rPr lang="ru-RU" b="1" dirty="0" smtClean="0"/>
              <a:t> та </a:t>
            </a:r>
            <a:r>
              <a:rPr lang="ru-RU" b="1" dirty="0" err="1" smtClean="0"/>
              <a:t>Вавилоні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Одна </a:t>
            </a:r>
            <a:r>
              <a:rPr lang="ru-RU" i="1" dirty="0" err="1" smtClean="0"/>
              <a:t>з</a:t>
            </a:r>
            <a:r>
              <a:rPr lang="ru-RU" i="1" dirty="0" smtClean="0"/>
              <a:t> легенд </a:t>
            </a:r>
            <a:r>
              <a:rPr lang="ru-RU" i="1" dirty="0" err="1" smtClean="0"/>
              <a:t>пов’язує</a:t>
            </a:r>
            <a:r>
              <a:rPr lang="ru-RU" i="1" dirty="0" smtClean="0"/>
              <a:t> </a:t>
            </a:r>
            <a:r>
              <a:rPr lang="ru-RU" i="1" dirty="0" err="1" smtClean="0"/>
              <a:t>появу</a:t>
            </a:r>
            <a:r>
              <a:rPr lang="ru-RU" i="1" dirty="0" smtClean="0"/>
              <a:t> мила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слова </a:t>
            </a:r>
            <a:r>
              <a:rPr lang="en-US" i="1" dirty="0" smtClean="0"/>
              <a:t>soap (</a:t>
            </a:r>
            <a:r>
              <a:rPr lang="ru-RU" i="1" dirty="0" smtClean="0"/>
              <a:t>англ..) </a:t>
            </a:r>
            <a:r>
              <a:rPr lang="ru-RU" i="1" dirty="0" err="1" smtClean="0"/>
              <a:t>з</a:t>
            </a:r>
            <a:r>
              <a:rPr lang="ru-RU" i="1" dirty="0" smtClean="0"/>
              <a:t> горою </a:t>
            </a:r>
            <a:r>
              <a:rPr lang="en-US" i="1" dirty="0" err="1" smtClean="0"/>
              <a:t>Sapo</a:t>
            </a:r>
            <a:r>
              <a:rPr lang="en-US" i="1" dirty="0" smtClean="0"/>
              <a:t>, </a:t>
            </a:r>
            <a:r>
              <a:rPr lang="ru-RU" i="1" dirty="0" smtClean="0"/>
              <a:t>на </a:t>
            </a:r>
            <a:r>
              <a:rPr lang="ru-RU" i="1" dirty="0" err="1" smtClean="0"/>
              <a:t>якій</a:t>
            </a:r>
            <a:r>
              <a:rPr lang="ru-RU" i="1" dirty="0" smtClean="0"/>
              <a:t> в </a:t>
            </a:r>
            <a:r>
              <a:rPr lang="ru-RU" i="1" dirty="0" err="1" smtClean="0"/>
              <a:t>Стародавньому</a:t>
            </a:r>
            <a:r>
              <a:rPr lang="ru-RU" i="1" dirty="0" smtClean="0"/>
              <a:t> </a:t>
            </a:r>
            <a:r>
              <a:rPr lang="ru-RU" i="1" dirty="0" err="1" smtClean="0"/>
              <a:t>Римі</a:t>
            </a:r>
            <a:r>
              <a:rPr lang="ru-RU" i="1" dirty="0" smtClean="0"/>
              <a:t> </a:t>
            </a:r>
            <a:r>
              <a:rPr lang="ru-RU" i="1" dirty="0" err="1" smtClean="0"/>
              <a:t>спалювали</a:t>
            </a:r>
            <a:r>
              <a:rPr lang="ru-RU" i="1" dirty="0" smtClean="0"/>
              <a:t> </a:t>
            </a:r>
            <a:r>
              <a:rPr lang="ru-RU" i="1" dirty="0" err="1" smtClean="0"/>
              <a:t>туші</a:t>
            </a:r>
            <a:r>
              <a:rPr lang="ru-RU" i="1" dirty="0" smtClean="0"/>
              <a:t> </a:t>
            </a:r>
            <a:r>
              <a:rPr lang="ru-RU" i="1" dirty="0" err="1" smtClean="0"/>
              <a:t>принесених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жертву </a:t>
            </a:r>
            <a:r>
              <a:rPr lang="ru-RU" i="1" dirty="0" err="1" smtClean="0"/>
              <a:t>тварин</a:t>
            </a:r>
            <a:r>
              <a:rPr lang="ru-RU" i="1" dirty="0" smtClean="0"/>
              <a:t>. У </a:t>
            </a:r>
            <a:r>
              <a:rPr lang="ru-RU" i="1" dirty="0" err="1" smtClean="0"/>
              <a:t>підніжжя</a:t>
            </a:r>
            <a:r>
              <a:rPr lang="ru-RU" i="1" dirty="0" smtClean="0"/>
              <a:t> </a:t>
            </a:r>
            <a:r>
              <a:rPr lang="ru-RU" i="1" dirty="0" err="1" smtClean="0"/>
              <a:t>цієї</a:t>
            </a:r>
            <a:r>
              <a:rPr lang="ru-RU" i="1" dirty="0" smtClean="0"/>
              <a:t> гори </a:t>
            </a:r>
            <a:r>
              <a:rPr lang="ru-RU" i="1" dirty="0" err="1" smtClean="0"/>
              <a:t>протікає</a:t>
            </a:r>
            <a:r>
              <a:rPr lang="ru-RU" i="1" dirty="0" smtClean="0"/>
              <a:t> </a:t>
            </a:r>
            <a:r>
              <a:rPr lang="ru-RU" i="1" dirty="0" err="1" smtClean="0"/>
              <a:t>річка</a:t>
            </a:r>
            <a:r>
              <a:rPr lang="ru-RU" i="1" dirty="0" smtClean="0"/>
              <a:t> </a:t>
            </a:r>
            <a:r>
              <a:rPr lang="ru-RU" i="1" dirty="0" err="1" smtClean="0"/>
              <a:t>Тібр</a:t>
            </a:r>
            <a:r>
              <a:rPr lang="ru-RU" i="1" dirty="0" smtClean="0"/>
              <a:t>, де </a:t>
            </a:r>
            <a:r>
              <a:rPr lang="ru-RU" i="1" dirty="0" err="1" smtClean="0"/>
              <a:t>постійно</a:t>
            </a:r>
            <a:r>
              <a:rPr lang="ru-RU" i="1" dirty="0" smtClean="0"/>
              <a:t> </a:t>
            </a:r>
            <a:r>
              <a:rPr lang="ru-RU" i="1" dirty="0" err="1" smtClean="0"/>
              <a:t>прали</a:t>
            </a:r>
            <a:r>
              <a:rPr lang="ru-RU" i="1" dirty="0" smtClean="0"/>
              <a:t> одежу. Жир </a:t>
            </a:r>
            <a:r>
              <a:rPr lang="ru-RU" i="1" dirty="0" err="1" smtClean="0"/>
              <a:t>тварин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виділявся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спалювання</a:t>
            </a:r>
            <a:r>
              <a:rPr lang="ru-RU" i="1" dirty="0" smtClean="0"/>
              <a:t> </a:t>
            </a:r>
            <a:r>
              <a:rPr lang="ru-RU" i="1" dirty="0" err="1" smtClean="0"/>
              <a:t>жертви</a:t>
            </a:r>
            <a:r>
              <a:rPr lang="ru-RU" i="1" dirty="0" smtClean="0"/>
              <a:t>, </a:t>
            </a:r>
            <a:r>
              <a:rPr lang="ru-RU" i="1" dirty="0" err="1" smtClean="0"/>
              <a:t>накопичувався</a:t>
            </a:r>
            <a:r>
              <a:rPr lang="ru-RU" i="1" dirty="0" smtClean="0"/>
              <a:t> та </a:t>
            </a:r>
            <a:r>
              <a:rPr lang="ru-RU" i="1" dirty="0" err="1" smtClean="0"/>
              <a:t>змішувався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попелом</a:t>
            </a:r>
            <a:r>
              <a:rPr lang="ru-RU" i="1" dirty="0" smtClean="0"/>
              <a:t> </a:t>
            </a:r>
            <a:r>
              <a:rPr lang="ru-RU" i="1" dirty="0" err="1" smtClean="0"/>
              <a:t>вогнищ</a:t>
            </a:r>
            <a:r>
              <a:rPr lang="ru-RU" i="1" dirty="0" smtClean="0"/>
              <a:t> (</a:t>
            </a:r>
            <a:r>
              <a:rPr lang="ru-RU" i="1" dirty="0" err="1" smtClean="0"/>
              <a:t>природний</a:t>
            </a:r>
            <a:r>
              <a:rPr lang="ru-RU" i="1" dirty="0" smtClean="0"/>
              <a:t> луг), а </a:t>
            </a:r>
            <a:r>
              <a:rPr lang="ru-RU" i="1" dirty="0" err="1" smtClean="0"/>
              <a:t>потім</a:t>
            </a:r>
            <a:r>
              <a:rPr lang="ru-RU" i="1" dirty="0" smtClean="0"/>
              <a:t> </a:t>
            </a:r>
            <a:r>
              <a:rPr lang="ru-RU" i="1" dirty="0" err="1" smtClean="0"/>
              <a:t>змивався</a:t>
            </a:r>
            <a:r>
              <a:rPr lang="ru-RU" i="1" dirty="0" smtClean="0"/>
              <a:t> </a:t>
            </a:r>
            <a:r>
              <a:rPr lang="ru-RU" i="1" dirty="0" err="1" smtClean="0"/>
              <a:t>дощами</a:t>
            </a:r>
            <a:r>
              <a:rPr lang="ru-RU" i="1" dirty="0" smtClean="0"/>
              <a:t> в </a:t>
            </a:r>
            <a:r>
              <a:rPr lang="ru-RU" i="1" dirty="0" err="1" smtClean="0"/>
              <a:t>річку</a:t>
            </a:r>
            <a:r>
              <a:rPr lang="ru-RU" i="1" dirty="0" smtClean="0"/>
              <a:t>. Вода у </a:t>
            </a:r>
            <a:r>
              <a:rPr lang="ru-RU" i="1" dirty="0" err="1" smtClean="0"/>
              <a:t>річці</a:t>
            </a:r>
            <a:r>
              <a:rPr lang="ru-RU" i="1" dirty="0" smtClean="0"/>
              <a:t> починала </a:t>
            </a:r>
            <a:r>
              <a:rPr lang="ru-RU" i="1" dirty="0" err="1" smtClean="0"/>
              <a:t>пінитися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добре </a:t>
            </a:r>
            <a:r>
              <a:rPr lang="ru-RU" i="1" dirty="0" err="1" smtClean="0"/>
              <a:t>змивати</a:t>
            </a:r>
            <a:r>
              <a:rPr lang="ru-RU" i="1" dirty="0" smtClean="0"/>
              <a:t> весь </a:t>
            </a:r>
            <a:r>
              <a:rPr lang="ru-RU" i="1" dirty="0" err="1" smtClean="0"/>
              <a:t>бруд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тканини</a:t>
            </a:r>
            <a:r>
              <a:rPr lang="ru-RU" i="1" dirty="0" smtClean="0"/>
              <a:t>. </a:t>
            </a:r>
            <a:r>
              <a:rPr lang="ru-RU" i="1" dirty="0" err="1" smtClean="0"/>
              <a:t>Спостережливість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</a:t>
            </a:r>
            <a:r>
              <a:rPr lang="ru-RU" i="1" dirty="0" err="1" smtClean="0"/>
              <a:t>помітила</a:t>
            </a:r>
            <a:r>
              <a:rPr lang="ru-RU" i="1" dirty="0" smtClean="0"/>
              <a:t> той факт,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завдяки</a:t>
            </a:r>
            <a:r>
              <a:rPr lang="ru-RU" i="1" dirty="0" smtClean="0"/>
              <a:t> </a:t>
            </a:r>
            <a:r>
              <a:rPr lang="ru-RU" i="1" dirty="0" err="1" smtClean="0"/>
              <a:t>цій</a:t>
            </a:r>
            <a:r>
              <a:rPr lang="ru-RU" i="1" dirty="0" smtClean="0"/>
              <a:t> </a:t>
            </a:r>
            <a:r>
              <a:rPr lang="ru-RU" i="1" dirty="0" err="1" smtClean="0"/>
              <a:t>суміші</a:t>
            </a:r>
            <a:r>
              <a:rPr lang="ru-RU" i="1" dirty="0" smtClean="0"/>
              <a:t> одежа почала </a:t>
            </a:r>
            <a:r>
              <a:rPr lang="ru-RU" i="1" dirty="0" err="1" smtClean="0"/>
              <a:t>пратися</a:t>
            </a:r>
            <a:r>
              <a:rPr lang="ru-RU" i="1" dirty="0" smtClean="0"/>
              <a:t> </a:t>
            </a:r>
            <a:r>
              <a:rPr lang="ru-RU" i="1" dirty="0" err="1" smtClean="0"/>
              <a:t>набагато</a:t>
            </a:r>
            <a:r>
              <a:rPr lang="ru-RU" i="1" dirty="0" smtClean="0"/>
              <a:t> </a:t>
            </a:r>
            <a:r>
              <a:rPr lang="ru-RU" i="1" dirty="0" err="1" smtClean="0"/>
              <a:t>легше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І- ІІ </a:t>
            </a:r>
            <a:r>
              <a:rPr lang="ru-RU" i="1" dirty="0" err="1" smtClean="0"/>
              <a:t>століття</a:t>
            </a:r>
            <a:r>
              <a:rPr lang="ru-RU" i="1" dirty="0" smtClean="0"/>
              <a:t> до н.е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Миючий</a:t>
            </a:r>
            <a:r>
              <a:rPr lang="ru-RU" b="1" dirty="0" smtClean="0"/>
              <a:t> </a:t>
            </a:r>
            <a:r>
              <a:rPr lang="ru-RU" b="1" dirty="0" smtClean="0"/>
              <a:t>порошок </a:t>
            </a:r>
            <a:r>
              <a:rPr lang="ru-RU" b="1" dirty="0" err="1" smtClean="0"/>
              <a:t>древніх</a:t>
            </a:r>
            <a:r>
              <a:rPr lang="ru-RU" b="1" dirty="0" smtClean="0"/>
              <a:t> </a:t>
            </a:r>
            <a:r>
              <a:rPr lang="ru-RU" b="1" dirty="0" err="1" smtClean="0"/>
              <a:t>скіфів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Скіфські</a:t>
            </a:r>
            <a:r>
              <a:rPr lang="ru-RU" i="1" dirty="0" smtClean="0"/>
              <a:t> </a:t>
            </a:r>
            <a:r>
              <a:rPr lang="ru-RU" i="1" dirty="0" err="1" smtClean="0"/>
              <a:t>жінки</a:t>
            </a:r>
            <a:r>
              <a:rPr lang="ru-RU" i="1" dirty="0" smtClean="0"/>
              <a:t> </a:t>
            </a:r>
            <a:r>
              <a:rPr lang="ru-RU" i="1" dirty="0" err="1" smtClean="0"/>
              <a:t>робили</a:t>
            </a:r>
            <a:r>
              <a:rPr lang="ru-RU" i="1" dirty="0" smtClean="0"/>
              <a:t> </a:t>
            </a:r>
            <a:r>
              <a:rPr lang="ru-RU" i="1" dirty="0" err="1" smtClean="0"/>
              <a:t>миючий</a:t>
            </a:r>
            <a:r>
              <a:rPr lang="ru-RU" i="1" dirty="0" smtClean="0"/>
              <a:t> порошок </a:t>
            </a:r>
            <a:r>
              <a:rPr lang="ru-RU" i="1" dirty="0" err="1" smtClean="0"/>
              <a:t>з</a:t>
            </a:r>
            <a:r>
              <a:rPr lang="ru-RU" i="1" dirty="0" smtClean="0"/>
              <a:t> кори кипарису та кедру, </a:t>
            </a:r>
            <a:r>
              <a:rPr lang="ru-RU" i="1" dirty="0" err="1" smtClean="0"/>
              <a:t>потім</a:t>
            </a:r>
            <a:r>
              <a:rPr lang="ru-RU" i="1" dirty="0" smtClean="0"/>
              <a:t> </a:t>
            </a:r>
            <a:r>
              <a:rPr lang="ru-RU" i="1" dirty="0" err="1" smtClean="0"/>
              <a:t>змішували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водою та ладаном. Таким чином вони </a:t>
            </a:r>
            <a:r>
              <a:rPr lang="ru-RU" i="1" dirty="0" err="1" smtClean="0"/>
              <a:t>отримували</a:t>
            </a:r>
            <a:r>
              <a:rPr lang="ru-RU" i="1" dirty="0" smtClean="0"/>
              <a:t> мазь, </a:t>
            </a:r>
            <a:r>
              <a:rPr lang="ru-RU" i="1" dirty="0" err="1" smtClean="0"/>
              <a:t>що</a:t>
            </a:r>
            <a:r>
              <a:rPr lang="ru-RU" i="1" dirty="0" smtClean="0"/>
              <a:t> мала тонкий </a:t>
            </a:r>
            <a:r>
              <a:rPr lang="ru-RU" i="1" dirty="0" err="1" smtClean="0"/>
              <a:t>приємний</a:t>
            </a:r>
            <a:r>
              <a:rPr lang="ru-RU" i="1" dirty="0" smtClean="0"/>
              <a:t> аромат, </a:t>
            </a:r>
            <a:r>
              <a:rPr lang="ru-RU" i="1" dirty="0" err="1" smtClean="0"/>
              <a:t>якою</a:t>
            </a:r>
            <a:r>
              <a:rPr lang="ru-RU" i="1" dirty="0" smtClean="0"/>
              <a:t> вони натирали </a:t>
            </a:r>
            <a:r>
              <a:rPr lang="ru-RU" i="1" dirty="0" err="1" smtClean="0"/>
              <a:t>тіло</a:t>
            </a:r>
            <a:r>
              <a:rPr lang="ru-RU" i="1" dirty="0" smtClean="0"/>
              <a:t>. </a:t>
            </a:r>
            <a:r>
              <a:rPr lang="ru-RU" i="1" dirty="0" err="1" smtClean="0"/>
              <a:t>Потім</a:t>
            </a:r>
            <a:r>
              <a:rPr lang="ru-RU" i="1" dirty="0" smtClean="0"/>
              <a:t> </a:t>
            </a:r>
            <a:r>
              <a:rPr lang="ru-RU" i="1" dirty="0" err="1" smtClean="0"/>
              <a:t>змивали</a:t>
            </a:r>
            <a:r>
              <a:rPr lang="ru-RU" i="1" dirty="0" smtClean="0"/>
              <a:t>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розчин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шкіра</a:t>
            </a:r>
            <a:r>
              <a:rPr lang="ru-RU" i="1" dirty="0" smtClean="0"/>
              <a:t> ставала чистою та гладенькою.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dirty="0" smtClean="0"/>
              <a:t>    І</a:t>
            </a:r>
            <a:r>
              <a:rPr lang="ru-RU" sz="3300" b="1" dirty="0" smtClean="0"/>
              <a:t>  </a:t>
            </a:r>
            <a:r>
              <a:rPr lang="ru-RU" sz="3300" b="1" dirty="0" err="1" smtClean="0"/>
              <a:t>століття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нашої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ери</a:t>
            </a:r>
            <a:endParaRPr lang="ru-RU" sz="3300" b="1" dirty="0" smtClean="0"/>
          </a:p>
          <a:p>
            <a:r>
              <a:rPr lang="ru-RU" i="1" dirty="0" smtClean="0"/>
              <a:t>Мило в </a:t>
            </a:r>
            <a:r>
              <a:rPr lang="ru-RU" i="1" dirty="0" err="1" smtClean="0"/>
              <a:t>древньому</a:t>
            </a:r>
            <a:r>
              <a:rPr lang="ru-RU" i="1" dirty="0" smtClean="0"/>
              <a:t> </a:t>
            </a:r>
            <a:r>
              <a:rPr lang="ru-RU" i="1" dirty="0" err="1" smtClean="0"/>
              <a:t>Римі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Доказом</a:t>
            </a:r>
            <a:r>
              <a:rPr lang="ru-RU" dirty="0" smtClean="0"/>
              <a:t> 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миловаріння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мила 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старовинна</a:t>
            </a:r>
            <a:r>
              <a:rPr lang="ru-RU" dirty="0" smtClean="0"/>
              <a:t> </a:t>
            </a:r>
            <a:r>
              <a:rPr lang="ru-RU" dirty="0" err="1" smtClean="0"/>
              <a:t>миловарня</a:t>
            </a:r>
            <a:r>
              <a:rPr lang="ru-RU" dirty="0" smtClean="0"/>
              <a:t> та шматки готового мила </a:t>
            </a:r>
            <a:r>
              <a:rPr lang="ru-RU" dirty="0" err="1" smtClean="0"/>
              <a:t>знайдені</a:t>
            </a:r>
            <a:r>
              <a:rPr lang="ru-RU" dirty="0" smtClean="0"/>
              <a:t> при </a:t>
            </a:r>
            <a:r>
              <a:rPr lang="ru-RU" dirty="0" err="1" smtClean="0"/>
              <a:t>розкопках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Помпеї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300" b="1" dirty="0" smtClean="0"/>
              <a:t>ІІ  </a:t>
            </a:r>
            <a:r>
              <a:rPr lang="ru-RU" sz="3300" b="1" dirty="0" err="1" smtClean="0"/>
              <a:t>століття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нашої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ери</a:t>
            </a:r>
            <a:endParaRPr lang="ru-RU" sz="3300" b="1" dirty="0" smtClean="0"/>
          </a:p>
          <a:p>
            <a:r>
              <a:rPr lang="ru-RU" i="1" dirty="0" smtClean="0"/>
              <a:t>Мило - як </a:t>
            </a:r>
            <a:r>
              <a:rPr lang="ru-RU" i="1" dirty="0" err="1" smtClean="0"/>
              <a:t>миючий</a:t>
            </a:r>
            <a:r>
              <a:rPr lang="ru-RU" i="1" dirty="0" smtClean="0"/>
              <a:t> </a:t>
            </a:r>
            <a:r>
              <a:rPr lang="ru-RU" i="1" dirty="0" err="1" smtClean="0"/>
              <a:t>засіб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smtClean="0"/>
              <a:t>мила як </a:t>
            </a:r>
            <a:r>
              <a:rPr lang="ru-RU" dirty="0" err="1" smtClean="0"/>
              <a:t>гігієнічного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приписується</a:t>
            </a:r>
            <a:r>
              <a:rPr lang="ru-RU" dirty="0" smtClean="0"/>
              <a:t> знаменитому античному </a:t>
            </a:r>
            <a:r>
              <a:rPr lang="ru-RU" dirty="0" err="1" smtClean="0"/>
              <a:t>лікарю</a:t>
            </a:r>
            <a:r>
              <a:rPr lang="ru-RU" dirty="0" smtClean="0"/>
              <a:t> Галену, </a:t>
            </a:r>
            <a:r>
              <a:rPr lang="ru-RU" dirty="0" err="1" smtClean="0"/>
              <a:t>який</a:t>
            </a:r>
            <a:r>
              <a:rPr lang="ru-RU" dirty="0" smtClean="0"/>
              <a:t> жив у ІІ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До </a:t>
            </a:r>
            <a:r>
              <a:rPr lang="ru-RU" i="1" dirty="0" smtClean="0"/>
              <a:t>13 </a:t>
            </a:r>
            <a:r>
              <a:rPr lang="ru-RU" i="1" dirty="0" err="1" smtClean="0"/>
              <a:t>століття</a:t>
            </a:r>
            <a:r>
              <a:rPr lang="ru-RU" i="1" dirty="0" smtClean="0"/>
              <a:t> </a:t>
            </a:r>
            <a:r>
              <a:rPr lang="ru-RU" i="1" dirty="0" smtClean="0"/>
              <a:t>м</a:t>
            </a:r>
            <a:r>
              <a:rPr lang="ru-RU" i="1" dirty="0" smtClean="0"/>
              <a:t>илом </a:t>
            </a:r>
            <a:r>
              <a:rPr lang="ru-RU" i="1" dirty="0" smtClean="0"/>
              <a:t>не </a:t>
            </a:r>
            <a:r>
              <a:rPr lang="ru-RU" i="1" dirty="0" err="1" smtClean="0"/>
              <a:t>користувались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dirty="0" smtClean="0"/>
              <a:t>   З </a:t>
            </a:r>
            <a:r>
              <a:rPr lang="ru-RU" dirty="0" err="1" smtClean="0"/>
              <a:t>падінням</a:t>
            </a:r>
            <a:r>
              <a:rPr lang="ru-RU" dirty="0" smtClean="0"/>
              <a:t> </a:t>
            </a:r>
            <a:r>
              <a:rPr lang="ru-RU" dirty="0" err="1" smtClean="0"/>
              <a:t>Римської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культура </a:t>
            </a:r>
            <a:r>
              <a:rPr lang="ru-RU" dirty="0" err="1" smtClean="0"/>
              <a:t>вмивання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втрачена</a:t>
            </a:r>
            <a:r>
              <a:rPr lang="ru-RU" dirty="0" smtClean="0"/>
              <a:t>, а </a:t>
            </a:r>
            <a:r>
              <a:rPr lang="ru-RU" dirty="0" smtClean="0"/>
              <a:t>мило </a:t>
            </a:r>
            <a:r>
              <a:rPr lang="ru-RU" dirty="0" err="1" smtClean="0"/>
              <a:t>забуто</a:t>
            </a:r>
            <a:r>
              <a:rPr lang="ru-RU" dirty="0" smtClean="0"/>
              <a:t> на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"/>
            <a:ext cx="2483768" cy="22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36" y="0"/>
            <a:ext cx="7300664" cy="620688"/>
          </a:xfrm>
        </p:spPr>
        <p:txBody>
          <a:bodyPr/>
          <a:lstStyle/>
          <a:p>
            <a:r>
              <a:rPr lang="uk-UA" dirty="0" smtClean="0"/>
              <a:t>13 століття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836712"/>
            <a:ext cx="4708376" cy="602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Мило </a:t>
            </a:r>
            <a:r>
              <a:rPr lang="ru-RU" b="1" dirty="0" err="1" smtClean="0"/>
              <a:t>виготовляли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аптекарі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У </a:t>
            </a:r>
            <a:r>
              <a:rPr lang="ru-RU" i="1" dirty="0" err="1" smtClean="0"/>
              <a:t>Франції</a:t>
            </a:r>
            <a:r>
              <a:rPr lang="ru-RU" i="1" dirty="0" smtClean="0"/>
              <a:t> та </a:t>
            </a:r>
            <a:r>
              <a:rPr lang="ru-RU" i="1" dirty="0" err="1" smtClean="0"/>
              <a:t>Англії</a:t>
            </a:r>
            <a:r>
              <a:rPr lang="ru-RU" i="1" dirty="0" smtClean="0"/>
              <a:t> мило </a:t>
            </a:r>
            <a:r>
              <a:rPr lang="ru-RU" i="1" dirty="0" err="1" smtClean="0"/>
              <a:t>з’явилося</a:t>
            </a:r>
            <a:r>
              <a:rPr lang="ru-RU" i="1" dirty="0" smtClean="0"/>
              <a:t> </a:t>
            </a:r>
            <a:r>
              <a:rPr lang="ru-RU" i="1" dirty="0" err="1" smtClean="0"/>
              <a:t>знову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виготовлялося</a:t>
            </a:r>
            <a:r>
              <a:rPr lang="ru-RU" i="1" dirty="0" smtClean="0"/>
              <a:t>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знаючими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тонкощі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мистецтва</a:t>
            </a:r>
            <a:r>
              <a:rPr lang="ru-RU" i="1" dirty="0" smtClean="0"/>
              <a:t> аптекарями для </a:t>
            </a:r>
            <a:r>
              <a:rPr lang="ru-RU" i="1" dirty="0" err="1" smtClean="0"/>
              <a:t>знатних</a:t>
            </a:r>
            <a:r>
              <a:rPr lang="ru-RU" i="1" dirty="0" smtClean="0"/>
              <a:t> </a:t>
            </a:r>
            <a:r>
              <a:rPr lang="ru-RU" i="1" dirty="0" err="1" smtClean="0"/>
              <a:t>сімей</a:t>
            </a:r>
            <a:r>
              <a:rPr lang="ru-RU" i="1" dirty="0" smtClean="0"/>
              <a:t>. Першим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найголовнішим</a:t>
            </a:r>
            <a:r>
              <a:rPr lang="ru-RU" i="1" dirty="0" smtClean="0"/>
              <a:t> центром </a:t>
            </a:r>
            <a:r>
              <a:rPr lang="ru-RU" i="1" dirty="0" err="1" smtClean="0"/>
              <a:t>миловаріння</a:t>
            </a:r>
            <a:r>
              <a:rPr lang="ru-RU" i="1" dirty="0" smtClean="0"/>
              <a:t> став Марсель (</a:t>
            </a:r>
            <a:r>
              <a:rPr lang="ru-RU" i="1" dirty="0" err="1" smtClean="0"/>
              <a:t>батьківщина</a:t>
            </a:r>
            <a:r>
              <a:rPr lang="ru-RU" i="1" dirty="0" smtClean="0"/>
              <a:t> </a:t>
            </a:r>
            <a:r>
              <a:rPr lang="ru-RU" i="1" dirty="0" err="1" smtClean="0"/>
              <a:t>найвідомішого</a:t>
            </a:r>
            <a:r>
              <a:rPr lang="ru-RU" i="1" dirty="0" smtClean="0"/>
              <a:t> «</a:t>
            </a:r>
            <a:r>
              <a:rPr lang="ru-RU" i="1" dirty="0" err="1" smtClean="0"/>
              <a:t>Марсельського</a:t>
            </a:r>
            <a:r>
              <a:rPr lang="ru-RU" i="1" dirty="0" smtClean="0"/>
              <a:t> мила»)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яким</a:t>
            </a:r>
            <a:r>
              <a:rPr lang="ru-RU" i="1" dirty="0" smtClean="0"/>
              <a:t> </a:t>
            </a:r>
            <a:r>
              <a:rPr lang="ru-RU" i="1" dirty="0" err="1" smtClean="0"/>
              <a:t>конкурували</a:t>
            </a:r>
            <a:r>
              <a:rPr lang="ru-RU" i="1" dirty="0" smtClean="0"/>
              <a:t> Неаполь, </a:t>
            </a:r>
            <a:r>
              <a:rPr lang="ru-RU" i="1" dirty="0" err="1" smtClean="0"/>
              <a:t>Венеція</a:t>
            </a:r>
            <a:r>
              <a:rPr lang="ru-RU" i="1" dirty="0" smtClean="0"/>
              <a:t> та Женева.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048000" cy="2286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2780928" cy="2780928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44688" cy="3726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1424 </a:t>
            </a:r>
            <a:r>
              <a:rPr lang="ru-RU" i="1" dirty="0" err="1" smtClean="0"/>
              <a:t>рік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1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6624736" cy="561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промислового</a:t>
            </a:r>
            <a:r>
              <a:rPr lang="ru-RU" b="1" dirty="0" smtClean="0"/>
              <a:t> мила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Лише</a:t>
            </a:r>
            <a:r>
              <a:rPr lang="ru-RU" i="1" dirty="0" smtClean="0"/>
              <a:t> </a:t>
            </a:r>
            <a:r>
              <a:rPr lang="ru-RU" i="1" dirty="0" smtClean="0"/>
              <a:t>в 1424 </a:t>
            </a:r>
            <a:r>
              <a:rPr lang="ru-RU" i="1" dirty="0" err="1" smtClean="0"/>
              <a:t>році</a:t>
            </a:r>
            <a:r>
              <a:rPr lang="ru-RU" i="1" dirty="0" smtClean="0"/>
              <a:t> в </a:t>
            </a:r>
            <a:r>
              <a:rPr lang="ru-RU" i="1" dirty="0" err="1" smtClean="0"/>
              <a:t>Італії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промисловим</a:t>
            </a:r>
            <a:r>
              <a:rPr lang="ru-RU" i="1" dirty="0" smtClean="0"/>
              <a:t> шляхом стали </a:t>
            </a:r>
            <a:r>
              <a:rPr lang="ru-RU" i="1" dirty="0" err="1" smtClean="0"/>
              <a:t>випускати</a:t>
            </a:r>
            <a:r>
              <a:rPr lang="ru-RU" i="1" dirty="0" smtClean="0"/>
              <a:t> </a:t>
            </a:r>
            <a:r>
              <a:rPr lang="ru-RU" i="1" dirty="0" err="1" smtClean="0"/>
              <a:t>тверде</a:t>
            </a:r>
            <a:r>
              <a:rPr lang="ru-RU" i="1" dirty="0" smtClean="0"/>
              <a:t> мило. </a:t>
            </a:r>
            <a:r>
              <a:rPr lang="ru-RU" i="1" dirty="0" err="1" smtClean="0"/>
              <a:t>Жири</a:t>
            </a:r>
            <a:r>
              <a:rPr lang="ru-RU" i="1" dirty="0" smtClean="0"/>
              <a:t> </a:t>
            </a:r>
            <a:r>
              <a:rPr lang="ru-RU" i="1" dirty="0" err="1" smtClean="0"/>
              <a:t>з’єднували</a:t>
            </a:r>
            <a:r>
              <a:rPr lang="ru-RU" i="1" dirty="0" smtClean="0"/>
              <a:t> не </a:t>
            </a:r>
            <a:r>
              <a:rPr lang="ru-RU" i="1" dirty="0" err="1" smtClean="0"/>
              <a:t>з</a:t>
            </a:r>
            <a:r>
              <a:rPr lang="ru-RU" i="1" dirty="0" smtClean="0"/>
              <a:t> золою, а </a:t>
            </a:r>
            <a:r>
              <a:rPr lang="ru-RU" i="1" dirty="0" err="1" smtClean="0"/>
              <a:t>з</a:t>
            </a:r>
            <a:r>
              <a:rPr lang="ru-RU" i="1" dirty="0" smtClean="0"/>
              <a:t> природною </a:t>
            </a:r>
            <a:r>
              <a:rPr lang="ru-RU" i="1" dirty="0" err="1" smtClean="0"/>
              <a:t>кальцинованою</a:t>
            </a:r>
            <a:r>
              <a:rPr lang="ru-RU" i="1" dirty="0" smtClean="0"/>
              <a:t> содою, </a:t>
            </a:r>
            <a:r>
              <a:rPr lang="ru-RU" i="1" dirty="0" err="1" smtClean="0"/>
              <a:t>котру</a:t>
            </a:r>
            <a:r>
              <a:rPr lang="ru-RU" i="1" dirty="0" smtClean="0"/>
              <a:t> </a:t>
            </a:r>
            <a:r>
              <a:rPr lang="ru-RU" i="1" dirty="0" err="1" smtClean="0"/>
              <a:t>добували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озер. Для варки мила </a:t>
            </a:r>
            <a:r>
              <a:rPr lang="ru-RU" i="1" dirty="0" err="1" smtClean="0"/>
              <a:t>використовували</a:t>
            </a:r>
            <a:r>
              <a:rPr lang="ru-RU" i="1" dirty="0" smtClean="0"/>
              <a:t> сало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яловичини</a:t>
            </a:r>
            <a:r>
              <a:rPr lang="ru-RU" i="1" dirty="0" smtClean="0"/>
              <a:t>, </a:t>
            </a:r>
            <a:r>
              <a:rPr lang="ru-RU" i="1" dirty="0" err="1" smtClean="0"/>
              <a:t>баранини</a:t>
            </a:r>
            <a:r>
              <a:rPr lang="ru-RU" i="1" dirty="0" smtClean="0"/>
              <a:t>, </a:t>
            </a:r>
            <a:r>
              <a:rPr lang="ru-RU" i="1" dirty="0" err="1" smtClean="0"/>
              <a:t>свинини</a:t>
            </a:r>
            <a:r>
              <a:rPr lang="ru-RU" i="1" dirty="0" smtClean="0"/>
              <a:t>; </a:t>
            </a:r>
            <a:r>
              <a:rPr lang="ru-RU" i="1" dirty="0" err="1" smtClean="0"/>
              <a:t>кістяний</a:t>
            </a:r>
            <a:r>
              <a:rPr lang="ru-RU" i="1" dirty="0" smtClean="0"/>
              <a:t>, </a:t>
            </a:r>
            <a:r>
              <a:rPr lang="ru-RU" i="1" dirty="0" err="1" smtClean="0"/>
              <a:t>китовий</a:t>
            </a:r>
            <a:r>
              <a:rPr lang="ru-RU" i="1" dirty="0" smtClean="0"/>
              <a:t> жир, </a:t>
            </a:r>
            <a:r>
              <a:rPr lang="ru-RU" i="1" dirty="0" err="1" smtClean="0"/>
              <a:t>відходи</a:t>
            </a:r>
            <a:r>
              <a:rPr lang="ru-RU" i="1" dirty="0" smtClean="0"/>
              <a:t> </a:t>
            </a:r>
            <a:r>
              <a:rPr lang="ru-RU" i="1" dirty="0" err="1" smtClean="0"/>
              <a:t>жирів</a:t>
            </a:r>
            <a:r>
              <a:rPr lang="ru-RU" i="1" dirty="0" smtClean="0"/>
              <a:t>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</a:t>
            </a:r>
            <a:r>
              <a:rPr lang="ru-RU" i="1" dirty="0" smtClean="0"/>
              <a:t>. Додавали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рослинні</a:t>
            </a:r>
            <a:r>
              <a:rPr lang="ru-RU" i="1" dirty="0" smtClean="0"/>
              <a:t> масла – </a:t>
            </a:r>
            <a:r>
              <a:rPr lang="ru-RU" i="1" dirty="0" err="1" smtClean="0"/>
              <a:t>льняне</a:t>
            </a:r>
            <a:r>
              <a:rPr lang="ru-RU" i="1" dirty="0" smtClean="0"/>
              <a:t>, </a:t>
            </a:r>
            <a:r>
              <a:rPr lang="ru-RU" i="1" dirty="0" err="1" smtClean="0"/>
              <a:t>оливкове</a:t>
            </a:r>
            <a:r>
              <a:rPr lang="ru-RU" i="1" dirty="0" smtClean="0"/>
              <a:t>, </a:t>
            </a:r>
            <a:r>
              <a:rPr lang="ru-RU" i="1" dirty="0" err="1" smtClean="0"/>
              <a:t>мигдальне</a:t>
            </a:r>
            <a:r>
              <a:rPr lang="ru-RU" i="1" dirty="0" smtClean="0"/>
              <a:t>, </a:t>
            </a:r>
            <a:r>
              <a:rPr lang="ru-RU" i="1" dirty="0" err="1" smtClean="0"/>
              <a:t>кунжутове</a:t>
            </a:r>
            <a:r>
              <a:rPr lang="ru-RU" i="1" dirty="0" smtClean="0"/>
              <a:t>, </a:t>
            </a:r>
            <a:r>
              <a:rPr lang="ru-RU" i="1" dirty="0" err="1" smtClean="0"/>
              <a:t>кокосове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пальмове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3970784" cy="908720"/>
          </a:xfrm>
        </p:spPr>
        <p:txBody>
          <a:bodyPr>
            <a:normAutofit/>
          </a:bodyPr>
          <a:lstStyle/>
          <a:p>
            <a:r>
              <a:rPr lang="ru-RU" i="1" dirty="0" smtClean="0"/>
              <a:t>17-19 </a:t>
            </a:r>
            <a:r>
              <a:rPr lang="ru-RU" i="1" dirty="0" err="1" smtClean="0"/>
              <a:t>століття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484784"/>
            <a:ext cx="5328592" cy="53732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Миловаріння</a:t>
            </a:r>
            <a:r>
              <a:rPr lang="ru-RU" b="1" dirty="0" smtClean="0"/>
              <a:t> </a:t>
            </a:r>
            <a:r>
              <a:rPr lang="ru-RU" b="1" dirty="0" err="1" smtClean="0"/>
              <a:t>сформувалося</a:t>
            </a:r>
            <a:r>
              <a:rPr lang="ru-RU" b="1" dirty="0" smtClean="0"/>
              <a:t> як ремесло </a:t>
            </a:r>
          </a:p>
          <a:p>
            <a:pPr>
              <a:buNone/>
            </a:pPr>
            <a:r>
              <a:rPr lang="ru-RU" dirty="0" smtClean="0"/>
              <a:t>   "</a:t>
            </a:r>
            <a:r>
              <a:rPr lang="ru-RU" dirty="0" smtClean="0"/>
              <a:t>Поташною справою" та </a:t>
            </a:r>
            <a:r>
              <a:rPr lang="ru-RU" dirty="0" err="1" smtClean="0"/>
              <a:t>миловарінням</a:t>
            </a:r>
            <a:r>
              <a:rPr lang="ru-RU" dirty="0" smtClean="0"/>
              <a:t> </a:t>
            </a: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села. Рубали дерева, палили </a:t>
            </a:r>
            <a:r>
              <a:rPr lang="ru-RU" dirty="0" err="1" smtClean="0"/>
              <a:t>їх</a:t>
            </a:r>
            <a:r>
              <a:rPr lang="ru-RU" dirty="0" smtClean="0"/>
              <a:t> у казанах </a:t>
            </a:r>
            <a:r>
              <a:rPr lang="ru-RU" dirty="0" err="1" smtClean="0"/>
              <a:t>відразу</a:t>
            </a:r>
            <a:r>
              <a:rPr lang="ru-RU" dirty="0" smtClean="0"/>
              <a:t> в </a:t>
            </a:r>
            <a:r>
              <a:rPr lang="ru-RU" dirty="0" err="1" smtClean="0"/>
              <a:t>лісі</a:t>
            </a:r>
            <a:r>
              <a:rPr lang="ru-RU" dirty="0" smtClean="0"/>
              <a:t>, а золу </a:t>
            </a:r>
            <a:r>
              <a:rPr lang="ru-RU" dirty="0" err="1" smtClean="0"/>
              <a:t>заварювали</a:t>
            </a:r>
            <a:r>
              <a:rPr lang="ru-RU" dirty="0" smtClean="0"/>
              <a:t>, </a:t>
            </a:r>
            <a:r>
              <a:rPr lang="ru-RU" dirty="0" err="1" smtClean="0"/>
              <a:t>робили</a:t>
            </a:r>
            <a:r>
              <a:rPr lang="ru-RU" dirty="0" smtClean="0"/>
              <a:t> луг, </a:t>
            </a:r>
            <a:r>
              <a:rPr lang="ru-RU" dirty="0" err="1" smtClean="0"/>
              <a:t>випарювали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 </a:t>
            </a:r>
            <a:r>
              <a:rPr lang="ru-RU" dirty="0" err="1" smtClean="0"/>
              <a:t>одержуючи</a:t>
            </a:r>
            <a:r>
              <a:rPr lang="ru-RU" dirty="0" smtClean="0"/>
              <a:t> поташ. (</a:t>
            </a:r>
            <a:r>
              <a:rPr lang="ru-RU" dirty="0" err="1" smtClean="0"/>
              <a:t>необхідна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мила)</a:t>
            </a:r>
          </a:p>
          <a:p>
            <a:r>
              <a:rPr lang="ru-RU" b="1" dirty="0" smtClean="0"/>
              <a:t>До </a:t>
            </a:r>
            <a:r>
              <a:rPr lang="ru-RU" b="1" dirty="0" err="1" smtClean="0"/>
              <a:t>кінця</a:t>
            </a:r>
            <a:r>
              <a:rPr lang="ru-RU" b="1" dirty="0" smtClean="0"/>
              <a:t> 18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</a:t>
            </a:r>
            <a:r>
              <a:rPr lang="ru-RU" b="1" dirty="0" smtClean="0"/>
              <a:t>м</a:t>
            </a:r>
            <a:r>
              <a:rPr lang="ru-RU" b="1" dirty="0" smtClean="0"/>
              <a:t>ило </a:t>
            </a:r>
            <a:r>
              <a:rPr lang="ru-RU" b="1" dirty="0" smtClean="0"/>
              <a:t>не мало </a:t>
            </a:r>
            <a:r>
              <a:rPr lang="ru-RU" b="1" dirty="0" err="1" smtClean="0"/>
              <a:t>попиту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По-перше </a:t>
            </a:r>
            <a:r>
              <a:rPr lang="ru-RU" dirty="0" smtClean="0"/>
              <a:t>тому, </a:t>
            </a:r>
            <a:r>
              <a:rPr lang="ru-RU" dirty="0" err="1" smtClean="0"/>
              <a:t>що</a:t>
            </a:r>
            <a:r>
              <a:rPr lang="ru-RU" dirty="0" smtClean="0"/>
              <a:t> чистота </a:t>
            </a:r>
            <a:r>
              <a:rPr lang="ru-RU" dirty="0" err="1" smtClean="0"/>
              <a:t>тіла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загальнолюдською</a:t>
            </a:r>
            <a:r>
              <a:rPr lang="ru-RU" dirty="0" smtClean="0"/>
              <a:t> нормою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по-друге</a:t>
            </a:r>
            <a:r>
              <a:rPr lang="ru-RU" dirty="0" smtClean="0"/>
              <a:t>, мило яке </a:t>
            </a:r>
            <a:r>
              <a:rPr lang="ru-RU" dirty="0" err="1" smtClean="0"/>
              <a:t>виготовляли</a:t>
            </a:r>
            <a:r>
              <a:rPr lang="ru-RU" dirty="0" smtClean="0"/>
              <a:t> </a:t>
            </a:r>
            <a:r>
              <a:rPr lang="ru-RU" dirty="0" err="1" smtClean="0"/>
              <a:t>аптекарі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дорогим.</a:t>
            </a:r>
          </a:p>
          <a:p>
            <a:r>
              <a:rPr lang="ru-RU" b="1" dirty="0" smtClean="0"/>
              <a:t>Початок 19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: початок </a:t>
            </a:r>
            <a:r>
              <a:rPr lang="ru-RU" b="1" dirty="0" err="1" smtClean="0"/>
              <a:t>масового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мила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Послідовний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(</a:t>
            </a:r>
            <a:r>
              <a:rPr lang="ru-RU" dirty="0" err="1" smtClean="0"/>
              <a:t>водопровід</a:t>
            </a:r>
            <a:r>
              <a:rPr lang="ru-RU" dirty="0" smtClean="0"/>
              <a:t>, </a:t>
            </a:r>
            <a:r>
              <a:rPr lang="ru-RU" dirty="0" err="1" smtClean="0"/>
              <a:t>каналізація</a:t>
            </a:r>
            <a:r>
              <a:rPr lang="ru-RU" dirty="0" smtClean="0"/>
              <a:t>) </a:t>
            </a:r>
            <a:r>
              <a:rPr lang="ru-RU" dirty="0" err="1" smtClean="0"/>
              <a:t>відкрили</a:t>
            </a:r>
            <a:r>
              <a:rPr lang="ru-RU" dirty="0" smtClean="0"/>
              <a:t> для мила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.  </a:t>
            </a:r>
            <a:r>
              <a:rPr lang="ru-RU" dirty="0" err="1" smtClean="0"/>
              <a:t>Миловарінні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зароджувались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та </a:t>
            </a:r>
            <a:r>
              <a:rPr lang="ru-RU" dirty="0" err="1" smtClean="0"/>
              <a:t>Англії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407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575" y="0"/>
            <a:ext cx="3019425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istory-so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7901"/>
            <a:ext cx="2926259" cy="321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5841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1864 </a:t>
            </a:r>
            <a:r>
              <a:rPr lang="ru-RU" i="1" dirty="0" err="1" smtClean="0"/>
              <a:t>рік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миловаріння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194920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Промислове</a:t>
            </a:r>
            <a:r>
              <a:rPr lang="ru-RU" i="1" dirty="0" smtClean="0"/>
              <a:t> </a:t>
            </a:r>
            <a:r>
              <a:rPr lang="ru-RU" i="1" dirty="0" err="1" smtClean="0"/>
              <a:t>миловаріння</a:t>
            </a:r>
            <a:r>
              <a:rPr lang="ru-RU" i="1" dirty="0" smtClean="0"/>
              <a:t> в </a:t>
            </a:r>
            <a:r>
              <a:rPr lang="ru-RU" i="1" dirty="0" err="1" smtClean="0"/>
              <a:t>Росії</a:t>
            </a:r>
            <a:r>
              <a:rPr lang="ru-RU" i="1" dirty="0" smtClean="0"/>
              <a:t> </a:t>
            </a:r>
            <a:r>
              <a:rPr lang="ru-RU" i="1" dirty="0" err="1" smtClean="0"/>
              <a:t>започаткував</a:t>
            </a:r>
            <a:r>
              <a:rPr lang="ru-RU" i="1" dirty="0" smtClean="0"/>
              <a:t> француз – </a:t>
            </a:r>
            <a:r>
              <a:rPr lang="ru-RU" i="1" dirty="0" err="1" smtClean="0"/>
              <a:t>Генріх</a:t>
            </a:r>
            <a:r>
              <a:rPr lang="ru-RU" i="1" dirty="0" smtClean="0"/>
              <a:t> </a:t>
            </a:r>
            <a:r>
              <a:rPr lang="ru-RU" i="1" dirty="0" err="1" smtClean="0"/>
              <a:t>Брокар</a:t>
            </a:r>
            <a:r>
              <a:rPr lang="ru-RU" i="1" dirty="0" smtClean="0"/>
              <a:t> (</a:t>
            </a:r>
            <a:r>
              <a:rPr lang="en-US" i="1" dirty="0" smtClean="0"/>
              <a:t>Henri </a:t>
            </a:r>
            <a:r>
              <a:rPr lang="en-US" i="1" dirty="0" err="1" smtClean="0"/>
              <a:t>Brocard</a:t>
            </a:r>
            <a:r>
              <a:rPr lang="en-US" i="1" dirty="0" smtClean="0"/>
              <a:t>). </a:t>
            </a:r>
            <a:r>
              <a:rPr lang="ru-RU" i="1" dirty="0" smtClean="0"/>
              <a:t>В 1864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заснував</a:t>
            </a:r>
            <a:r>
              <a:rPr lang="ru-RU" i="1" dirty="0" smtClean="0"/>
              <a:t> в </a:t>
            </a:r>
            <a:r>
              <a:rPr lang="ru-RU" i="1" dirty="0" err="1" smtClean="0"/>
              <a:t>Москві</a:t>
            </a:r>
            <a:r>
              <a:rPr lang="ru-RU" i="1" dirty="0" smtClean="0"/>
              <a:t> фабрику, яка на </a:t>
            </a:r>
            <a:r>
              <a:rPr lang="ru-RU" i="1" dirty="0" err="1" smtClean="0"/>
              <a:t>протязі</a:t>
            </a:r>
            <a:r>
              <a:rPr lang="ru-RU" i="1" dirty="0" smtClean="0"/>
              <a:t> 19 </a:t>
            </a:r>
            <a:r>
              <a:rPr lang="ru-RU" i="1" dirty="0" err="1" smtClean="0"/>
              <a:t>століття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самою крупною в </a:t>
            </a:r>
            <a:r>
              <a:rPr lang="ru-RU" i="1" dirty="0" err="1" smtClean="0"/>
              <a:t>Європі</a:t>
            </a:r>
            <a:r>
              <a:rPr lang="ru-RU" i="1" dirty="0" smtClean="0"/>
              <a:t>. На </a:t>
            </a:r>
            <a:r>
              <a:rPr lang="ru-RU" i="1" dirty="0" err="1" smtClean="0"/>
              <a:t>фабриці</a:t>
            </a:r>
            <a:r>
              <a:rPr lang="ru-RU" i="1" dirty="0" smtClean="0"/>
              <a:t> </a:t>
            </a:r>
            <a:r>
              <a:rPr lang="ru-RU" i="1" dirty="0" err="1" smtClean="0"/>
              <a:t>виробляли</a:t>
            </a:r>
            <a:r>
              <a:rPr lang="ru-RU" i="1" dirty="0" smtClean="0"/>
              <a:t> мило </a:t>
            </a:r>
            <a:r>
              <a:rPr lang="ru-RU" i="1" dirty="0" err="1" smtClean="0"/>
              <a:t>різних</a:t>
            </a:r>
            <a:r>
              <a:rPr lang="ru-RU" i="1" dirty="0" smtClean="0"/>
              <a:t> форм та </a:t>
            </a:r>
            <a:r>
              <a:rPr lang="ru-RU" i="1" dirty="0" err="1" smtClean="0"/>
              <a:t>видів</a:t>
            </a:r>
            <a:r>
              <a:rPr lang="ru-RU" i="1" dirty="0" smtClean="0"/>
              <a:t>. </a:t>
            </a:r>
            <a:r>
              <a:rPr lang="ru-RU" i="1" dirty="0" err="1" smtClean="0"/>
              <a:t>Найбільш</a:t>
            </a:r>
            <a:r>
              <a:rPr lang="ru-RU" i="1" dirty="0" smtClean="0"/>
              <a:t> </a:t>
            </a:r>
            <a:r>
              <a:rPr lang="ru-RU" i="1" dirty="0" err="1" smtClean="0"/>
              <a:t>популярними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r>
              <a:rPr lang="ru-RU" i="1" dirty="0" smtClean="0"/>
              <a:t> «Сельское», «Копеечное», «Цветочное», «Огурец». </a:t>
            </a:r>
            <a:r>
              <a:rPr lang="ru-RU" i="1" dirty="0" err="1" smtClean="0"/>
              <a:t>Революція</a:t>
            </a:r>
            <a:r>
              <a:rPr lang="ru-RU" i="1" dirty="0" smtClean="0"/>
              <a:t> 1917 року </a:t>
            </a:r>
            <a:r>
              <a:rPr lang="ru-RU" i="1" dirty="0" err="1" smtClean="0"/>
              <a:t>поклала</a:t>
            </a:r>
            <a:r>
              <a:rPr lang="ru-RU" i="1" dirty="0" smtClean="0"/>
              <a:t> </a:t>
            </a:r>
            <a:r>
              <a:rPr lang="ru-RU" i="1" dirty="0" err="1" smtClean="0"/>
              <a:t>кінець</a:t>
            </a:r>
            <a:r>
              <a:rPr lang="ru-RU" i="1" dirty="0" smtClean="0"/>
              <a:t> </a:t>
            </a:r>
            <a:r>
              <a:rPr lang="ru-RU" i="1" dirty="0" err="1" smtClean="0"/>
              <a:t>імперії</a:t>
            </a:r>
            <a:r>
              <a:rPr lang="ru-RU" i="1" dirty="0" smtClean="0"/>
              <a:t> </a:t>
            </a:r>
            <a:r>
              <a:rPr lang="ru-RU" i="1" dirty="0" err="1" smtClean="0"/>
              <a:t>Брокара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заснована</a:t>
            </a:r>
            <a:r>
              <a:rPr lang="ru-RU" i="1" dirty="0" smtClean="0"/>
              <a:t> </a:t>
            </a:r>
            <a:r>
              <a:rPr lang="ru-RU" i="1" dirty="0" err="1" smtClean="0"/>
              <a:t>їм</a:t>
            </a:r>
            <a:r>
              <a:rPr lang="ru-RU" i="1" dirty="0" smtClean="0"/>
              <a:t> фабрика «Нова Зоря»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зараз (</a:t>
            </a:r>
            <a:r>
              <a:rPr lang="ru-RU" i="1" dirty="0" err="1" smtClean="0"/>
              <a:t>деякий</a:t>
            </a:r>
            <a:r>
              <a:rPr lang="ru-RU" i="1" dirty="0" smtClean="0"/>
              <a:t> час вона мала </a:t>
            </a:r>
            <a:r>
              <a:rPr lang="ru-RU" i="1" dirty="0" err="1" smtClean="0"/>
              <a:t>назву</a:t>
            </a:r>
            <a:r>
              <a:rPr lang="ru-RU" i="1" dirty="0" smtClean="0"/>
              <a:t> - «Государственный мыловаренный завод № 5»).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2162175" cy="2228850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09120"/>
            <a:ext cx="2243328" cy="15026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26328"/>
          </a:xfrm>
        </p:spPr>
        <p:txBody>
          <a:bodyPr/>
          <a:lstStyle/>
          <a:p>
            <a:r>
              <a:rPr lang="ru-RU" i="1" dirty="0" smtClean="0"/>
              <a:t>20 </a:t>
            </a:r>
            <a:r>
              <a:rPr lang="ru-RU" i="1" dirty="0" err="1" smtClean="0"/>
              <a:t>століття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3645024"/>
            <a:ext cx="6192688" cy="3212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Перехід</a:t>
            </a:r>
            <a:r>
              <a:rPr lang="ru-RU" i="1" dirty="0" smtClean="0"/>
              <a:t> </a:t>
            </a:r>
            <a:r>
              <a:rPr lang="ru-RU" i="1" dirty="0" smtClean="0"/>
              <a:t>до </a:t>
            </a:r>
            <a:r>
              <a:rPr lang="ru-RU" i="1" dirty="0" err="1" smtClean="0"/>
              <a:t>масового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пов’язаний</a:t>
            </a:r>
            <a:r>
              <a:rPr lang="ru-RU" i="1" dirty="0" smtClean="0"/>
              <a:t> </a:t>
            </a:r>
            <a:r>
              <a:rPr lang="ru-RU" i="1" dirty="0" err="1" smtClean="0"/>
              <a:t>зі</a:t>
            </a:r>
            <a:r>
              <a:rPr lang="ru-RU" i="1" dirty="0" smtClean="0"/>
              <a:t> </a:t>
            </a:r>
            <a:r>
              <a:rPr lang="ru-RU" i="1" dirty="0" err="1" smtClean="0"/>
              <a:t>змінами</a:t>
            </a:r>
            <a:r>
              <a:rPr lang="ru-RU" i="1" dirty="0" smtClean="0"/>
              <a:t> в </a:t>
            </a:r>
            <a:r>
              <a:rPr lang="ru-RU" i="1" dirty="0" err="1" smtClean="0"/>
              <a:t>технології</a:t>
            </a:r>
            <a:r>
              <a:rPr lang="ru-RU" i="1" dirty="0" smtClean="0"/>
              <a:t> та </a:t>
            </a:r>
            <a:r>
              <a:rPr lang="ru-RU" i="1" dirty="0" err="1" smtClean="0"/>
              <a:t>складі</a:t>
            </a:r>
            <a:r>
              <a:rPr lang="ru-RU" i="1" dirty="0" smtClean="0"/>
              <a:t> продукту. Мило, до складу </a:t>
            </a:r>
            <a:r>
              <a:rPr lang="ru-RU" i="1" dirty="0" err="1" smtClean="0"/>
              <a:t>якого</a:t>
            </a:r>
            <a:r>
              <a:rPr lang="ru-RU" i="1" dirty="0" smtClean="0"/>
              <a:t> вводили </a:t>
            </a:r>
            <a:r>
              <a:rPr lang="ru-RU" i="1" dirty="0" err="1" smtClean="0"/>
              <a:t>забагато</a:t>
            </a:r>
            <a:r>
              <a:rPr lang="ru-RU" i="1" dirty="0" smtClean="0"/>
              <a:t> </a:t>
            </a:r>
            <a:r>
              <a:rPr lang="ru-RU" i="1" dirty="0" err="1" smtClean="0"/>
              <a:t>синтетичних</a:t>
            </a:r>
            <a:r>
              <a:rPr lang="ru-RU" i="1" dirty="0" smtClean="0"/>
              <a:t> добавок </a:t>
            </a:r>
            <a:r>
              <a:rPr lang="ru-RU" i="1" dirty="0" err="1" smtClean="0"/>
              <a:t>заради</a:t>
            </a:r>
            <a:r>
              <a:rPr lang="ru-RU" i="1" dirty="0" smtClean="0"/>
              <a:t> </a:t>
            </a:r>
            <a:r>
              <a:rPr lang="ru-RU" i="1" dirty="0" err="1" smtClean="0"/>
              <a:t>здешевлення</a:t>
            </a:r>
            <a:r>
              <a:rPr lang="ru-RU" i="1" dirty="0" smtClean="0"/>
              <a:t> продукту, на превеликий жаль </a:t>
            </a:r>
            <a:r>
              <a:rPr lang="ru-RU" i="1" dirty="0" err="1" smtClean="0"/>
              <a:t>відіграло</a:t>
            </a:r>
            <a:r>
              <a:rPr lang="ru-RU" i="1" dirty="0" smtClean="0"/>
              <a:t> не  </a:t>
            </a:r>
            <a:r>
              <a:rPr lang="ru-RU" i="1" dirty="0" err="1" smtClean="0"/>
              <a:t>останню</a:t>
            </a:r>
            <a:r>
              <a:rPr lang="ru-RU" i="1" dirty="0" smtClean="0"/>
              <a:t> роль в </a:t>
            </a:r>
            <a:r>
              <a:rPr lang="ru-RU" i="1" dirty="0" err="1" smtClean="0"/>
              <a:t>розповсюдженні</a:t>
            </a:r>
            <a:r>
              <a:rPr lang="ru-RU" i="1" dirty="0" smtClean="0"/>
              <a:t> хвороб </a:t>
            </a:r>
            <a:r>
              <a:rPr lang="ru-RU" i="1" dirty="0" err="1" smtClean="0"/>
              <a:t>шкіри</a:t>
            </a:r>
            <a:r>
              <a:rPr lang="ru-RU" i="1" dirty="0" smtClean="0"/>
              <a:t> (</a:t>
            </a:r>
            <a:r>
              <a:rPr lang="ru-RU" i="1" dirty="0" err="1" smtClean="0"/>
              <a:t>дерматитів</a:t>
            </a:r>
            <a:r>
              <a:rPr lang="ru-RU" i="1" dirty="0" smtClean="0"/>
              <a:t>, </a:t>
            </a:r>
            <a:r>
              <a:rPr lang="ru-RU" i="1" dirty="0" err="1" smtClean="0"/>
              <a:t>екзем</a:t>
            </a:r>
            <a:r>
              <a:rPr lang="ru-RU" i="1" dirty="0" smtClean="0"/>
              <a:t>, </a:t>
            </a:r>
            <a:r>
              <a:rPr lang="ru-RU" i="1" dirty="0" err="1" smtClean="0"/>
              <a:t>псоріазу</a:t>
            </a:r>
            <a:r>
              <a:rPr lang="ru-RU" i="1" dirty="0" smtClean="0"/>
              <a:t>).</a:t>
            </a:r>
            <a:endParaRPr lang="ru-RU" dirty="0"/>
          </a:p>
        </p:txBody>
      </p:sp>
      <p:pic>
        <p:nvPicPr>
          <p:cNvPr id="6" name="Рисунок 5" descr="26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017520" cy="2880360"/>
          </a:xfrm>
          <a:prstGeom prst="rect">
            <a:avLst/>
          </a:prstGeom>
        </p:spPr>
      </p:pic>
      <p:pic>
        <p:nvPicPr>
          <p:cNvPr id="7" name="Рисунок 6" descr="2472813_3240047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60648"/>
            <a:ext cx="3048000" cy="4572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542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Історія виникнення мила</vt:lpstr>
      <vt:lpstr>Приблизно 2800 років до н.е.</vt:lpstr>
      <vt:lpstr>І- ІІ століття до н.е</vt:lpstr>
      <vt:lpstr>Слайд 4</vt:lpstr>
      <vt:lpstr>13 століття </vt:lpstr>
      <vt:lpstr>1424 рік</vt:lpstr>
      <vt:lpstr>17-19 століття</vt:lpstr>
      <vt:lpstr>1864 рік Промислове миловаріння в Росії </vt:lpstr>
      <vt:lpstr>20 століття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мила</dc:title>
  <dc:creator>Александра</dc:creator>
  <cp:lastModifiedBy>Саша</cp:lastModifiedBy>
  <cp:revision>7</cp:revision>
  <dcterms:created xsi:type="dcterms:W3CDTF">2014-04-17T17:02:56Z</dcterms:created>
  <dcterms:modified xsi:type="dcterms:W3CDTF">2014-04-17T17:36:22Z</dcterms:modified>
</cp:coreProperties>
</file>