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60" r:id="rId4"/>
    <p:sldId id="265" r:id="rId5"/>
    <p:sldId id="263" r:id="rId6"/>
    <p:sldId id="269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782" autoAdjust="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CAEAEA8-FB2F-46B2-BD7D-A61558ABBC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3809BA-5F2F-42BE-AC25-BCA5E0BA173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C0A4C58-1946-481E-AC34-F25333F258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FA24F-2717-46CC-A08C-485236B7E9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B58979A-2230-4886-86F9-36028BC653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5FF0861-28FA-47D6-8A3F-057FEDC041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5A29B49-2B46-4EFD-A372-EB59C5A0D52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59063FB-2E64-4B4A-A18C-57DC54CC11E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FE97C9-562C-4C97-8D66-293A9D2702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78CE761-75E1-4749-A8D2-3D525EFA67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ACE7A6D-A5F1-41A4-A3FD-63988FA00F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200A6D4-312E-4E90-AAAD-AFF9482E30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BAA6C3D2-4E60-4470-8912-B9353B8931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0100" y="0"/>
            <a:ext cx="7383488" cy="1928826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100" b="1" i="1" dirty="0" smtClean="0"/>
              <a:t>Презентация</a:t>
            </a:r>
            <a:br>
              <a:rPr lang="ru-RU" sz="3100" b="1" i="1" dirty="0" smtClean="0"/>
            </a:br>
            <a:r>
              <a:rPr lang="ru-RU" sz="3100" b="1" i="1" dirty="0" smtClean="0"/>
              <a:t>по теме:</a:t>
            </a:r>
            <a:r>
              <a:rPr lang="uk-UA" sz="3100" b="1" i="1" dirty="0" smtClean="0"/>
              <a:t>”</a:t>
            </a:r>
            <a:r>
              <a:rPr lang="ru-RU" sz="3100" b="1" i="1" dirty="0" smtClean="0"/>
              <a:t>Уксусная кислота</a:t>
            </a:r>
            <a:r>
              <a:rPr lang="uk-UA" sz="3100" b="1" i="1" dirty="0" smtClean="0"/>
              <a:t>”</a:t>
            </a:r>
            <a:br>
              <a:rPr lang="uk-UA" sz="3100" b="1" i="1" dirty="0" smtClean="0"/>
            </a:br>
            <a:endParaRPr lang="ru-RU" sz="3600" b="1" i="1" dirty="0" smtClean="0"/>
          </a:p>
        </p:txBody>
      </p:sp>
      <p:pic>
        <p:nvPicPr>
          <p:cNvPr id="512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27687" y="3119438"/>
            <a:ext cx="3516313" cy="373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3128963"/>
            <a:ext cx="3779837" cy="372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0"/>
            <a:ext cx="749808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/>
              <a:t>Уксусная</a:t>
            </a:r>
            <a:r>
              <a:rPr lang="ru-RU" dirty="0" smtClean="0"/>
              <a:t> </a:t>
            </a:r>
            <a:r>
              <a:rPr lang="ru-RU" sz="3600" dirty="0" smtClean="0"/>
              <a:t>кислота</a:t>
            </a:r>
          </a:p>
        </p:txBody>
      </p:sp>
      <p:sp>
        <p:nvSpPr>
          <p:cNvPr id="165892" name="Rectangle 4"/>
          <p:cNvSpPr>
            <a:spLocks noGrp="1" noChangeArrowheads="1"/>
          </p:cNvSpPr>
          <p:nvPr>
            <p:ph idx="1"/>
          </p:nvPr>
        </p:nvSpPr>
        <p:spPr>
          <a:xfrm>
            <a:off x="1000100" y="1000108"/>
            <a:ext cx="7498080" cy="2428892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/>
              <a:t>Уксусная кислота (метанкарбоновая, </a:t>
            </a:r>
            <a:r>
              <a:rPr lang="ru-RU" sz="2000" dirty="0" err="1" smtClean="0"/>
              <a:t>этановая</a:t>
            </a:r>
            <a:r>
              <a:rPr lang="ru-RU" sz="2000" dirty="0" smtClean="0"/>
              <a:t> кислота) CH3COOH — бесцветная жидкость с резким запахом и кислым вкусом.</a:t>
            </a:r>
          </a:p>
          <a:p>
            <a:pPr eaLnBrk="1" hangingPunct="1">
              <a:defRPr/>
            </a:pPr>
            <a:r>
              <a:rPr lang="ru-RU" sz="2000" dirty="0" smtClean="0"/>
              <a:t>Температура плавления составляет 16, 75°С, температура кипения 118, 1°; 17, 1° при давлении 10 мм. </a:t>
            </a:r>
            <a:r>
              <a:rPr lang="ru-RU" sz="2000" dirty="0" err="1" smtClean="0"/>
              <a:t>рт</a:t>
            </a:r>
            <a:r>
              <a:rPr lang="ru-RU" sz="2000" dirty="0" smtClean="0"/>
              <a:t>. столба, 42, 4° при 40 мм., 62, 2° при 100 мм., 98, 1° при 400 мм. и 109° при 560 мм. ртутного столба.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786050" y="3429000"/>
            <a:ext cx="3929090" cy="250030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57488" y="6000768"/>
            <a:ext cx="3786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+mn-lt"/>
              </a:rPr>
              <a:t>Формула уксусной кислоты</a:t>
            </a:r>
            <a:endParaRPr lang="ru-RU" sz="2000" dirty="0">
              <a:latin typeface="+mn-lt"/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0"/>
            <a:ext cx="749808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uk-UA" sz="3600" dirty="0" smtClean="0"/>
              <a:t>Характеристика </a:t>
            </a:r>
            <a:r>
              <a:rPr lang="uk-UA" sz="3600" dirty="0" err="1" smtClean="0"/>
              <a:t>уксусной</a:t>
            </a:r>
            <a:r>
              <a:rPr lang="uk-UA" sz="3600" dirty="0" smtClean="0"/>
              <a:t> </a:t>
            </a:r>
            <a:r>
              <a:rPr lang="uk-UA" sz="3600" dirty="0" err="1" smtClean="0"/>
              <a:t>кислоты</a:t>
            </a:r>
            <a:r>
              <a:rPr lang="uk-UA" sz="3600" dirty="0" smtClean="0"/>
              <a:t>:</a:t>
            </a:r>
            <a:endParaRPr lang="ru-RU" sz="3600" dirty="0" smtClean="0"/>
          </a:p>
        </p:txBody>
      </p:sp>
      <p:sp>
        <p:nvSpPr>
          <p:cNvPr id="20275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857232"/>
            <a:ext cx="7640924" cy="480060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sz="2000" dirty="0" smtClean="0"/>
              <a:t>      Уксусная кислота принадлежит к слабым кислотам. Она во всех отношениях смешивается с водой, спиртом, эфиром, бензолом и нерастворима в сероуглероде. </a:t>
            </a:r>
          </a:p>
          <a:p>
            <a:pPr eaLnBrk="1" hangingPunct="1">
              <a:buNone/>
              <a:defRPr/>
            </a:pPr>
            <a:r>
              <a:rPr lang="ru-RU" sz="2000" dirty="0" smtClean="0"/>
              <a:t>      При разбавлении уксусной кислоты водой происходит сокращение объёма раствора. </a:t>
            </a:r>
          </a:p>
          <a:p>
            <a:pPr>
              <a:buNone/>
              <a:defRPr/>
            </a:pPr>
            <a:r>
              <a:rPr lang="ru-RU" sz="2000" dirty="0" smtClean="0"/>
              <a:t>     Их широко применяют как растворители (особенно этилацетат) для нитроцеллюлозных лаков, глифталевых и полиэфирных смол, в производстве киноплёнки и целлулоида, а также в пищевой промышленности и парфюмерии. В производстве полимеров значительную роль играют искусственные волокна, лаки и клеи на основе винилацетата.</a:t>
            </a:r>
          </a:p>
          <a:p>
            <a:pPr eaLnBrk="1" hangingPunct="1">
              <a:defRPr/>
            </a:pPr>
            <a:endParaRPr lang="ru-RU" sz="2000" dirty="0" smtClean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357818" y="4071942"/>
            <a:ext cx="3786182" cy="2786059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3"/>
          <p:cNvGraphicFramePr>
            <a:graphicFrameLocks noChangeAspect="1"/>
          </p:cNvGraphicFramePr>
          <p:nvPr>
            <p:ph idx="1"/>
          </p:nvPr>
        </p:nvGraphicFramePr>
        <p:xfrm>
          <a:off x="1000100" y="785794"/>
          <a:ext cx="8143900" cy="2786058"/>
        </p:xfrm>
        <a:graphic>
          <a:graphicData uri="http://schemas.openxmlformats.org/presentationml/2006/ole">
            <p:oleObj spid="_x0000_s1026" name="Точечный рисунок" r:id="rId3" imgW="4686954" imgH="2010056" progId="PBrush">
              <p:embed/>
            </p:oleObj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0"/>
            <a:ext cx="7498080" cy="78581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400" dirty="0" smtClean="0">
                <a:solidFill>
                  <a:schemeClr val="tx1"/>
                </a:solidFill>
                <a:effectLst/>
              </a:rPr>
              <a:t>Температуры плавления водных растворов уксусной кислоты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00" y="4143380"/>
            <a:ext cx="8143900" cy="271462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000100" y="3786190"/>
            <a:ext cx="81439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latin typeface="+mn-lt"/>
              </a:rPr>
              <a:t>Физические свойства некоторых эфиров уксусной кислоты</a:t>
            </a:r>
            <a:endParaRPr lang="ru-RU" sz="2200" dirty="0">
              <a:latin typeface="+mn-lt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0"/>
            <a:ext cx="7498080" cy="64291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3600" dirty="0" smtClean="0"/>
              <a:t>Применение уксусной кислоты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idx="1"/>
          </p:nvPr>
        </p:nvSpPr>
        <p:spPr>
          <a:xfrm>
            <a:off x="1000100" y="714356"/>
            <a:ext cx="7498080" cy="4800600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/>
              <a:t>Водные растворы уксусной кислоты широко используются в пищевой промышленности (пищевая добавка </a:t>
            </a:r>
            <a:r>
              <a:rPr lang="ru-RU" sz="2000" b="1" dirty="0" smtClean="0"/>
              <a:t>E260</a:t>
            </a:r>
            <a:r>
              <a:rPr lang="ru-RU" sz="2000" dirty="0" smtClean="0"/>
              <a:t>) и бытовой кулинарии, а также в консервировании.</a:t>
            </a:r>
          </a:p>
          <a:p>
            <a:r>
              <a:rPr lang="ru-RU" sz="2000" dirty="0" smtClean="0"/>
              <a:t>Уксусную кислоту применяют для получения лекарственных и душистых веществ, как растворитель (например, в производстве ацетилцеллюлозы, ацетона). Она используется в книгопечатании и крашении.</a:t>
            </a:r>
          </a:p>
          <a:p>
            <a:r>
              <a:rPr lang="ru-RU" sz="2000" dirty="0" smtClean="0"/>
              <a:t>Уксусная кислота используется как реакционная среда для проведения окисления различных органических веществ. В лабораторных условиях это, например, окисление органических сульфидов </a:t>
            </a:r>
            <a:r>
              <a:rPr lang="ru-RU" sz="2000" dirty="0" err="1" smtClean="0"/>
              <a:t>пероксидом</a:t>
            </a:r>
            <a:r>
              <a:rPr lang="ru-RU" sz="2000" dirty="0" smtClean="0"/>
              <a:t> водорода, в промышленности — окисление </a:t>
            </a:r>
            <a:r>
              <a:rPr lang="ru-RU" sz="2000" dirty="0" err="1" smtClean="0"/>
              <a:t>пара-ксилола</a:t>
            </a:r>
            <a:r>
              <a:rPr lang="ru-RU" sz="2000" dirty="0" smtClean="0"/>
              <a:t> кислородом воздуха в терефталевую кислоту.</a:t>
            </a:r>
          </a:p>
          <a:p>
            <a:r>
              <a:rPr lang="ru-RU" sz="2000" dirty="0" smtClean="0"/>
              <a:t>Поскольку пары уксусной кислоты обладают резким раздражающим запахом, возможно её применение в медицинских целях в качестве замены нашатырного спирта для выведения больного из обморочного состояния.</a:t>
            </a:r>
          </a:p>
          <a:p>
            <a:pPr eaLnBrk="1" hangingPunct="1">
              <a:defRPr/>
            </a:pPr>
            <a:endParaRPr lang="ru-RU" sz="20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14876" y="0"/>
            <a:ext cx="4429124" cy="701691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Уксус — 9%-ная уксусная кислота.</a:t>
            </a:r>
          </a:p>
        </p:txBody>
      </p:sp>
      <p:pic>
        <p:nvPicPr>
          <p:cNvPr id="9219" name="Picture 5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1000100" y="0"/>
            <a:ext cx="3869558" cy="3571875"/>
          </a:xfr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857752" y="3071810"/>
            <a:ext cx="4286248" cy="378619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3571876"/>
            <a:ext cx="38576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/>
              <a:t>Уксусная </a:t>
            </a:r>
            <a:r>
              <a:rPr lang="ru-RU" dirty="0" smtClean="0"/>
              <a:t>кислота для пищевой промышленности.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00" y="214290"/>
            <a:ext cx="749808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Осторожно!</a:t>
            </a: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1000100" y="1428736"/>
            <a:ext cx="7498080" cy="4800600"/>
          </a:xfrm>
        </p:spPr>
        <p:txBody>
          <a:bodyPr/>
          <a:lstStyle/>
          <a:p>
            <a:pPr eaLnBrk="1" hangingPunct="1">
              <a:buNone/>
              <a:defRPr/>
            </a:pPr>
            <a:r>
              <a:rPr lang="ru-RU" dirty="0" smtClean="0"/>
              <a:t>Пары уксусной кислоты раздражают</a:t>
            </a:r>
          </a:p>
          <a:p>
            <a:pPr eaLnBrk="1" hangingPunct="1">
              <a:buNone/>
              <a:defRPr/>
            </a:pPr>
            <a:r>
              <a:rPr lang="ru-RU" dirty="0" smtClean="0"/>
              <a:t>слизистые оболочки верхних</a:t>
            </a:r>
          </a:p>
          <a:p>
            <a:pPr eaLnBrk="1" hangingPunct="1">
              <a:buNone/>
              <a:defRPr/>
            </a:pPr>
            <a:r>
              <a:rPr lang="ru-RU" dirty="0" smtClean="0"/>
              <a:t>дыхательных путей. Хроническое </a:t>
            </a:r>
          </a:p>
          <a:p>
            <a:pPr eaLnBrk="1" hangingPunct="1">
              <a:buNone/>
              <a:defRPr/>
            </a:pPr>
            <a:r>
              <a:rPr lang="ru-RU" dirty="0" smtClean="0"/>
              <a:t>действие паров ведёт к заболеваниям </a:t>
            </a:r>
          </a:p>
          <a:p>
            <a:pPr eaLnBrk="1" hangingPunct="1">
              <a:buNone/>
              <a:defRPr/>
            </a:pPr>
            <a:r>
              <a:rPr lang="ru-RU" dirty="0" smtClean="0"/>
              <a:t>носоглотки и к конъюнктивитам! 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76</TotalTime>
  <Words>239</Words>
  <Application>Microsoft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Солнцестояние</vt:lpstr>
      <vt:lpstr>Точечный рисунок</vt:lpstr>
      <vt:lpstr>Презентация по теме:”Уксусная кислота” </vt:lpstr>
      <vt:lpstr>Уксусная кислота</vt:lpstr>
      <vt:lpstr>Характеристика уксусной кислоты:</vt:lpstr>
      <vt:lpstr>Температуры плавления водных растворов уксусной кислоты</vt:lpstr>
      <vt:lpstr>Применение уксусной кислоты</vt:lpstr>
      <vt:lpstr>Слайд 6</vt:lpstr>
      <vt:lpstr>Осторожно!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«Уксусная кислота»</dc:title>
  <dc:creator>Толик</dc:creator>
  <cp:lastModifiedBy>Валерий</cp:lastModifiedBy>
  <cp:revision>10</cp:revision>
  <cp:lastPrinted>1601-01-01T00:00:00Z</cp:lastPrinted>
  <dcterms:created xsi:type="dcterms:W3CDTF">2011-03-22T14:59:07Z</dcterms:created>
  <dcterms:modified xsi:type="dcterms:W3CDTF">2015-02-08T13:44:09Z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9</vt:i4>
  </property>
</Properties>
</file>