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55C5E-144A-4571-B616-65AB15F43C8C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ACBD1-C3AF-4B64-9DCC-7C4967E692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b="1" dirty="0" err="1" smtClean="0">
                <a:solidFill>
                  <a:schemeClr val="tx2"/>
                </a:solidFill>
              </a:rPr>
              <a:t>Виробництво</a:t>
            </a:r>
            <a:r>
              <a:rPr lang="ru-RU" sz="7200" b="1" dirty="0" smtClean="0">
                <a:solidFill>
                  <a:schemeClr val="tx2"/>
                </a:solidFill>
              </a:rPr>
              <a:t> </a:t>
            </a:r>
            <a:r>
              <a:rPr lang="ru-RU" sz="7200" b="1" dirty="0" err="1" smtClean="0">
                <a:solidFill>
                  <a:schemeClr val="tx2"/>
                </a:solidFill>
              </a:rPr>
              <a:t>Алюм</a:t>
            </a:r>
            <a:r>
              <a:rPr lang="uk-UA" sz="7200" b="1" dirty="0" err="1" smtClean="0">
                <a:solidFill>
                  <a:schemeClr val="tx2"/>
                </a:solidFill>
              </a:rPr>
              <a:t>іні</a:t>
            </a:r>
            <a:r>
              <a:rPr lang="uk-UA" sz="7200" b="1" dirty="0" err="1">
                <a:solidFill>
                  <a:schemeClr val="tx2"/>
                </a:solidFill>
              </a:rPr>
              <a:t>ю</a:t>
            </a: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929330"/>
            <a:ext cx="6400800" cy="92867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k-UA" b="1" dirty="0" smtClean="0">
                <a:solidFill>
                  <a:schemeClr val="tx2"/>
                </a:solidFill>
              </a:rPr>
              <a:t>Ярова М. </a:t>
            </a:r>
          </a:p>
          <a:p>
            <a:pPr algn="r"/>
            <a:r>
              <a:rPr lang="uk-UA" b="1" dirty="0" err="1" smtClean="0">
                <a:solidFill>
                  <a:schemeClr val="tx2"/>
                </a:solidFill>
              </a:rPr>
              <a:t>Шагієва</a:t>
            </a:r>
            <a:r>
              <a:rPr lang="uk-UA" b="1" dirty="0" smtClean="0">
                <a:solidFill>
                  <a:schemeClr val="tx2"/>
                </a:solidFill>
              </a:rPr>
              <a:t> К.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13314" name="Picture 2" descr="http://alhimteh.ru/uploads/1292566235_kiani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19" y="2571744"/>
            <a:ext cx="3972393" cy="3219456"/>
          </a:xfrm>
          <a:prstGeom prst="rect">
            <a:avLst/>
          </a:prstGeom>
          <a:noFill/>
        </p:spPr>
      </p:pic>
      <p:pic>
        <p:nvPicPr>
          <p:cNvPr id="13316" name="Picture 4" descr="http://images.astronet.ru/pubd/2002/10/11/0001180155/pb_01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00306"/>
            <a:ext cx="2870277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500042"/>
            <a:ext cx="81439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Алюміній</a:t>
            </a:r>
            <a:r>
              <a:rPr lang="ru-RU" sz="2400" dirty="0"/>
              <a:t> </a:t>
            </a:r>
            <a:r>
              <a:rPr lang="ru-RU" sz="2400" dirty="0" err="1"/>
              <a:t>отримують</a:t>
            </a:r>
            <a:r>
              <a:rPr lang="ru-RU" sz="2400" dirty="0"/>
              <a:t> </a:t>
            </a:r>
            <a:r>
              <a:rPr lang="ru-RU" sz="2400" dirty="0" err="1"/>
              <a:t>електролізом</a:t>
            </a:r>
            <a:r>
              <a:rPr lang="ru-RU" sz="2400" dirty="0"/>
              <a:t> </a:t>
            </a:r>
            <a:r>
              <a:rPr lang="ru-RU" sz="2400" dirty="0" err="1"/>
              <a:t>розчину</a:t>
            </a:r>
            <a:r>
              <a:rPr lang="ru-RU" sz="2400" dirty="0"/>
              <a:t> глинозему </a:t>
            </a:r>
            <a:endParaRPr lang="ru-RU" sz="2400" dirty="0" smtClean="0"/>
          </a:p>
          <a:p>
            <a:pPr algn="ctr"/>
            <a:r>
              <a:rPr lang="ru-RU" sz="2400" dirty="0" smtClean="0"/>
              <a:t>(</a:t>
            </a:r>
            <a:r>
              <a:rPr lang="ru-RU" sz="2400" dirty="0" err="1"/>
              <a:t>техн</a:t>
            </a:r>
            <a:r>
              <a:rPr lang="ru-RU" sz="2400" dirty="0"/>
              <a:t>. </a:t>
            </a:r>
            <a:r>
              <a:rPr lang="de-DE" sz="2400" dirty="0"/>
              <a:t>Al</a:t>
            </a:r>
            <a:r>
              <a:rPr lang="de-DE" sz="2400" baseline="-25000" dirty="0"/>
              <a:t>2</a:t>
            </a:r>
            <a:r>
              <a:rPr lang="de-DE" sz="2400" dirty="0"/>
              <a:t>O</a:t>
            </a:r>
            <a:r>
              <a:rPr lang="de-DE" sz="2400" baseline="-25000" dirty="0"/>
              <a:t>3</a:t>
            </a:r>
            <a:r>
              <a:rPr lang="de-DE" sz="2400" dirty="0"/>
              <a:t>) </a:t>
            </a:r>
            <a:r>
              <a:rPr lang="ru-RU" sz="2400" dirty="0"/>
              <a:t>в </a:t>
            </a:r>
            <a:r>
              <a:rPr lang="ru-RU" sz="2400" dirty="0" err="1"/>
              <a:t>розплавленому</a:t>
            </a:r>
            <a:r>
              <a:rPr lang="ru-RU" sz="2400" dirty="0"/>
              <a:t> </a:t>
            </a:r>
            <a:r>
              <a:rPr lang="ru-RU" sz="2400" dirty="0" err="1"/>
              <a:t>кріоліті</a:t>
            </a:r>
            <a:r>
              <a:rPr lang="ru-RU" sz="2400" dirty="0"/>
              <a:t> </a:t>
            </a:r>
            <a:r>
              <a:rPr lang="de-DE" sz="2400" dirty="0"/>
              <a:t>Na</a:t>
            </a:r>
            <a:r>
              <a:rPr lang="de-DE" sz="2400" baseline="-25000" dirty="0"/>
              <a:t>3</a:t>
            </a:r>
            <a:r>
              <a:rPr lang="de-DE" sz="2400" dirty="0"/>
              <a:t>[AlF</a:t>
            </a:r>
            <a:r>
              <a:rPr lang="de-DE" sz="2400" baseline="-25000" dirty="0"/>
              <a:t>6</a:t>
            </a:r>
            <a:r>
              <a:rPr lang="de-DE" sz="2400" dirty="0"/>
              <a:t>] </a:t>
            </a:r>
            <a:endParaRPr lang="uk-UA" sz="2400" dirty="0" smtClean="0"/>
          </a:p>
          <a:p>
            <a:pPr algn="ctr"/>
            <a:r>
              <a:rPr lang="ru-RU" sz="2400" dirty="0" smtClean="0"/>
              <a:t>при </a:t>
            </a:r>
            <a:r>
              <a:rPr lang="ru-RU" sz="2400" dirty="0"/>
              <a:t>950–960 °</a:t>
            </a:r>
            <a:r>
              <a:rPr lang="de-DE" sz="2400" dirty="0"/>
              <a:t>C. </a:t>
            </a:r>
            <a:endParaRPr lang="uk-UA" sz="2400" dirty="0" smtClean="0"/>
          </a:p>
          <a:p>
            <a:pPr algn="ctr"/>
            <a:r>
              <a:rPr lang="ru-RU" sz="2400" dirty="0" smtClean="0"/>
              <a:t>Для </a:t>
            </a:r>
            <a:r>
              <a:rPr lang="ru-RU" sz="2400" dirty="0" err="1" smtClean="0"/>
              <a:t>отримання</a:t>
            </a:r>
            <a:r>
              <a:rPr lang="ru-RU" sz="2400" dirty="0" smtClean="0"/>
              <a:t> 1 т </a:t>
            </a:r>
            <a:r>
              <a:rPr lang="ru-RU" sz="2400" dirty="0" err="1" smtClean="0"/>
              <a:t>чорнового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алюмінію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витрачається</a:t>
            </a:r>
            <a:r>
              <a:rPr lang="ru-RU" sz="2400" dirty="0" smtClean="0"/>
              <a:t> 14500-17500 кВт·год </a:t>
            </a:r>
            <a:r>
              <a:rPr lang="ru-RU" sz="2400" dirty="0" err="1" smtClean="0"/>
              <a:t>електроенергії</a:t>
            </a:r>
            <a:r>
              <a:rPr lang="ru-RU" sz="2400" dirty="0" smtClean="0"/>
              <a:t>, 1925–1930 кг глинозему, 500–600 кг анодного </a:t>
            </a:r>
            <a:r>
              <a:rPr lang="ru-RU" sz="2400" dirty="0" err="1" smtClean="0"/>
              <a:t>матеріалу</a:t>
            </a:r>
            <a:r>
              <a:rPr lang="ru-RU" sz="2400" dirty="0" smtClean="0"/>
              <a:t>, 50-70 кг </a:t>
            </a:r>
            <a:r>
              <a:rPr lang="ru-RU" sz="2400" dirty="0" err="1" smtClean="0"/>
              <a:t>фтористих</a:t>
            </a:r>
            <a:r>
              <a:rPr lang="ru-RU" sz="2400" dirty="0" smtClean="0"/>
              <a:t> солей. </a:t>
            </a:r>
            <a:r>
              <a:rPr lang="ru-RU" sz="2400" dirty="0" err="1" smtClean="0"/>
              <a:t>Добова</a:t>
            </a:r>
            <a:r>
              <a:rPr lang="ru-RU" sz="2400" dirty="0" smtClean="0"/>
              <a:t> </a:t>
            </a:r>
            <a:r>
              <a:rPr lang="ru-RU" sz="2400" dirty="0" err="1" smtClean="0"/>
              <a:t>продуктивність</a:t>
            </a:r>
            <a:r>
              <a:rPr lang="ru-RU" sz="2400" dirty="0" smtClean="0"/>
              <a:t> </a:t>
            </a:r>
            <a:r>
              <a:rPr lang="ru-RU" sz="2400" dirty="0" err="1" smtClean="0"/>
              <a:t>однієї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ванни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потужності</a:t>
            </a:r>
            <a:r>
              <a:rPr lang="ru-RU" sz="2400" dirty="0" smtClean="0"/>
              <a:t> —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550 до 1200 кг </a:t>
            </a:r>
            <a:r>
              <a:rPr lang="ru-RU" sz="2400" dirty="0" err="1" smtClean="0"/>
              <a:t>алюмінію</a:t>
            </a:r>
            <a:r>
              <a:rPr lang="ru-RU" sz="2400" dirty="0" smtClean="0"/>
              <a:t>. </a:t>
            </a:r>
          </a:p>
        </p:txBody>
      </p:sp>
      <p:pic>
        <p:nvPicPr>
          <p:cNvPr id="2050" name="Picture 2" descr="http://beta.inosmi.ru/images/16327/87/1632787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6586" y="4000504"/>
            <a:ext cx="4687414" cy="2857496"/>
          </a:xfrm>
          <a:prstGeom prst="rect">
            <a:avLst/>
          </a:prstGeom>
          <a:noFill/>
        </p:spPr>
      </p:pic>
      <p:pic>
        <p:nvPicPr>
          <p:cNvPr id="2052" name="Picture 4" descr="http://uznay-kak.ru/upload/iblock/a14/a148da015f9a31985025b81b0943b1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0504"/>
            <a:ext cx="4429124" cy="2857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428604"/>
            <a:ext cx="8643998" cy="60730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Електроліз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проводять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апаратах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катодом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яких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служить дно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ванни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анодом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попередньо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обпалені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</a:rPr>
              <a:t>вугільні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блоки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або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самообпалюючі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електроди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поміщені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розплавлений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електроліт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.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розплаві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відбуваються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такі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реакції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:</a:t>
            </a:r>
          </a:p>
          <a:p>
            <a:pPr marL="0" marR="0" lvl="0" indent="0" algn="ctr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Na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[AlF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6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] ↔ 3Na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+ 2F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−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AlF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−4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ctr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AlF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−4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↔ F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−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AlF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ctr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AlF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↔ F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−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AlF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+2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ctr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AlF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+2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↔ F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−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AlF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2+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AlF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↔ F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−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Al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3+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ctr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Al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AlO</a:t>
            </a:r>
            <a:r>
              <a:rPr kumimoji="0" lang="ru-RU" sz="2400" b="0" i="0" u="none" strike="noStrike" cap="none" normalizeH="0" baseline="3000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AlO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−2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      AlO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−2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↔ Al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3+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+ 2O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2−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AlO</a:t>
            </a:r>
            <a:r>
              <a:rPr kumimoji="0" lang="ru-RU" sz="2400" b="0" i="0" u="none" strike="noStrike" cap="none" normalizeH="0" baseline="3000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↔ Al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3+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O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2−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      Al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3+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+ 3e →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Al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2O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2−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 — 4e → 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Розплавлений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алюміній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температурі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електролізу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важчий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ніж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електроліт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 тому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накопичується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дні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ванни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.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аноді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виділяється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взаємодіє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вуглецем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анода,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вигорає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утворюючи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 СО та СО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7158" y="58847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dirty="0" smtClean="0"/>
          </a:p>
          <a:p>
            <a:r>
              <a:rPr lang="ru-RU" sz="2400" dirty="0" err="1" smtClean="0"/>
              <a:t>Промисловий</a:t>
            </a:r>
            <a:r>
              <a:rPr lang="ru-RU" sz="2400" dirty="0" smtClean="0"/>
              <a:t> комплекс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алюмінію</a:t>
            </a:r>
            <a:r>
              <a:rPr lang="ru-RU" sz="2400" dirty="0" smtClean="0"/>
              <a:t> </a:t>
            </a:r>
            <a:r>
              <a:rPr lang="ru-RU" sz="2400" dirty="0" err="1" smtClean="0"/>
              <a:t>включає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виробництво</a:t>
            </a:r>
            <a:r>
              <a:rPr lang="ru-RU" sz="2400" dirty="0" smtClean="0"/>
              <a:t> глинозему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алюмінієвих</a:t>
            </a:r>
            <a:r>
              <a:rPr lang="ru-RU" sz="2400" dirty="0" smtClean="0"/>
              <a:t> руд, </a:t>
            </a:r>
            <a:r>
              <a:rPr lang="ru-RU" sz="2400" dirty="0" err="1" smtClean="0"/>
              <a:t>кріоліту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фторидів</a:t>
            </a:r>
            <a:r>
              <a:rPr lang="ru-RU" sz="2400" dirty="0" smtClean="0"/>
              <a:t>, </a:t>
            </a:r>
            <a:r>
              <a:rPr lang="ru-RU" sz="2400" dirty="0" err="1" smtClean="0"/>
              <a:t>вуглецевих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анодних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 </a:t>
            </a:r>
            <a:r>
              <a:rPr lang="ru-RU" sz="2400" dirty="0" err="1" smtClean="0"/>
              <a:t>футеровочних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власне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електролітичне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алюмінію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Алюміній</a:t>
            </a:r>
            <a:r>
              <a:rPr lang="ru-RU" sz="2400" dirty="0" smtClean="0"/>
              <a:t> </a:t>
            </a:r>
            <a:r>
              <a:rPr lang="ru-RU" sz="2400" dirty="0" err="1"/>
              <a:t>високої</a:t>
            </a:r>
            <a:r>
              <a:rPr lang="ru-RU" sz="2400" dirty="0"/>
              <a:t> </a:t>
            </a:r>
            <a:r>
              <a:rPr lang="ru-RU" sz="2400" dirty="0" err="1"/>
              <a:t>чистоти</a:t>
            </a:r>
            <a:r>
              <a:rPr lang="ru-RU" sz="2400" dirty="0"/>
              <a:t> (не </a:t>
            </a:r>
            <a:r>
              <a:rPr lang="ru-RU" sz="2400" dirty="0" err="1"/>
              <a:t>більше</a:t>
            </a:r>
            <a:r>
              <a:rPr lang="ru-RU" sz="2400" dirty="0"/>
              <a:t> 0,05% </a:t>
            </a:r>
            <a:r>
              <a:rPr lang="ru-RU" sz="2400" dirty="0" err="1"/>
              <a:t>домішок</a:t>
            </a:r>
            <a:r>
              <a:rPr lang="ru-RU" sz="2400" dirty="0"/>
              <a:t>) </a:t>
            </a:r>
            <a:r>
              <a:rPr lang="ru-RU" sz="2400" dirty="0" err="1"/>
              <a:t>отримують</a:t>
            </a:r>
            <a:r>
              <a:rPr lang="ru-RU" sz="2400" dirty="0"/>
              <a:t> </a:t>
            </a:r>
            <a:r>
              <a:rPr lang="ru-RU" sz="2400" dirty="0" err="1"/>
              <a:t>електролітичним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 err="1" smtClean="0"/>
              <a:t>рафінуванням</a:t>
            </a:r>
            <a:r>
              <a:rPr lang="ru-RU" sz="2400" dirty="0"/>
              <a:t> </a:t>
            </a:r>
            <a:r>
              <a:rPr lang="ru-RU" sz="2400" dirty="0" err="1"/>
              <a:t>чорнового</a:t>
            </a:r>
            <a:r>
              <a:rPr lang="ru-RU" sz="2400" dirty="0"/>
              <a:t> </a:t>
            </a:r>
            <a:r>
              <a:rPr lang="ru-RU" sz="2400" dirty="0" err="1"/>
              <a:t>алюмінію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містить</a:t>
            </a:r>
            <a:r>
              <a:rPr lang="ru-RU" sz="2400" dirty="0"/>
              <a:t> до 1% </a:t>
            </a:r>
            <a:r>
              <a:rPr lang="ru-RU" sz="2400" dirty="0" err="1"/>
              <a:t>домішок</a:t>
            </a:r>
            <a:r>
              <a:rPr lang="ru-RU" sz="2400" dirty="0"/>
              <a:t>. В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електроліту</a:t>
            </a:r>
            <a:r>
              <a:rPr lang="ru-RU" sz="2400" dirty="0"/>
              <a:t> </a:t>
            </a:r>
            <a:r>
              <a:rPr lang="ru-RU" sz="2400" dirty="0" err="1"/>
              <a:t>найчастіше</a:t>
            </a:r>
            <a:r>
              <a:rPr lang="ru-RU" sz="2400" dirty="0"/>
              <a:t>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розплав</a:t>
            </a:r>
            <a:r>
              <a:rPr lang="ru-RU" sz="2400" dirty="0"/>
              <a:t> </a:t>
            </a:r>
            <a:r>
              <a:rPr lang="de-DE" sz="2400" dirty="0"/>
              <a:t>Na</a:t>
            </a:r>
            <a:r>
              <a:rPr lang="de-DE" sz="2400" baseline="-25000" dirty="0"/>
              <a:t>3</a:t>
            </a:r>
            <a:r>
              <a:rPr lang="de-DE" sz="2400" dirty="0"/>
              <a:t>[AlF</a:t>
            </a:r>
            <a:r>
              <a:rPr lang="de-DE" sz="2400" baseline="-25000" dirty="0"/>
              <a:t>6</a:t>
            </a:r>
            <a:r>
              <a:rPr lang="de-DE" sz="2400" dirty="0"/>
              <a:t>], BaCl</a:t>
            </a:r>
            <a:r>
              <a:rPr lang="de-DE" sz="2400" baseline="-25000" dirty="0"/>
              <a:t>2</a:t>
            </a:r>
            <a:r>
              <a:rPr lang="de-DE" sz="2400" dirty="0"/>
              <a:t> (</a:t>
            </a:r>
            <a:r>
              <a:rPr lang="ru-RU" sz="2400" dirty="0"/>
              <a:t>до 60%) </a:t>
            </a:r>
            <a:r>
              <a:rPr lang="de-DE" sz="2400" dirty="0" err="1"/>
              <a:t>NaCl</a:t>
            </a:r>
            <a:r>
              <a:rPr lang="de-DE" sz="2400" dirty="0"/>
              <a:t> (</a:t>
            </a:r>
            <a:r>
              <a:rPr lang="ru-RU" sz="2400" dirty="0"/>
              <a:t>до 4%). </a:t>
            </a:r>
          </a:p>
        </p:txBody>
      </p:sp>
      <p:pic>
        <p:nvPicPr>
          <p:cNvPr id="17410" name="Picture 2" descr="http://nanolife.info/uploads/posts/2010-02/1265669994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02263"/>
            <a:ext cx="4572000" cy="3055737"/>
          </a:xfrm>
          <a:prstGeom prst="rect">
            <a:avLst/>
          </a:prstGeom>
          <a:noFill/>
        </p:spPr>
      </p:pic>
      <p:pic>
        <p:nvPicPr>
          <p:cNvPr id="17412" name="Picture 4" descr="http://1prime.ru/images/76647/70/7664770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786190"/>
            <a:ext cx="4500562" cy="3071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785794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Алюміній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розливають</a:t>
            </a:r>
            <a:r>
              <a:rPr lang="ru-RU" sz="2400" dirty="0" smtClean="0"/>
              <a:t> в </a:t>
            </a:r>
            <a:r>
              <a:rPr lang="ru-RU" sz="2400" dirty="0" err="1" smtClean="0"/>
              <a:t>злитки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переробляють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</a:t>
            </a:r>
            <a:r>
              <a:rPr lang="ru-RU" sz="2400" dirty="0" smtClean="0"/>
              <a:t> </a:t>
            </a:r>
            <a:r>
              <a:rPr lang="ru-RU" sz="2400" dirty="0" err="1" smtClean="0"/>
              <a:t>листи</a:t>
            </a:r>
            <a:r>
              <a:rPr lang="ru-RU" sz="2400" dirty="0" smtClean="0"/>
              <a:t>, фольгу, </a:t>
            </a:r>
            <a:r>
              <a:rPr lang="ru-RU" sz="2400" dirty="0" err="1" smtClean="0"/>
              <a:t>профілі</a:t>
            </a:r>
            <a:r>
              <a:rPr lang="ru-RU" sz="2400" dirty="0" smtClean="0"/>
              <a:t>, </a:t>
            </a:r>
            <a:r>
              <a:rPr lang="ru-RU" sz="2400" dirty="0" err="1" smtClean="0"/>
              <a:t>дріт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добре </a:t>
            </a:r>
            <a:r>
              <a:rPr lang="ru-RU" sz="2400" dirty="0" err="1" smtClean="0"/>
              <a:t>зварюється</a:t>
            </a:r>
            <a:r>
              <a:rPr lang="ru-RU" sz="2400" dirty="0" smtClean="0"/>
              <a:t>, </a:t>
            </a:r>
            <a:r>
              <a:rPr lang="ru-RU" sz="2400" dirty="0" err="1" smtClean="0"/>
              <a:t>піддається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куванню</a:t>
            </a:r>
            <a:r>
              <a:rPr lang="ru-RU" sz="2400" dirty="0" smtClean="0"/>
              <a:t>, </a:t>
            </a:r>
            <a:r>
              <a:rPr lang="ru-RU" sz="2400" dirty="0" err="1" smtClean="0"/>
              <a:t>штампуванню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прокатці</a:t>
            </a:r>
            <a:r>
              <a:rPr lang="ru-RU" sz="2400" dirty="0" smtClean="0"/>
              <a:t>, </a:t>
            </a:r>
            <a:r>
              <a:rPr lang="ru-RU" sz="2400" dirty="0" err="1" smtClean="0"/>
              <a:t>волочінню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пресуванню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обробляється</a:t>
            </a:r>
            <a:r>
              <a:rPr lang="ru-RU" sz="2400" dirty="0" smtClean="0"/>
              <a:t> методами </a:t>
            </a:r>
            <a:r>
              <a:rPr lang="ru-RU" sz="2400" dirty="0" err="1" smtClean="0"/>
              <a:t>порошкової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металургії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6386" name="Picture 2" descr="http://vkurse.ua/i/2010-11/dostiglo-maksimuma-bolee-chem-za-20-mesyac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429000"/>
            <a:ext cx="3810000" cy="2381250"/>
          </a:xfrm>
          <a:prstGeom prst="rect">
            <a:avLst/>
          </a:prstGeom>
          <a:noFill/>
        </p:spPr>
      </p:pic>
      <p:sp>
        <p:nvSpPr>
          <p:cNvPr id="5" name="Стрелка вправо 4"/>
          <p:cNvSpPr/>
          <p:nvPr/>
        </p:nvSpPr>
        <p:spPr>
          <a:xfrm>
            <a:off x="4071934" y="4214818"/>
            <a:ext cx="1214446" cy="571504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388" name="Picture 4" descr="http://vkurse.ua/i/2007-08/obem-proizvodstva-alyuminiya-dostig-v-iyule-novogo-absolyutnogo-rekor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428868"/>
            <a:ext cx="3500430" cy="2187769"/>
          </a:xfrm>
          <a:prstGeom prst="rect">
            <a:avLst/>
          </a:prstGeom>
          <a:noFill/>
        </p:spPr>
      </p:pic>
      <p:pic>
        <p:nvPicPr>
          <p:cNvPr id="16390" name="Picture 6" descr="http://mtdata.ru/u17/photoD190/20676132618-0/orig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4572008"/>
            <a:ext cx="3500430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Виробництво Алюмінію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Виробництво Алюмінію</dc:title>
  <dc:creator>home</dc:creator>
  <cp:lastModifiedBy>home</cp:lastModifiedBy>
  <cp:revision>3</cp:revision>
  <dcterms:created xsi:type="dcterms:W3CDTF">2014-05-21T13:30:07Z</dcterms:created>
  <dcterms:modified xsi:type="dcterms:W3CDTF">2014-05-21T13:58:53Z</dcterms:modified>
</cp:coreProperties>
</file>