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4" r:id="rId6"/>
    <p:sldId id="263" r:id="rId7"/>
    <p:sldId id="265" r:id="rId8"/>
    <p:sldId id="262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66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2857496"/>
            <a:ext cx="7286676" cy="1785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АСПІРИН, ЯК ХІМІЧНИЙ ЕЛЕМЕНТ. ЙОГО ПЛЮСИ ТА </a:t>
            </a:r>
            <a:r>
              <a:rPr lang="uk-UA" dirty="0" smtClean="0"/>
              <a:t>МІНУСИ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5214950"/>
            <a:ext cx="5357850" cy="1543064"/>
          </a:xfrm>
        </p:spPr>
        <p:txBody>
          <a:bodyPr>
            <a:normAutofit/>
          </a:bodyPr>
          <a:lstStyle/>
          <a:p>
            <a:pPr algn="l"/>
            <a:r>
              <a:rPr lang="uk-UA" dirty="0" smtClean="0">
                <a:solidFill>
                  <a:schemeClr val="bg1">
                    <a:lumMod val="65000"/>
                  </a:schemeClr>
                </a:solidFill>
              </a:rPr>
              <a:t>Малькевич Анастасія Вікторівна 11-А 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143000"/>
          </a:xfrm>
        </p:spPr>
        <p:txBody>
          <a:bodyPr>
            <a:noAutofit/>
          </a:bodyPr>
          <a:lstStyle/>
          <a:p>
            <a:r>
              <a:rPr lang="uk-UA" sz="4000" i="1" dirty="0" smtClean="0">
                <a:latin typeface="Adobe Song Std L" pitchFamily="18" charset="-128"/>
                <a:ea typeface="Adobe Song Std L" pitchFamily="18" charset="-128"/>
              </a:rPr>
              <a:t>НЕГАТИВНА ДІЯ АСПІРИНУ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1538" y="1785926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При великих дозах викликає </a:t>
            </a:r>
            <a:r>
              <a:rPr lang="uk-UA" sz="2400" dirty="0" err="1" smtClean="0"/>
              <a:t>сердцеві</a:t>
            </a:r>
            <a:r>
              <a:rPr lang="uk-UA" sz="2400" dirty="0" smtClean="0"/>
              <a:t> захворювання та інфаркт</a:t>
            </a:r>
            <a:endParaRPr lang="uk-U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2857496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Викликає внутрішню кровотечу, язву</a:t>
            </a:r>
            <a:endParaRPr lang="uk-UA" sz="24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  <p:sp>
        <p:nvSpPr>
          <p:cNvPr id="10" name="Пі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Алексей\Downloads\Створити папку\people (55)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643314"/>
            <a:ext cx="2900371" cy="290037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725470"/>
          </a:xfrm>
        </p:spPr>
        <p:txBody>
          <a:bodyPr>
            <a:noAutofit/>
          </a:bodyPr>
          <a:lstStyle/>
          <a:p>
            <a:r>
              <a:rPr lang="ru-RU" sz="4000" dirty="0" smtClean="0"/>
              <a:t>АСПІРИН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58204" cy="1785950"/>
          </a:xfr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АСПІРИН( </a:t>
            </a:r>
            <a:r>
              <a:rPr lang="ru-RU" dirty="0" err="1" smtClean="0"/>
              <a:t>ацетилсаліцилова</a:t>
            </a:r>
            <a:r>
              <a:rPr lang="ru-RU" dirty="0" smtClean="0"/>
              <a:t> кислота) </a:t>
            </a:r>
            <a:r>
              <a:rPr lang="ru-RU" dirty="0" err="1" smtClean="0"/>
              <a:t>найпоширеніший</a:t>
            </a:r>
            <a:r>
              <a:rPr lang="ru-RU" dirty="0" smtClean="0"/>
              <a:t> </a:t>
            </a:r>
            <a:r>
              <a:rPr lang="ru-RU" dirty="0" err="1" smtClean="0"/>
              <a:t>болезаспокійливий</a:t>
            </a:r>
            <a:r>
              <a:rPr lang="ru-RU" dirty="0" smtClean="0"/>
              <a:t>, </a:t>
            </a:r>
            <a:r>
              <a:rPr lang="ru-RU" dirty="0" err="1" smtClean="0"/>
              <a:t>жарознижуючий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протизапальний</a:t>
            </a:r>
            <a:r>
              <a:rPr lang="ru-RU" dirty="0" smtClean="0"/>
              <a:t> </a:t>
            </a:r>
            <a:r>
              <a:rPr lang="ru-RU" dirty="0" err="1" smtClean="0"/>
              <a:t>засіб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Алексей\Downloads\завантаженн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3349" y="3500438"/>
            <a:ext cx="3992949" cy="29908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72547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52864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err="1" smtClean="0"/>
              <a:t>Ще</a:t>
            </a:r>
            <a:r>
              <a:rPr lang="ru-RU" dirty="0" smtClean="0"/>
              <a:t> в </a:t>
            </a:r>
            <a:r>
              <a:rPr lang="ru-RU" dirty="0" err="1" smtClean="0"/>
              <a:t>давнину</a:t>
            </a:r>
            <a:r>
              <a:rPr lang="ru-RU" dirty="0" smtClean="0"/>
              <a:t> для </a:t>
            </a:r>
            <a:r>
              <a:rPr lang="ru-RU" dirty="0" err="1" smtClean="0"/>
              <a:t>лікування</a:t>
            </a:r>
            <a:r>
              <a:rPr lang="ru-RU" dirty="0" smtClean="0"/>
              <a:t> </a:t>
            </a:r>
            <a:r>
              <a:rPr lang="ru-RU" dirty="0" err="1" smtClean="0"/>
              <a:t>інфекційних</a:t>
            </a:r>
            <a:r>
              <a:rPr lang="ru-RU" dirty="0" smtClean="0"/>
              <a:t> хвороб та </a:t>
            </a:r>
            <a:r>
              <a:rPr lang="ru-RU" dirty="0" err="1" smtClean="0"/>
              <a:t>подагри</a:t>
            </a:r>
            <a:r>
              <a:rPr lang="ru-RU" dirty="0" smtClean="0"/>
              <a:t>, для </a:t>
            </a:r>
            <a:r>
              <a:rPr lang="ru-RU" dirty="0" err="1" smtClean="0"/>
              <a:t>полегшення</a:t>
            </a:r>
            <a:r>
              <a:rPr lang="ru-RU" dirty="0" smtClean="0"/>
              <a:t> болю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використовували</a:t>
            </a:r>
            <a:r>
              <a:rPr lang="ru-RU" dirty="0" smtClean="0"/>
              <a:t> </a:t>
            </a:r>
            <a:r>
              <a:rPr lang="ru-RU" dirty="0" err="1" smtClean="0"/>
              <a:t>різного</a:t>
            </a:r>
            <a:r>
              <a:rPr lang="ru-RU" dirty="0" smtClean="0"/>
              <a:t> роду </a:t>
            </a:r>
            <a:r>
              <a:rPr lang="ru-RU" dirty="0" err="1" smtClean="0"/>
              <a:t>екстракти</a:t>
            </a:r>
            <a:r>
              <a:rPr lang="ru-RU" dirty="0" smtClean="0"/>
              <a:t> </a:t>
            </a:r>
            <a:r>
              <a:rPr lang="ru-RU" dirty="0" err="1" smtClean="0"/>
              <a:t>вербової</a:t>
            </a:r>
            <a:r>
              <a:rPr lang="ru-RU" dirty="0" smtClean="0"/>
              <a:t> кори.</a:t>
            </a:r>
          </a:p>
          <a:p>
            <a:pPr>
              <a:buNone/>
            </a:pPr>
            <a:r>
              <a:rPr lang="ru-RU" dirty="0" smtClean="0"/>
              <a:t> У 1838 </a:t>
            </a:r>
            <a:r>
              <a:rPr lang="ru-RU" dirty="0" err="1" smtClean="0"/>
              <a:t>було</a:t>
            </a:r>
            <a:r>
              <a:rPr lang="ru-RU" dirty="0" smtClean="0"/>
              <a:t> показано,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активним</a:t>
            </a:r>
            <a:r>
              <a:rPr lang="ru-RU" dirty="0" smtClean="0"/>
              <a:t> компонентом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саліцилова</a:t>
            </a:r>
            <a:r>
              <a:rPr lang="ru-RU" dirty="0" smtClean="0"/>
              <a:t> кислота.</a:t>
            </a:r>
            <a:endParaRPr lang="ru-RU" dirty="0"/>
          </a:p>
        </p:txBody>
      </p:sp>
      <p:pic>
        <p:nvPicPr>
          <p:cNvPr id="2051" name="Picture 3" descr="C:\Users\Алексей\Downloads\завантаження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714752"/>
            <a:ext cx="4719651" cy="2770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7254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071546"/>
            <a:ext cx="4357686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Пошук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, </a:t>
            </a:r>
            <a:r>
              <a:rPr lang="ru-RU" dirty="0" err="1" smtClean="0"/>
              <a:t>порівнянних</a:t>
            </a:r>
            <a:r>
              <a:rPr lang="ru-RU" dirty="0" smtClean="0"/>
              <a:t> за </a:t>
            </a:r>
            <a:r>
              <a:rPr lang="ru-RU" dirty="0" err="1" smtClean="0"/>
              <a:t>ефективністю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токсичних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саліцилова</a:t>
            </a:r>
            <a:r>
              <a:rPr lang="ru-RU" dirty="0" smtClean="0"/>
              <a:t> кислота</a:t>
            </a:r>
            <a:endParaRPr lang="ru-RU" dirty="0"/>
          </a:p>
        </p:txBody>
      </p:sp>
      <p:pic>
        <p:nvPicPr>
          <p:cNvPr id="3074" name="Picture 2" descr="C:\Users\Алексей\Downloads\1292046276_gerhard-domag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4286250" cy="2867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Алексей\Downloads\45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643314"/>
            <a:ext cx="4013566" cy="30018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4143380"/>
            <a:ext cx="53578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увінчався</a:t>
            </a:r>
            <a:r>
              <a:rPr lang="ru-RU" sz="3200" dirty="0" smtClean="0"/>
              <a:t> </a:t>
            </a:r>
            <a:r>
              <a:rPr lang="ru-RU" sz="3200" dirty="0" err="1" smtClean="0"/>
              <a:t>успіхом</a:t>
            </a:r>
            <a:r>
              <a:rPr lang="ru-RU" sz="3200" dirty="0" smtClean="0"/>
              <a:t>, коли Герхардт у </a:t>
            </a:r>
            <a:r>
              <a:rPr lang="ru-RU" sz="3200" dirty="0" err="1" smtClean="0"/>
              <a:t>Франції</a:t>
            </a:r>
            <a:r>
              <a:rPr lang="ru-RU" sz="3200" dirty="0" smtClean="0"/>
              <a:t> </a:t>
            </a:r>
            <a:r>
              <a:rPr lang="ru-RU" sz="3200" dirty="0" err="1" smtClean="0"/>
              <a:t>отримав</a:t>
            </a:r>
            <a:r>
              <a:rPr lang="ru-RU" sz="3200" dirty="0" smtClean="0"/>
              <a:t> </a:t>
            </a:r>
            <a:r>
              <a:rPr lang="ru-RU" sz="3200" dirty="0" err="1" smtClean="0"/>
              <a:t>ацетилсаліцилову</a:t>
            </a:r>
            <a:r>
              <a:rPr lang="ru-RU" sz="3200" dirty="0" smtClean="0"/>
              <a:t> кислоту.</a:t>
            </a:r>
          </a:p>
          <a:p>
            <a:endParaRPr lang="uk-UA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72547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098" name="Picture 2" descr="C:\Users\Алексей\Downloads\250px-Acetylsalicylsäure2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500306"/>
            <a:ext cx="2381250" cy="1647825"/>
          </a:xfrm>
          <a:prstGeom prst="rect">
            <a:avLst/>
          </a:prstGeom>
          <a:noFill/>
        </p:spPr>
      </p:pic>
      <p:pic>
        <p:nvPicPr>
          <p:cNvPr id="4101" name="Picture 5" descr="C:\Users\Алексей\Downloads\Salicylic-acid-skeletal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214554"/>
            <a:ext cx="1905000" cy="20764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28662" y="457200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Саліцилова кислота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5072066" y="457200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Ацетилсаліцилова кислота</a:t>
            </a:r>
            <a:endParaRPr lang="uk-UA" dirty="0"/>
          </a:p>
        </p:txBody>
      </p:sp>
      <p:cxnSp>
        <p:nvCxnSpPr>
          <p:cNvPr id="12" name="Пряма зі стрілкою 11"/>
          <p:cNvCxnSpPr/>
          <p:nvPr/>
        </p:nvCxnSpPr>
        <p:spPr>
          <a:xfrm>
            <a:off x="3500430" y="3714752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725470"/>
          </a:xfrm>
          <a:solidFill>
            <a:srgbClr val="66FFCC">
              <a:alpha val="12941"/>
            </a:srgbClr>
          </a:solidFill>
        </p:spPr>
        <p:txBody>
          <a:bodyPr>
            <a:noAutofit/>
          </a:bodyPr>
          <a:lstStyle/>
          <a:p>
            <a:r>
              <a:rPr lang="ru-RU" sz="5400" dirty="0" smtClean="0"/>
              <a:t>АСПІРИН</a:t>
            </a:r>
            <a:endParaRPr lang="ru-RU" sz="5400" dirty="0"/>
          </a:p>
        </p:txBody>
      </p:sp>
      <p:sp>
        <p:nvSpPr>
          <p:cNvPr id="5" name="Овал 4"/>
          <p:cNvSpPr/>
          <p:nvPr/>
        </p:nvSpPr>
        <p:spPr>
          <a:xfrm>
            <a:off x="3286116" y="2285992"/>
            <a:ext cx="500066" cy="6429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7" name="Пряма зі стрілкою 6"/>
          <p:cNvCxnSpPr/>
          <p:nvPr/>
        </p:nvCxnSpPr>
        <p:spPr>
          <a:xfrm rot="10800000" flipV="1">
            <a:off x="3000364" y="3071810"/>
            <a:ext cx="714380" cy="57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71604" y="3714752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/>
              <a:t>ацетил</a:t>
            </a:r>
            <a:endParaRPr lang="uk-UA" sz="3200" i="1" dirty="0"/>
          </a:p>
        </p:txBody>
      </p:sp>
      <p:sp>
        <p:nvSpPr>
          <p:cNvPr id="11" name="Овал 10"/>
          <p:cNvSpPr/>
          <p:nvPr/>
        </p:nvSpPr>
        <p:spPr>
          <a:xfrm>
            <a:off x="3714744" y="2214554"/>
            <a:ext cx="1357322" cy="7143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3" name="Пряма зі стрілкою 12"/>
          <p:cNvCxnSpPr/>
          <p:nvPr/>
        </p:nvCxnSpPr>
        <p:spPr>
          <a:xfrm>
            <a:off x="4857752" y="3071810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72066" y="3714752"/>
            <a:ext cx="40719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err="1" smtClean="0"/>
              <a:t>Spiraea</a:t>
            </a:r>
            <a:r>
              <a:rPr lang="uk-UA" sz="2800" i="1" dirty="0" smtClean="0"/>
              <a:t> </a:t>
            </a:r>
            <a:r>
              <a:rPr lang="ru-RU" sz="2000" i="1" dirty="0" smtClean="0"/>
              <a:t>(</a:t>
            </a:r>
            <a:r>
              <a:rPr lang="ru-RU" sz="2000" i="1" dirty="0" err="1" smtClean="0"/>
              <a:t>лат.назва</a:t>
            </a:r>
            <a:r>
              <a:rPr lang="ru-RU" sz="2000" i="1" dirty="0" smtClean="0"/>
              <a:t> таволги - </a:t>
            </a:r>
            <a:r>
              <a:rPr lang="ru-RU" sz="2000" i="1" dirty="0" err="1" smtClean="0"/>
              <a:t>рослини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з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якої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вперше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була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хімічно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виділена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саліцилова</a:t>
            </a:r>
            <a:r>
              <a:rPr lang="ru-RU" sz="2000" i="1" dirty="0" smtClean="0"/>
              <a:t> кислота)</a:t>
            </a:r>
            <a:endParaRPr lang="uk-UA" sz="2800" i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/>
      <p:bldP spid="11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C:\Users\Алексей\Downloads\veschey-privychnyh-primenenie-eto-interesno-poznavatelno-kartinki_5650354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142852"/>
            <a:ext cx="10113174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85918" y="1357298"/>
            <a:ext cx="6643734" cy="1077218"/>
          </a:xfrm>
          <a:prstGeom prst="rect">
            <a:avLst/>
          </a:prstGeom>
          <a:solidFill>
            <a:srgbClr val="F8F8F8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 США ЩОРІЧНО СПОЖИВАЄТЬСЯ ДО 20 Т АСПІРИНУ</a:t>
            </a:r>
            <a:endParaRPr lang="uk-UA" sz="32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Adobe Song Std L" pitchFamily="18" charset="-128"/>
                <a:ea typeface="Adobe Song Std L" pitchFamily="18" charset="-128"/>
              </a:rPr>
              <a:t>ПОЗИТИВНИЙ ВПЛИВ АСПІРИНУ:</a:t>
            </a:r>
            <a:endParaRPr lang="ru-RU" i="1" dirty="0">
              <a:latin typeface="Adobe Song Std L" pitchFamily="18" charset="-128"/>
              <a:ea typeface="Adobe Song Std L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785926"/>
            <a:ext cx="750099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400" dirty="0" smtClean="0"/>
              <a:t>Запобігає недостатність кровопостачання серця та мозку;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err="1" smtClean="0"/>
              <a:t>Жаропонижуюча</a:t>
            </a:r>
            <a:r>
              <a:rPr lang="uk-UA" sz="2400" dirty="0" smtClean="0"/>
              <a:t>, протизапальна та обезболююча дія;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/>
              <a:t>Розріджує кров;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/>
              <a:t>Зупиняє утворення тромбів у сосудах;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/>
              <a:t>Попереджує розвиток інсультів та інфарктів;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/>
              <a:t>Знижує ризик розвитку раку;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/>
              <a:t>Блокує вироблення </a:t>
            </a:r>
            <a:r>
              <a:rPr lang="uk-UA" sz="2400" dirty="0" err="1" smtClean="0"/>
              <a:t>простагландинів</a:t>
            </a:r>
            <a:r>
              <a:rPr lang="uk-UA" sz="2400" dirty="0" smtClean="0"/>
              <a:t>;</a:t>
            </a:r>
          </a:p>
          <a:p>
            <a:endParaRPr lang="uk-UA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C:\Users\Алексей\Downloads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6147" name="Picture 3" descr="C:\Users\Алексей\Downloads\atten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071546"/>
            <a:ext cx="2214570" cy="18454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2714620"/>
            <a:ext cx="7786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ПРОТЕ СЛІД БУТИ ДУЖЕ ОБЕРЕЖНИМИ, ПРИЙМАТИ АСПІРИН В МАЛЕНЬКИХ ДОЗАХ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197</Words>
  <PresentationFormat>Екран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Тема Office</vt:lpstr>
      <vt:lpstr>АСПІРИН, ЯК ХІМІЧНИЙ ЕЛЕМЕНТ. ЙОГО ПЛЮСИ ТА МІНУСИ</vt:lpstr>
      <vt:lpstr>АСПІРИН</vt:lpstr>
      <vt:lpstr>Слайд 3</vt:lpstr>
      <vt:lpstr>Слайд 4</vt:lpstr>
      <vt:lpstr>Слайд 5</vt:lpstr>
      <vt:lpstr>АСПІРИН</vt:lpstr>
      <vt:lpstr>Слайд 7</vt:lpstr>
      <vt:lpstr>ПОЗИТИВНИЙ ВПЛИВ АСПІРИНУ:</vt:lpstr>
      <vt:lpstr>Слайд 9</vt:lpstr>
      <vt:lpstr>НЕГАТИВНА ДІЯ АСПІРИНУ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Алексей</dc:creator>
  <cp:lastModifiedBy>Алексей</cp:lastModifiedBy>
  <cp:revision>27</cp:revision>
  <dcterms:modified xsi:type="dcterms:W3CDTF">2014-12-02T17:03:20Z</dcterms:modified>
</cp:coreProperties>
</file>