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458200" cy="1470025"/>
          </a:xfrm>
        </p:spPr>
        <p:txBody>
          <a:bodyPr/>
          <a:lstStyle/>
          <a:p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шкідливі</a:t>
            </a:r>
            <a:r>
              <a:rPr lang="ru-RU" b="1" dirty="0" smtClean="0"/>
              <a:t> </a:t>
            </a:r>
            <a:r>
              <a:rPr lang="ru-RU" b="1" dirty="0" err="1" smtClean="0"/>
              <a:t>пральні</a:t>
            </a:r>
            <a:r>
              <a:rPr lang="ru-RU" b="1" dirty="0" smtClean="0"/>
              <a:t> порошки для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Рисунок 3" descr="stirka_detskich_veshchei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61048"/>
            <a:ext cx="4752528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588224" y="60212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Левицька </a:t>
            </a:r>
            <a:r>
              <a:rPr lang="uk-UA" dirty="0" err="1" smtClean="0"/>
              <a:t>Ан</a:t>
            </a:r>
            <a:r>
              <a:rPr lang="uk-UA" dirty="0" smtClean="0"/>
              <a:t>.</a:t>
            </a:r>
          </a:p>
          <a:p>
            <a:r>
              <a:rPr lang="uk-UA" dirty="0" smtClean="0"/>
              <a:t>11 клас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Поради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зменшення</a:t>
            </a:r>
            <a:r>
              <a:rPr lang="ru-RU" b="1" dirty="0" smtClean="0"/>
              <a:t> </a:t>
            </a:r>
            <a:r>
              <a:rPr lang="ru-RU" b="1" dirty="0" err="1" smtClean="0"/>
              <a:t>шкоди</a:t>
            </a:r>
            <a:r>
              <a:rPr lang="ru-RU" b="1" dirty="0" smtClean="0"/>
              <a:t> </a:t>
            </a:r>
            <a:r>
              <a:rPr lang="ru-RU" b="1" dirty="0" err="1" smtClean="0"/>
              <a:t>прального</a:t>
            </a:r>
            <a:r>
              <a:rPr lang="ru-RU" b="1" dirty="0" smtClean="0"/>
              <a:t> порошка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4248472" cy="1296144"/>
          </a:xfrm>
        </p:spPr>
        <p:txBody>
          <a:bodyPr/>
          <a:lstStyle/>
          <a:p>
            <a:r>
              <a:rPr lang="ru-RU" sz="1600" dirty="0" err="1" smtClean="0"/>
              <a:t>Читаємо</a:t>
            </a:r>
            <a:r>
              <a:rPr lang="ru-RU" sz="1600" dirty="0" smtClean="0"/>
              <a:t> склад. Порошки </a:t>
            </a:r>
            <a:r>
              <a:rPr lang="ru-RU" sz="1600" dirty="0" err="1" smtClean="0"/>
              <a:t>з</a:t>
            </a:r>
            <a:r>
              <a:rPr lang="ru-RU" sz="1600" dirty="0" smtClean="0"/>
              <a:t> фосфатами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змістом</a:t>
            </a:r>
            <a:r>
              <a:rPr lang="ru-RU" sz="1600" dirty="0" smtClean="0"/>
              <a:t> ПАР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5% </a:t>
            </a:r>
            <a:r>
              <a:rPr lang="ru-RU" sz="1600" dirty="0" err="1" smtClean="0"/>
              <a:t>залишаємо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стояти</a:t>
            </a:r>
            <a:r>
              <a:rPr lang="ru-RU" sz="1600" dirty="0" smtClean="0"/>
              <a:t> в </a:t>
            </a:r>
            <a:r>
              <a:rPr lang="ru-RU" sz="1600" dirty="0" err="1" smtClean="0"/>
              <a:t>магазині</a:t>
            </a:r>
            <a:r>
              <a:rPr lang="ru-RU" sz="1600" dirty="0" smtClean="0"/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7" y="1988840"/>
            <a:ext cx="4032447" cy="1296144"/>
          </a:xfrm>
        </p:spPr>
        <p:txBody>
          <a:bodyPr/>
          <a:lstStyle/>
          <a:p>
            <a:r>
              <a:rPr lang="ru-RU" sz="1600" dirty="0" smtClean="0"/>
              <a:t>Пил </a:t>
            </a:r>
            <a:r>
              <a:rPr lang="ru-RU" sz="1600" dirty="0" err="1" smtClean="0"/>
              <a:t>прального</a:t>
            </a:r>
            <a:r>
              <a:rPr lang="ru-RU" sz="1600" dirty="0" smtClean="0"/>
              <a:t> порошку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літати</a:t>
            </a:r>
            <a:r>
              <a:rPr lang="ru-RU" sz="1600" dirty="0" smtClean="0"/>
              <a:t> в </a:t>
            </a:r>
            <a:r>
              <a:rPr lang="ru-RU" sz="1600" dirty="0" err="1" smtClean="0"/>
              <a:t>повітрі</a:t>
            </a:r>
            <a:r>
              <a:rPr lang="ru-RU" sz="1600" dirty="0" smtClean="0"/>
              <a:t> 20 </a:t>
            </a:r>
            <a:r>
              <a:rPr lang="ru-RU" sz="1600" dirty="0" err="1" smtClean="0"/>
              <a:t>хвилин</a:t>
            </a:r>
            <a:r>
              <a:rPr lang="ru-RU" sz="1600" dirty="0" smtClean="0"/>
              <a:t>. Тому </a:t>
            </a:r>
            <a:r>
              <a:rPr lang="ru-RU" sz="1600" dirty="0" err="1" smtClean="0"/>
              <a:t>ставити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пральну</a:t>
            </a:r>
            <a:r>
              <a:rPr lang="ru-RU" sz="1600" dirty="0" smtClean="0"/>
              <a:t> машину на </a:t>
            </a:r>
            <a:r>
              <a:rPr lang="ru-RU" sz="1600" dirty="0" err="1" smtClean="0"/>
              <a:t>кухні</a:t>
            </a:r>
            <a:r>
              <a:rPr lang="ru-RU" sz="1600" dirty="0" smtClean="0"/>
              <a:t> не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" name="Содержимое 6" descr="prat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299163"/>
            <a:ext cx="4041775" cy="2704423"/>
          </a:xfrm>
        </p:spPr>
      </p:pic>
      <p:pic>
        <p:nvPicPr>
          <p:cNvPr id="8" name="Содержимое 7" descr="imag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356992"/>
            <a:ext cx="3895515" cy="2592288"/>
          </a:xfrm>
        </p:spPr>
      </p:pic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4392488" cy="1656184"/>
          </a:xfrm>
        </p:spPr>
        <p:txBody>
          <a:bodyPr/>
          <a:lstStyle/>
          <a:p>
            <a:r>
              <a:rPr lang="ru-RU" dirty="0" smtClean="0"/>
              <a:t>Одна </a:t>
            </a:r>
            <a:r>
              <a:rPr lang="ru-RU" dirty="0" err="1" smtClean="0"/>
              <a:t>з</a:t>
            </a:r>
            <a:r>
              <a:rPr lang="ru-RU" dirty="0" smtClean="0"/>
              <a:t> альтернатив </a:t>
            </a:r>
            <a:r>
              <a:rPr lang="ru-RU" dirty="0" err="1" smtClean="0"/>
              <a:t>фосфатосодержащая</a:t>
            </a:r>
            <a:r>
              <a:rPr lang="ru-RU" dirty="0" smtClean="0"/>
              <a:t> порошкам – </a:t>
            </a:r>
            <a:r>
              <a:rPr lang="ru-RU" dirty="0" err="1" smtClean="0"/>
              <a:t>дитячі</a:t>
            </a:r>
            <a:r>
              <a:rPr lang="ru-RU" dirty="0" smtClean="0"/>
              <a:t> порошки на </a:t>
            </a:r>
            <a:r>
              <a:rPr lang="ru-RU" dirty="0" err="1" smtClean="0"/>
              <a:t>основі</a:t>
            </a:r>
            <a:r>
              <a:rPr lang="ru-RU" dirty="0" smtClean="0"/>
              <a:t> мила, </a:t>
            </a:r>
            <a:r>
              <a:rPr lang="ru-RU" dirty="0" err="1" smtClean="0"/>
              <a:t>але</a:t>
            </a:r>
            <a:r>
              <a:rPr lang="ru-RU" dirty="0" smtClean="0"/>
              <a:t> вони погано </a:t>
            </a:r>
            <a:r>
              <a:rPr lang="ru-RU" dirty="0" err="1" smtClean="0"/>
              <a:t>розчиняються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620688"/>
            <a:ext cx="4118992" cy="1656184"/>
          </a:xfrm>
        </p:spPr>
        <p:txBody>
          <a:bodyPr/>
          <a:lstStyle/>
          <a:p>
            <a:r>
              <a:rPr lang="ru-RU" dirty="0" smtClean="0"/>
              <a:t>При ручному </a:t>
            </a:r>
            <a:r>
              <a:rPr lang="ru-RU" dirty="0" err="1" smtClean="0"/>
              <a:t>пранні</a:t>
            </a:r>
            <a:r>
              <a:rPr lang="ru-RU" dirty="0" smtClean="0"/>
              <a:t> </a:t>
            </a:r>
            <a:r>
              <a:rPr lang="ru-RU" dirty="0" err="1" smtClean="0"/>
              <a:t>обов’язково</a:t>
            </a:r>
            <a:r>
              <a:rPr lang="ru-RU" dirty="0" smtClean="0"/>
              <a:t> </a:t>
            </a:r>
            <a:r>
              <a:rPr lang="ru-RU" dirty="0" err="1" smtClean="0"/>
              <a:t>виключити</a:t>
            </a:r>
            <a:r>
              <a:rPr lang="ru-RU" dirty="0" smtClean="0"/>
              <a:t> контакт </a:t>
            </a:r>
            <a:r>
              <a:rPr lang="ru-RU" dirty="0" err="1" smtClean="0"/>
              <a:t>незахищених</a:t>
            </a:r>
            <a:r>
              <a:rPr lang="ru-RU" dirty="0" smtClean="0"/>
              <a:t> рук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розчином</a:t>
            </a:r>
            <a:r>
              <a:rPr lang="ru-RU" dirty="0" smtClean="0"/>
              <a:t> порошку.</a:t>
            </a:r>
            <a:endParaRPr lang="ru-RU" dirty="0"/>
          </a:p>
        </p:txBody>
      </p:sp>
      <p:pic>
        <p:nvPicPr>
          <p:cNvPr id="7" name="Содержимое 6" descr="Na_dityah_ekonomiti_mozhna_13111450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4041775" cy="3031331"/>
          </a:xfrm>
        </p:spPr>
      </p:pic>
      <p:pic>
        <p:nvPicPr>
          <p:cNvPr id="8" name="Содержимое 7" descr="index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780928"/>
            <a:ext cx="4408579" cy="2808312"/>
          </a:xfrm>
        </p:spPr>
      </p:pic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4171128" cy="1577426"/>
          </a:xfrm>
        </p:spPr>
        <p:txBody>
          <a:bodyPr/>
          <a:lstStyle/>
          <a:p>
            <a:r>
              <a:rPr lang="ru-RU" sz="1400" dirty="0" err="1" smtClean="0"/>
              <a:t>Ретельно</a:t>
            </a:r>
            <a:r>
              <a:rPr lang="ru-RU" sz="1400" dirty="0" smtClean="0"/>
              <a:t> (</a:t>
            </a:r>
            <a:r>
              <a:rPr lang="ru-RU" sz="1400" dirty="0" err="1" smtClean="0"/>
              <a:t>більше</a:t>
            </a:r>
            <a:r>
              <a:rPr lang="ru-RU" sz="1400" dirty="0" smtClean="0"/>
              <a:t> 8 </a:t>
            </a:r>
            <a:r>
              <a:rPr lang="ru-RU" sz="1400" dirty="0" err="1" smtClean="0"/>
              <a:t>разів</a:t>
            </a:r>
            <a:r>
              <a:rPr lang="ru-RU" sz="1400" dirty="0" smtClean="0"/>
              <a:t>) </a:t>
            </a:r>
            <a:r>
              <a:rPr lang="ru-RU" sz="1400" dirty="0" err="1" smtClean="0"/>
              <a:t>виполіскувати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випрані</a:t>
            </a:r>
            <a:r>
              <a:rPr lang="ru-RU" sz="1400" dirty="0" smtClean="0"/>
              <a:t> </a:t>
            </a:r>
            <a:r>
              <a:rPr lang="ru-RU" sz="1400" dirty="0" err="1" smtClean="0"/>
              <a:t>речі</a:t>
            </a:r>
            <a:r>
              <a:rPr lang="ru-RU" sz="1400" dirty="0" smtClean="0"/>
              <a:t>, </a:t>
            </a:r>
            <a:r>
              <a:rPr lang="ru-RU" sz="1400" dirty="0" err="1" smtClean="0"/>
              <a:t>використовуючи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цьому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тільки</a:t>
            </a:r>
            <a:r>
              <a:rPr lang="ru-RU" sz="1400" dirty="0" smtClean="0"/>
              <a:t> </a:t>
            </a:r>
            <a:r>
              <a:rPr lang="ru-RU" sz="1400" dirty="0" err="1" smtClean="0"/>
              <a:t>гарячу</a:t>
            </a:r>
            <a:r>
              <a:rPr lang="ru-RU" sz="1400" dirty="0" smtClean="0"/>
              <a:t> (не </a:t>
            </a:r>
            <a:r>
              <a:rPr lang="ru-RU" sz="1400" dirty="0" err="1" smtClean="0"/>
              <a:t>менше</a:t>
            </a:r>
            <a:r>
              <a:rPr lang="ru-RU" sz="1400" dirty="0" smtClean="0"/>
              <a:t> 50-60 С0) воду. У </a:t>
            </a:r>
            <a:r>
              <a:rPr lang="ru-RU" sz="1400" dirty="0" err="1" smtClean="0"/>
              <a:t>холодній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воді</a:t>
            </a:r>
            <a:r>
              <a:rPr lang="ru-RU" sz="1400" dirty="0" smtClean="0"/>
              <a:t> </a:t>
            </a:r>
            <a:r>
              <a:rPr lang="ru-RU" sz="1400" dirty="0" err="1" smtClean="0"/>
              <a:t>фосфати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а-ПАР</a:t>
            </a:r>
            <a:r>
              <a:rPr lang="ru-RU" sz="1400" dirty="0" smtClean="0"/>
              <a:t> практично не </a:t>
            </a:r>
            <a:r>
              <a:rPr lang="ru-RU" sz="1400" dirty="0" err="1" smtClean="0"/>
              <a:t>виполіскуються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620688"/>
            <a:ext cx="4118992" cy="1584176"/>
          </a:xfrm>
        </p:spPr>
        <p:txBody>
          <a:bodyPr/>
          <a:lstStyle/>
          <a:p>
            <a:r>
              <a:rPr lang="ru-RU" dirty="0" err="1" smtClean="0"/>
              <a:t>Користуйтеся</a:t>
            </a:r>
            <a:r>
              <a:rPr lang="ru-RU" dirty="0" smtClean="0"/>
              <a:t> </a:t>
            </a:r>
            <a:r>
              <a:rPr lang="ru-RU" dirty="0" err="1" smtClean="0"/>
              <a:t>народними</a:t>
            </a:r>
            <a:r>
              <a:rPr lang="ru-RU" dirty="0" smtClean="0"/>
              <a:t> способами (</a:t>
            </a:r>
            <a:r>
              <a:rPr lang="ru-RU" dirty="0" err="1" smtClean="0"/>
              <a:t>замінники</a:t>
            </a:r>
            <a:r>
              <a:rPr lang="ru-RU" dirty="0" smtClean="0"/>
              <a:t> </a:t>
            </a:r>
            <a:r>
              <a:rPr lang="ru-RU" dirty="0" err="1" smtClean="0"/>
              <a:t>побутової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7" name="Содержимое 6" descr="ruchnaja-stirka-sekreti-i-khitrosti-1_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314645" cy="3066013"/>
          </a:xfrm>
        </p:spPr>
      </p:pic>
      <p:pic>
        <p:nvPicPr>
          <p:cNvPr id="8" name="Содержимое 7" descr="109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420888"/>
            <a:ext cx="3456384" cy="3456384"/>
          </a:xfrm>
        </p:spPr>
      </p:pic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 чому ж шкода?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Основні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діючі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речовини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всіх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пральних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порошків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–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це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поверхнево-активні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речовини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(ПАР),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які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являють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собою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надзвичайно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активні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хімічні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сполуки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. ПАР, при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попаданні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в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організм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накопичуються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клітинних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мембранах,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покриваючи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їх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поверхню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тонким шаром,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при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певній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концентрації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здатні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викликати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порушення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найважливіших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біохімічних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процесів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що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протікають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в них,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порушити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функцію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саму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цілісність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клітини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Содержимое 4" descr="024_13p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348880"/>
            <a:ext cx="4329152" cy="3218701"/>
          </a:xfr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ПАР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експериментах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тваринах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вчені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встановили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ПАР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істотно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змінюють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інтенсивність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окисно-відновних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реакцій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впливають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активність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ряду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найважливіших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ферментів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порушують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білковий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вуглеводний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жировий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обмін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Аніонні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ПАР: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грубі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порушення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імунітету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розвиток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алергії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ураження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мозку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печінки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нирок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легенів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711874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601150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У </a:t>
            </a:r>
            <a:r>
              <a:rPr lang="ru-RU" sz="1800" dirty="0" err="1" smtClean="0"/>
              <a:t>країнах</a:t>
            </a:r>
            <a:r>
              <a:rPr lang="ru-RU" sz="1800" dirty="0" smtClean="0"/>
              <a:t> </a:t>
            </a:r>
            <a:r>
              <a:rPr lang="ru-RU" sz="1800" dirty="0" err="1" smtClean="0"/>
              <a:t>Західної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Європи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накладені</a:t>
            </a:r>
            <a:r>
              <a:rPr lang="ru-RU" sz="1800" dirty="0" smtClean="0"/>
              <a:t> </a:t>
            </a:r>
            <a:r>
              <a:rPr lang="ru-RU" sz="1800" dirty="0" err="1" smtClean="0"/>
              <a:t>суворі</a:t>
            </a:r>
            <a:r>
              <a:rPr lang="ru-RU" sz="1800" dirty="0" smtClean="0"/>
              <a:t> </a:t>
            </a:r>
            <a:r>
              <a:rPr lang="ru-RU" sz="1800" dirty="0" err="1" smtClean="0"/>
              <a:t>обмеження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використання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а-ПАР</a:t>
            </a:r>
            <a:r>
              <a:rPr lang="ru-RU" sz="1800" dirty="0" smtClean="0"/>
              <a:t> (</a:t>
            </a:r>
            <a:r>
              <a:rPr lang="ru-RU" sz="1800" dirty="0" err="1" smtClean="0"/>
              <a:t>аніонних</a:t>
            </a:r>
            <a:r>
              <a:rPr lang="ru-RU" sz="1800" dirty="0" smtClean="0"/>
              <a:t> ПАР) у складах </a:t>
            </a:r>
            <a:r>
              <a:rPr lang="ru-RU" sz="1800" dirty="0" err="1" smtClean="0"/>
              <a:t>пральних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порошків</a:t>
            </a:r>
            <a:r>
              <a:rPr lang="ru-RU" sz="1800" dirty="0" smtClean="0"/>
              <a:t>. У </a:t>
            </a:r>
            <a:r>
              <a:rPr lang="ru-RU" sz="1800" dirty="0" err="1" smtClean="0"/>
              <a:t>кращому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випадку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зміст</a:t>
            </a:r>
            <a:r>
              <a:rPr lang="ru-RU" sz="1800" dirty="0" smtClean="0"/>
              <a:t> не повинен </a:t>
            </a:r>
            <a:r>
              <a:rPr lang="ru-RU" sz="1800" dirty="0" err="1" smtClean="0"/>
              <a:t>перевищувати</a:t>
            </a:r>
            <a:r>
              <a:rPr lang="ru-RU" sz="1800" dirty="0" smtClean="0"/>
              <a:t> 2-5%. </a:t>
            </a:r>
            <a:endParaRPr lang="ru-RU" sz="1800" dirty="0"/>
          </a:p>
        </p:txBody>
      </p:sp>
      <p:pic>
        <p:nvPicPr>
          <p:cNvPr id="5" name="Содержимое 4" descr="65cca9707e163e01a4d449a4262043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6408712" cy="4231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Фосфати</a:t>
            </a:r>
            <a:endParaRPr lang="ru-RU" sz="3200" dirty="0"/>
          </a:p>
        </p:txBody>
      </p:sp>
      <p:pic>
        <p:nvPicPr>
          <p:cNvPr id="5" name="Рисунок 4" descr="89509abea8d4cb8e80aa61579db9f15c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-24000" contrast="-56000"/>
          </a:blip>
          <a:srcRect l="16667" r="1666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1196752"/>
            <a:ext cx="2808312" cy="4536504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Крім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ПАР, порошки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містять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фосфати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Наявність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фосфатних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добавок у порошках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призводить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значного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посилення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токсичних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властивостей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а-ПАР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Ці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добавки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створюють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умови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більш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інтенсивного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проникнення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а-ПАР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через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шкіру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сприяють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посиленому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знежиренню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шкірних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покривів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більш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активному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руйнуванню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клітинних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мембран,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різко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знижують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бар’єрну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функцію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шкіри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ПАР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проникають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мікросудини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шкіри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всмоктуються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кров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поширюються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по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організму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призводить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зміни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фізико-хімічних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властивостей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самої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крові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порушення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імунітету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82000" cy="1069848"/>
          </a:xfrm>
        </p:spPr>
        <p:txBody>
          <a:bodyPr/>
          <a:lstStyle/>
          <a:p>
            <a:r>
              <a:rPr lang="uk-UA" dirty="0" smtClean="0"/>
              <a:t>Отрута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4248472" cy="1872208"/>
          </a:xfrm>
        </p:spPr>
        <p:txBody>
          <a:bodyPr/>
          <a:lstStyle/>
          <a:p>
            <a:r>
              <a:rPr lang="ru-RU" sz="1200" dirty="0" smtClean="0"/>
              <a:t>У </a:t>
            </a:r>
            <a:r>
              <a:rPr lang="ru-RU" sz="1200" dirty="0" err="1" smtClean="0"/>
              <a:t>а-ПАР</a:t>
            </a:r>
            <a:r>
              <a:rPr lang="ru-RU" sz="1200" dirty="0" smtClean="0"/>
              <a:t> </a:t>
            </a:r>
            <a:r>
              <a:rPr lang="ru-RU" sz="1200" dirty="0" err="1" smtClean="0"/>
              <a:t>є</a:t>
            </a:r>
            <a:r>
              <a:rPr lang="ru-RU" sz="1200" dirty="0" smtClean="0"/>
              <a:t> </a:t>
            </a:r>
            <a:r>
              <a:rPr lang="ru-RU" sz="1200" dirty="0" err="1" smtClean="0"/>
              <a:t>здатність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накопичуватися</a:t>
            </a:r>
            <a:r>
              <a:rPr lang="ru-RU" sz="1200" dirty="0" smtClean="0"/>
              <a:t> в органах.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, у </a:t>
            </a:r>
            <a:r>
              <a:rPr lang="ru-RU" sz="1200" dirty="0" err="1" smtClean="0"/>
              <a:t>мозку</a:t>
            </a:r>
            <a:r>
              <a:rPr lang="ru-RU" sz="1200" dirty="0" smtClean="0"/>
              <a:t> </a:t>
            </a:r>
            <a:r>
              <a:rPr lang="ru-RU" sz="1200" dirty="0" err="1" smtClean="0"/>
              <a:t>осідає</a:t>
            </a:r>
            <a:r>
              <a:rPr lang="ru-RU" sz="1200" dirty="0" smtClean="0"/>
              <a:t> 1,9% </a:t>
            </a:r>
            <a:r>
              <a:rPr lang="ru-RU" sz="1200" dirty="0" err="1" smtClean="0"/>
              <a:t>загальної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кількості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а-ПАР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потрапили</a:t>
            </a:r>
            <a:r>
              <a:rPr lang="ru-RU" sz="1200" dirty="0" smtClean="0"/>
              <a:t> на </a:t>
            </a:r>
            <a:r>
              <a:rPr lang="ru-RU" sz="1200" dirty="0" err="1" smtClean="0"/>
              <a:t>незахищену</a:t>
            </a:r>
            <a:r>
              <a:rPr lang="ru-RU" sz="1200" dirty="0" smtClean="0"/>
              <a:t> </a:t>
            </a:r>
            <a:r>
              <a:rPr lang="ru-RU" sz="1200" dirty="0" err="1" smtClean="0"/>
              <a:t>шкіру</a:t>
            </a:r>
            <a:r>
              <a:rPr lang="ru-RU" sz="1200" dirty="0" smtClean="0"/>
              <a:t>, в </a:t>
            </a:r>
            <a:r>
              <a:rPr lang="ru-RU" sz="1200" dirty="0" err="1" smtClean="0"/>
              <a:t>печінці</a:t>
            </a:r>
            <a:r>
              <a:rPr lang="ru-RU" sz="1200" dirty="0" smtClean="0"/>
              <a:t> – 0,6% </a:t>
            </a:r>
            <a:r>
              <a:rPr lang="ru-RU" sz="1200" dirty="0" err="1" smtClean="0"/>
              <a:t>і</a:t>
            </a:r>
            <a:r>
              <a:rPr lang="ru-RU" sz="1200" dirty="0" smtClean="0"/>
              <a:t> т.д..</a:t>
            </a: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124744"/>
            <a:ext cx="4176464" cy="1800200"/>
          </a:xfrm>
        </p:spPr>
        <p:txBody>
          <a:bodyPr/>
          <a:lstStyle/>
          <a:p>
            <a:r>
              <a:rPr lang="ru-RU" sz="1100" dirty="0" smtClean="0"/>
              <a:t>Вони </a:t>
            </a:r>
            <a:r>
              <a:rPr lang="ru-RU" sz="1100" dirty="0" err="1" smtClean="0"/>
              <a:t>діють</a:t>
            </a:r>
            <a:r>
              <a:rPr lang="ru-RU" sz="1100" dirty="0" smtClean="0"/>
              <a:t> </a:t>
            </a:r>
            <a:r>
              <a:rPr lang="ru-RU" sz="1100" dirty="0" err="1" smtClean="0"/>
              <a:t>подібно</a:t>
            </a:r>
            <a:r>
              <a:rPr lang="ru-RU" sz="1100" dirty="0" smtClean="0"/>
              <a:t> отрут: в </a:t>
            </a:r>
            <a:r>
              <a:rPr lang="ru-RU" sz="1100" dirty="0" err="1" smtClean="0"/>
              <a:t>легенях</a:t>
            </a:r>
            <a:r>
              <a:rPr lang="ru-RU" sz="1100" dirty="0" smtClean="0"/>
              <a:t> </a:t>
            </a:r>
            <a:r>
              <a:rPr lang="ru-RU" sz="1100" dirty="0" err="1" smtClean="0"/>
              <a:t>викликають</a:t>
            </a:r>
            <a:r>
              <a:rPr lang="ru-RU" sz="1100" dirty="0" smtClean="0"/>
              <a:t> </a:t>
            </a:r>
            <a:r>
              <a:rPr lang="ru-RU" sz="1100" dirty="0" err="1" smtClean="0"/>
              <a:t>гіперемію</a:t>
            </a:r>
            <a:r>
              <a:rPr lang="ru-RU" sz="1100" dirty="0" smtClean="0"/>
              <a:t>, </a:t>
            </a:r>
            <a:r>
              <a:rPr lang="ru-RU" sz="1100" dirty="0" err="1" smtClean="0"/>
              <a:t>емфізему</a:t>
            </a:r>
            <a:r>
              <a:rPr lang="ru-RU" sz="1100" dirty="0" smtClean="0"/>
              <a:t>, </a:t>
            </a:r>
            <a:r>
              <a:rPr lang="ru-RU" sz="1100" dirty="0" err="1" smtClean="0"/>
              <a:t>в</a:t>
            </a:r>
            <a:r>
              <a:rPr lang="ru-RU" sz="1100" dirty="0" smtClean="0"/>
              <a:t> </a:t>
            </a:r>
            <a:r>
              <a:rPr lang="ru-RU" sz="1100" dirty="0" err="1" smtClean="0"/>
              <a:t>печінці</a:t>
            </a:r>
            <a:r>
              <a:rPr lang="ru-RU" sz="1100" dirty="0" smtClean="0"/>
              <a:t> </a:t>
            </a:r>
            <a:r>
              <a:rPr lang="ru-RU" sz="1100" dirty="0" err="1" smtClean="0"/>
              <a:t>ушкоджують</a:t>
            </a:r>
            <a:r>
              <a:rPr lang="ru-RU" sz="1100" dirty="0" smtClean="0"/>
              <a:t> </a:t>
            </a:r>
            <a:r>
              <a:rPr lang="ru-RU" sz="1100" dirty="0" err="1" smtClean="0"/>
              <a:t>функцію</a:t>
            </a:r>
            <a:r>
              <a:rPr lang="ru-RU" sz="1100" dirty="0" smtClean="0"/>
              <a:t> </a:t>
            </a:r>
            <a:r>
              <a:rPr lang="ru-RU" sz="1100" dirty="0" err="1" smtClean="0"/>
              <a:t>клітин</a:t>
            </a:r>
            <a:r>
              <a:rPr lang="ru-RU" sz="1100" dirty="0" smtClean="0"/>
              <a:t>, </a:t>
            </a:r>
            <a:r>
              <a:rPr lang="ru-RU" sz="1100" dirty="0" err="1" smtClean="0"/>
              <a:t>що</a:t>
            </a:r>
            <a:r>
              <a:rPr lang="ru-RU" sz="1100" dirty="0" smtClean="0"/>
              <a:t> </a:t>
            </a:r>
            <a:r>
              <a:rPr lang="ru-RU" sz="1100" dirty="0" err="1" smtClean="0"/>
              <a:t>призводить</a:t>
            </a:r>
            <a:r>
              <a:rPr lang="ru-RU" sz="1100" dirty="0" smtClean="0"/>
              <a:t> до </a:t>
            </a:r>
            <a:r>
              <a:rPr lang="ru-RU" sz="1100" dirty="0" err="1" smtClean="0"/>
              <a:t>збільшення</a:t>
            </a:r>
            <a:r>
              <a:rPr lang="ru-RU" sz="1100" dirty="0" smtClean="0"/>
              <a:t> холестерину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підсилює</a:t>
            </a:r>
            <a:r>
              <a:rPr lang="ru-RU" sz="1100" dirty="0" smtClean="0"/>
              <a:t> </a:t>
            </a:r>
            <a:r>
              <a:rPr lang="ru-RU" sz="1100" dirty="0" err="1" smtClean="0"/>
              <a:t>явища</a:t>
            </a:r>
            <a:r>
              <a:rPr lang="ru-RU" sz="1100" dirty="0" smtClean="0"/>
              <a:t> атеросклерозу в </a:t>
            </a:r>
            <a:r>
              <a:rPr lang="ru-RU" sz="1100" dirty="0" err="1" smtClean="0"/>
              <a:t>судинах</a:t>
            </a:r>
            <a:r>
              <a:rPr lang="ru-RU" sz="1100" dirty="0" smtClean="0"/>
              <a:t> </a:t>
            </a:r>
            <a:r>
              <a:rPr lang="ru-RU" sz="1100" dirty="0" err="1" smtClean="0"/>
              <a:t>серця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мозку</a:t>
            </a:r>
            <a:r>
              <a:rPr lang="ru-RU" sz="1100" dirty="0" smtClean="0"/>
              <a:t>, </a:t>
            </a:r>
            <a:r>
              <a:rPr lang="ru-RU" sz="1100" dirty="0" err="1" smtClean="0"/>
              <a:t>порушує</a:t>
            </a:r>
            <a:r>
              <a:rPr lang="ru-RU" sz="1100" dirty="0" smtClean="0"/>
              <a:t> передачу </a:t>
            </a:r>
            <a:r>
              <a:rPr lang="ru-RU" sz="1100" dirty="0" err="1" smtClean="0"/>
              <a:t>нервових</a:t>
            </a:r>
            <a:r>
              <a:rPr lang="ru-RU" sz="1100" dirty="0" smtClean="0"/>
              <a:t> </a:t>
            </a:r>
            <a:r>
              <a:rPr lang="ru-RU" sz="1100" dirty="0" err="1" smtClean="0"/>
              <a:t>імпульсів</a:t>
            </a:r>
            <a:r>
              <a:rPr lang="ru-RU" sz="1100" dirty="0" smtClean="0"/>
              <a:t> в </a:t>
            </a:r>
            <a:r>
              <a:rPr lang="ru-RU" sz="1100" dirty="0" err="1" smtClean="0"/>
              <a:t>центральній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периферичної</a:t>
            </a:r>
            <a:r>
              <a:rPr lang="ru-RU" sz="1100" dirty="0" smtClean="0"/>
              <a:t> </a:t>
            </a:r>
            <a:r>
              <a:rPr lang="ru-RU" sz="1100" dirty="0" err="1" smtClean="0"/>
              <a:t>нервової</a:t>
            </a:r>
            <a:r>
              <a:rPr lang="ru-RU" sz="1100" dirty="0" smtClean="0"/>
              <a:t> системах</a:t>
            </a:r>
            <a:endParaRPr lang="ru-RU" sz="2400" dirty="0"/>
          </a:p>
        </p:txBody>
      </p:sp>
      <p:pic>
        <p:nvPicPr>
          <p:cNvPr id="7" name="Содержимое 6" descr="162133_0029b4777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12882" y="3861048"/>
            <a:ext cx="3111046" cy="2330282"/>
          </a:xfrm>
        </p:spPr>
      </p:pic>
      <p:pic>
        <p:nvPicPr>
          <p:cNvPr id="8" name="Содержимое 7" descr="takeinfo_Ust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996952"/>
            <a:ext cx="3948408" cy="3694416"/>
          </a:xfr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888432" cy="93610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Прання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64088" y="1196752"/>
            <a:ext cx="3456384" cy="482453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Фосфатні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добавки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підсилюють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проникнення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а-ПАР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через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шкіру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збільшують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нагромадження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цих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речовин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волокнах тканин,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піддаються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пранню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Навіть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10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кратне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полоскання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гарячій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воді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призводить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повного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визволення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одягу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а-ПАР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Як правило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випрати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одяг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міститься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майже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гранична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концентрація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ПАРів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близько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4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мікрогр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./см2. (Норма (межа) контакту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ПАР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шкірою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5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мікрограм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сантиметр кв.)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призводить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забивання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пор.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Причому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складніше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структура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волокна,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більша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кількість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молекул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а-ПАР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можуть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нього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прилипнути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Сильніше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всього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тримають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ПАР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шерстяні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напівшерстяні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бавовняні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тканини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середньому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потенційно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небезпечні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концентрації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ПАР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зберігаються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тканинах до 4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діб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Таким чином,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створюється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вогнище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постійної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інтоксикації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всередині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самого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організму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Міцно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закріпившись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одязі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молекули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а-ПАР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зіткненні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шкірою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відносно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легко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переносяться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поверхню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швидко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всмоктуються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всередину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починаючи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руйнівний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маршрут по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організму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uhovik-rukam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88475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Вплив на навколишнє середовище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4038600" cy="4525963"/>
          </a:xfrm>
        </p:spPr>
        <p:txBody>
          <a:bodyPr>
            <a:noAutofit/>
          </a:bodyPr>
          <a:lstStyle/>
          <a:p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Крім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прямої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шкоди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нашому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здоров’ю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фосфати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являють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собою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велику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загрозу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навколишнього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середовища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Потрапляючи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після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прання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разом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із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стічними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водами в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водойми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вони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приймаються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діяти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як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добрива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«Урожай»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водоростей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водоймищах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починає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рости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не по днях, а по годинах.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Водорості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розкладаючись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виділяють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величезних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кількостях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Метін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аміак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сірководень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які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знищують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все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живе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воді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Заростання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водойм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засмічення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медленнотекущих вод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призводять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до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грубих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порушень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екосистем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водойм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погіршення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кисневого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обміну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гідросфері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створюють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труднощі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забезпеченні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населення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питною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водою.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1277899322_vodorosl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348880"/>
            <a:ext cx="4485498" cy="3312368"/>
          </a:xfrm>
        </p:spPr>
      </p:pic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990000"/>
                </a:solidFill>
              </a:rPr>
              <a:t>На </a:t>
            </a:r>
            <a:r>
              <a:rPr lang="ru-RU" sz="2800" dirty="0" err="1" smtClean="0">
                <a:solidFill>
                  <a:srgbClr val="990000"/>
                </a:solidFill>
              </a:rPr>
              <a:t>Заході</a:t>
            </a:r>
            <a:r>
              <a:rPr lang="ru-RU" sz="2800" dirty="0" smtClean="0">
                <a:solidFill>
                  <a:srgbClr val="990000"/>
                </a:solidFill>
              </a:rPr>
              <a:t> </a:t>
            </a:r>
            <a:r>
              <a:rPr lang="ru-RU" sz="2800" dirty="0" err="1" smtClean="0">
                <a:solidFill>
                  <a:srgbClr val="990000"/>
                </a:solidFill>
              </a:rPr>
              <a:t>вже</a:t>
            </a:r>
            <a:r>
              <a:rPr lang="ru-RU" sz="2800" dirty="0" smtClean="0">
                <a:solidFill>
                  <a:srgbClr val="990000"/>
                </a:solidFill>
              </a:rPr>
              <a:t> </a:t>
            </a:r>
            <a:r>
              <a:rPr lang="ru-RU" sz="2800" dirty="0" err="1" smtClean="0">
                <a:solidFill>
                  <a:srgbClr val="990000"/>
                </a:solidFill>
              </a:rPr>
              <a:t>понад</a:t>
            </a:r>
            <a:r>
              <a:rPr lang="ru-RU" sz="2800" dirty="0" smtClean="0">
                <a:solidFill>
                  <a:srgbClr val="990000"/>
                </a:solidFill>
              </a:rPr>
              <a:t> 10 </a:t>
            </a:r>
            <a:r>
              <a:rPr lang="ru-RU" sz="2800" dirty="0" err="1" smtClean="0">
                <a:solidFill>
                  <a:srgbClr val="990000"/>
                </a:solidFill>
              </a:rPr>
              <a:t>років</a:t>
            </a:r>
            <a:r>
              <a:rPr lang="ru-RU" sz="2800" dirty="0" smtClean="0">
                <a:solidFill>
                  <a:srgbClr val="990000"/>
                </a:solidFill>
              </a:rPr>
              <a:t> тому </a:t>
            </a:r>
            <a:r>
              <a:rPr lang="ru-RU" sz="2800" dirty="0" err="1" smtClean="0">
                <a:solidFill>
                  <a:srgbClr val="990000"/>
                </a:solidFill>
              </a:rPr>
              <a:t>відмовилися</a:t>
            </a:r>
            <a:r>
              <a:rPr lang="ru-RU" sz="2800" dirty="0" smtClean="0">
                <a:solidFill>
                  <a:srgbClr val="990000"/>
                </a:solidFill>
              </a:rPr>
              <a:t> </a:t>
            </a:r>
            <a:r>
              <a:rPr lang="ru-RU" sz="2800" dirty="0" err="1" smtClean="0">
                <a:solidFill>
                  <a:srgbClr val="990000"/>
                </a:solidFill>
              </a:rPr>
              <a:t>від</a:t>
            </a:r>
            <a:r>
              <a:rPr lang="ru-RU" sz="2800" dirty="0" smtClean="0">
                <a:solidFill>
                  <a:srgbClr val="990000"/>
                </a:solidFill>
              </a:rPr>
              <a:t> </a:t>
            </a:r>
            <a:r>
              <a:rPr lang="ru-RU" sz="2800" dirty="0" err="1" smtClean="0">
                <a:solidFill>
                  <a:srgbClr val="990000"/>
                </a:solidFill>
              </a:rPr>
              <a:t>застосування</a:t>
            </a:r>
            <a:r>
              <a:rPr lang="ru-RU" sz="2800" dirty="0" smtClean="0">
                <a:solidFill>
                  <a:srgbClr val="990000"/>
                </a:solidFill>
              </a:rPr>
              <a:t> в </a:t>
            </a:r>
            <a:r>
              <a:rPr lang="ru-RU" sz="2800" dirty="0" err="1" smtClean="0">
                <a:solidFill>
                  <a:srgbClr val="990000"/>
                </a:solidFill>
              </a:rPr>
              <a:t>побуті</a:t>
            </a:r>
            <a:r>
              <a:rPr lang="ru-RU" sz="2800" dirty="0" smtClean="0">
                <a:solidFill>
                  <a:srgbClr val="990000"/>
                </a:solidFill>
              </a:rPr>
              <a:t> </a:t>
            </a:r>
            <a:r>
              <a:rPr lang="ru-RU" sz="2800" dirty="0" err="1" smtClean="0">
                <a:solidFill>
                  <a:srgbClr val="990000"/>
                </a:solidFill>
              </a:rPr>
              <a:t>порошків</a:t>
            </a:r>
            <a:r>
              <a:rPr lang="ru-RU" sz="2800" dirty="0" smtClean="0">
                <a:solidFill>
                  <a:srgbClr val="990000"/>
                </a:solidFill>
              </a:rPr>
              <a:t>, </a:t>
            </a:r>
            <a:r>
              <a:rPr lang="ru-RU" sz="2800" dirty="0" err="1" smtClean="0">
                <a:solidFill>
                  <a:srgbClr val="990000"/>
                </a:solidFill>
              </a:rPr>
              <a:t>що</a:t>
            </a:r>
            <a:r>
              <a:rPr lang="ru-RU" sz="2800" dirty="0" smtClean="0">
                <a:solidFill>
                  <a:srgbClr val="990000"/>
                </a:solidFill>
              </a:rPr>
              <a:t> </a:t>
            </a:r>
            <a:r>
              <a:rPr lang="ru-RU" sz="2800" dirty="0" err="1" smtClean="0">
                <a:solidFill>
                  <a:srgbClr val="990000"/>
                </a:solidFill>
              </a:rPr>
              <a:t>містять</a:t>
            </a:r>
            <a:r>
              <a:rPr lang="ru-RU" sz="2800" dirty="0" smtClean="0">
                <a:solidFill>
                  <a:srgbClr val="990000"/>
                </a:solidFill>
              </a:rPr>
              <a:t> </a:t>
            </a:r>
            <a:r>
              <a:rPr lang="ru-RU" sz="2800" dirty="0" err="1" smtClean="0">
                <a:solidFill>
                  <a:srgbClr val="990000"/>
                </a:solidFill>
              </a:rPr>
              <a:t>фосфатні</a:t>
            </a:r>
            <a:r>
              <a:rPr lang="ru-RU" sz="2800" dirty="0" smtClean="0">
                <a:solidFill>
                  <a:srgbClr val="990000"/>
                </a:solidFill>
              </a:rPr>
              <a:t> добавки. </a:t>
            </a:r>
            <a:endParaRPr lang="ru-RU" sz="2800" dirty="0">
              <a:solidFill>
                <a:srgbClr val="990000"/>
              </a:solidFill>
            </a:endParaRPr>
          </a:p>
        </p:txBody>
      </p:sp>
      <p:pic>
        <p:nvPicPr>
          <p:cNvPr id="4" name="Содержимое 3" descr="20ececab0d6c05d1062274bde47f9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9304" y="2288731"/>
            <a:ext cx="6565392" cy="4245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</TotalTime>
  <Words>710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Чи шкідливі пральні порошки для здоров’я?</vt:lpstr>
      <vt:lpstr>У чому ж шкода?</vt:lpstr>
      <vt:lpstr>ПАР</vt:lpstr>
      <vt:lpstr>У країнах Західної Європи накладені суворі обмеження на використання а-ПАР (аніонних ПАР) у складах пральних порошків. У кращому випадку їх зміст не повинен перевищувати 2-5%. </vt:lpstr>
      <vt:lpstr>Фосфати</vt:lpstr>
      <vt:lpstr>Отрута</vt:lpstr>
      <vt:lpstr>Прання</vt:lpstr>
      <vt:lpstr>Вплив на навколишнє середовище</vt:lpstr>
      <vt:lpstr>На Заході вже понад 10 років тому відмовилися від застосування в побуті порошків, що містять фосфатні добавки. </vt:lpstr>
      <vt:lpstr>Поради щодо зменшення шкоди прального порошка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 шкідливі пральні порошки для здоров’я?</dc:title>
  <cp:lastModifiedBy>Admin</cp:lastModifiedBy>
  <cp:revision>6</cp:revision>
  <dcterms:modified xsi:type="dcterms:W3CDTF">2014-04-30T04:17:24Z</dcterms:modified>
</cp:coreProperties>
</file>