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0"/>
  </p:notesMasterIdLst>
  <p:sldIdLst>
    <p:sldId id="308" r:id="rId2"/>
    <p:sldId id="303" r:id="rId3"/>
    <p:sldId id="257" r:id="rId4"/>
    <p:sldId id="310" r:id="rId5"/>
    <p:sldId id="259" r:id="rId6"/>
    <p:sldId id="321" r:id="rId7"/>
    <p:sldId id="306" r:id="rId8"/>
    <p:sldId id="304" r:id="rId9"/>
    <p:sldId id="296" r:id="rId10"/>
    <p:sldId id="262" r:id="rId11"/>
    <p:sldId id="302" r:id="rId12"/>
    <p:sldId id="318" r:id="rId13"/>
    <p:sldId id="320" r:id="rId14"/>
    <p:sldId id="322" r:id="rId15"/>
    <p:sldId id="323" r:id="rId16"/>
    <p:sldId id="324" r:id="rId17"/>
    <p:sldId id="325" r:id="rId18"/>
    <p:sldId id="32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BAED-EAD6-4B2B-9EC8-52FF82E87B3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65212-A335-4B42-B398-0AF6C535A87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МЕТАН</a:t>
          </a:r>
          <a:endParaRPr lang="ru-RU" dirty="0"/>
        </a:p>
      </dgm:t>
    </dgm:pt>
    <dgm:pt modelId="{ADDD0783-4B65-4C70-95F3-3C9E822ADA25}" type="parTrans" cxnId="{06A093EC-E398-4D9D-8CC2-7A23D374CABB}">
      <dgm:prSet/>
      <dgm:spPr/>
      <dgm:t>
        <a:bodyPr/>
        <a:lstStyle/>
        <a:p>
          <a:endParaRPr lang="ru-RU"/>
        </a:p>
      </dgm:t>
    </dgm:pt>
    <dgm:pt modelId="{34257BCD-7754-4337-803D-000D63597C80}" type="sibTrans" cxnId="{06A093EC-E398-4D9D-8CC2-7A23D374CABB}">
      <dgm:prSet/>
      <dgm:spPr/>
      <dgm:t>
        <a:bodyPr/>
        <a:lstStyle/>
        <a:p>
          <a:endParaRPr lang="ru-RU"/>
        </a:p>
      </dgm:t>
    </dgm:pt>
    <dgm:pt modelId="{61BF0447-97AD-4F19-BDBB-70E8238DF4E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ЭТАН</a:t>
          </a:r>
          <a:endParaRPr lang="ru-RU" dirty="0"/>
        </a:p>
      </dgm:t>
    </dgm:pt>
    <dgm:pt modelId="{D291A7CC-3D4F-42AF-B6A3-22E6C80175C2}" type="parTrans" cxnId="{9FFFF35D-A900-4842-AD3F-D5557B02E726}">
      <dgm:prSet/>
      <dgm:spPr/>
      <dgm:t>
        <a:bodyPr/>
        <a:lstStyle/>
        <a:p>
          <a:endParaRPr lang="ru-RU"/>
        </a:p>
      </dgm:t>
    </dgm:pt>
    <dgm:pt modelId="{A4D9A340-6A10-4FE0-9F2F-DA34C2037A70}" type="sibTrans" cxnId="{9FFFF35D-A900-4842-AD3F-D5557B02E726}">
      <dgm:prSet/>
      <dgm:spPr/>
      <dgm:t>
        <a:bodyPr/>
        <a:lstStyle/>
        <a:p>
          <a:endParaRPr lang="ru-RU"/>
        </a:p>
      </dgm:t>
    </dgm:pt>
    <dgm:pt modelId="{152D89D8-6BBF-48D3-929F-34C9DDAD25B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ПРОПАН</a:t>
          </a:r>
          <a:endParaRPr lang="ru-RU" dirty="0"/>
        </a:p>
      </dgm:t>
    </dgm:pt>
    <dgm:pt modelId="{50BDEF5E-D2E4-4A64-807F-D21F8D226BE8}" type="parTrans" cxnId="{01541422-2A9D-4020-9A9D-9721431322D8}">
      <dgm:prSet/>
      <dgm:spPr/>
      <dgm:t>
        <a:bodyPr/>
        <a:lstStyle/>
        <a:p>
          <a:endParaRPr lang="ru-RU"/>
        </a:p>
      </dgm:t>
    </dgm:pt>
    <dgm:pt modelId="{0487E99A-9BB4-4BB0-A03F-DE745A6683D7}" type="sibTrans" cxnId="{01541422-2A9D-4020-9A9D-9721431322D8}">
      <dgm:prSet/>
      <dgm:spPr/>
      <dgm:t>
        <a:bodyPr/>
        <a:lstStyle/>
        <a:p>
          <a:endParaRPr lang="ru-RU"/>
        </a:p>
      </dgm:t>
    </dgm:pt>
    <dgm:pt modelId="{04311DC2-E5AC-45DC-BE74-EAFB2203371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БУТАН</a:t>
          </a:r>
          <a:endParaRPr lang="ru-RU" dirty="0"/>
        </a:p>
      </dgm:t>
    </dgm:pt>
    <dgm:pt modelId="{2D53C40C-B21E-4049-B914-239171AAE4E8}" type="parTrans" cxnId="{5D186381-9F1D-4D9E-B551-8DA8AB487622}">
      <dgm:prSet/>
      <dgm:spPr/>
    </dgm:pt>
    <dgm:pt modelId="{D51CCBB1-1D9D-4D58-9898-5575139C9FF6}" type="sibTrans" cxnId="{5D186381-9F1D-4D9E-B551-8DA8AB487622}">
      <dgm:prSet/>
      <dgm:spPr/>
    </dgm:pt>
    <dgm:pt modelId="{5E44202B-530D-42D3-9B21-2C8A9B2A8BD8}" type="pres">
      <dgm:prSet presAssocID="{C6A0BAED-EAD6-4B2B-9EC8-52FF82E87B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F0A69-BEBF-4700-A31E-B91A5E2CFC01}" type="pres">
      <dgm:prSet presAssocID="{42065212-A335-4B42-B398-0AF6C535A874}" presName="comp" presStyleCnt="0"/>
      <dgm:spPr/>
    </dgm:pt>
    <dgm:pt modelId="{859C7193-D386-4436-A607-AD9BE8812838}" type="pres">
      <dgm:prSet presAssocID="{42065212-A335-4B42-B398-0AF6C535A874}" presName="box" presStyleLbl="node1" presStyleIdx="0" presStyleCnt="4" custLinFactNeighborX="-17154" custLinFactNeighborY="-5502"/>
      <dgm:spPr/>
      <dgm:t>
        <a:bodyPr/>
        <a:lstStyle/>
        <a:p>
          <a:endParaRPr lang="ru-RU"/>
        </a:p>
      </dgm:t>
    </dgm:pt>
    <dgm:pt modelId="{371CB66E-B87A-4F48-AEC3-4456A377683F}" type="pres">
      <dgm:prSet presAssocID="{42065212-A335-4B42-B398-0AF6C535A87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097D33-C6DF-47A4-9BBA-1F79714DDFE2}" type="pres">
      <dgm:prSet presAssocID="{42065212-A335-4B42-B398-0AF6C535A87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0E3CC-1E63-4AFF-86E6-91FD7884F83E}" type="pres">
      <dgm:prSet presAssocID="{34257BCD-7754-4337-803D-000D63597C80}" presName="spacer" presStyleCnt="0"/>
      <dgm:spPr/>
    </dgm:pt>
    <dgm:pt modelId="{F39E971E-1228-40B3-A027-8289B3CE71E0}" type="pres">
      <dgm:prSet presAssocID="{61BF0447-97AD-4F19-BDBB-70E8238DF4E3}" presName="comp" presStyleCnt="0"/>
      <dgm:spPr/>
    </dgm:pt>
    <dgm:pt modelId="{AD1D5F66-461C-46EB-86AA-13935805C90F}" type="pres">
      <dgm:prSet presAssocID="{61BF0447-97AD-4F19-BDBB-70E8238DF4E3}" presName="box" presStyleLbl="node1" presStyleIdx="1" presStyleCnt="4"/>
      <dgm:spPr/>
      <dgm:t>
        <a:bodyPr/>
        <a:lstStyle/>
        <a:p>
          <a:endParaRPr lang="ru-RU"/>
        </a:p>
      </dgm:t>
    </dgm:pt>
    <dgm:pt modelId="{DA068A93-3561-439F-8FBE-D19411952F86}" type="pres">
      <dgm:prSet presAssocID="{61BF0447-97AD-4F19-BDBB-70E8238DF4E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E6B480-5A0F-481D-B446-AC825FEDEDC5}" type="pres">
      <dgm:prSet presAssocID="{61BF0447-97AD-4F19-BDBB-70E8238DF4E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DDC1D-8C2D-4A4B-AD49-51D58F7D9742}" type="pres">
      <dgm:prSet presAssocID="{A4D9A340-6A10-4FE0-9F2F-DA34C2037A70}" presName="spacer" presStyleCnt="0"/>
      <dgm:spPr/>
    </dgm:pt>
    <dgm:pt modelId="{61FDB091-D9BF-464C-9F1F-64FBBB59E3CF}" type="pres">
      <dgm:prSet presAssocID="{152D89D8-6BBF-48D3-929F-34C9DDAD25BA}" presName="comp" presStyleCnt="0"/>
      <dgm:spPr/>
    </dgm:pt>
    <dgm:pt modelId="{73778B96-7B2D-49C9-B5DD-B099CA27DEA2}" type="pres">
      <dgm:prSet presAssocID="{152D89D8-6BBF-48D3-929F-34C9DDAD25BA}" presName="box" presStyleLbl="node1" presStyleIdx="2" presStyleCnt="4" custLinFactNeighborX="-39" custLinFactNeighborY="-2917"/>
      <dgm:spPr/>
      <dgm:t>
        <a:bodyPr/>
        <a:lstStyle/>
        <a:p>
          <a:endParaRPr lang="ru-RU"/>
        </a:p>
      </dgm:t>
    </dgm:pt>
    <dgm:pt modelId="{C16E14CF-7869-44BB-874C-7E8DD5543E54}" type="pres">
      <dgm:prSet presAssocID="{152D89D8-6BBF-48D3-929F-34C9DDAD25BA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0022D5B-A7B2-4932-BC67-EC321AAE7FDC}" type="pres">
      <dgm:prSet presAssocID="{152D89D8-6BBF-48D3-929F-34C9DDAD25B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FAAC-0055-4F7E-8ECA-F8F8DC7E4F01}" type="pres">
      <dgm:prSet presAssocID="{0487E99A-9BB4-4BB0-A03F-DE745A6683D7}" presName="spacer" presStyleCnt="0"/>
      <dgm:spPr/>
    </dgm:pt>
    <dgm:pt modelId="{D1909C9F-84AC-4BBD-923A-6869A167DBB6}" type="pres">
      <dgm:prSet presAssocID="{04311DC2-E5AC-45DC-BE74-EAFB2203371E}" presName="comp" presStyleCnt="0"/>
      <dgm:spPr/>
    </dgm:pt>
    <dgm:pt modelId="{0D639965-8E5E-485E-A5CB-1C58D4AA6FF9}" type="pres">
      <dgm:prSet presAssocID="{04311DC2-E5AC-45DC-BE74-EAFB2203371E}" presName="box" presStyleLbl="node1" presStyleIdx="3" presStyleCnt="4" custLinFactNeighborX="834" custLinFactNeighborY="-10165"/>
      <dgm:spPr/>
      <dgm:t>
        <a:bodyPr/>
        <a:lstStyle/>
        <a:p>
          <a:endParaRPr lang="ru-RU"/>
        </a:p>
      </dgm:t>
    </dgm:pt>
    <dgm:pt modelId="{ED9799C4-D159-418E-B34F-CBB721663158}" type="pres">
      <dgm:prSet presAssocID="{04311DC2-E5AC-45DC-BE74-EAFB2203371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6E003C4-8F9E-4325-A9F6-DE69FCC31A10}" type="pres">
      <dgm:prSet presAssocID="{04311DC2-E5AC-45DC-BE74-EAFB2203371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FF35D-A900-4842-AD3F-D5557B02E726}" srcId="{C6A0BAED-EAD6-4B2B-9EC8-52FF82E87B3C}" destId="{61BF0447-97AD-4F19-BDBB-70E8238DF4E3}" srcOrd="1" destOrd="0" parTransId="{D291A7CC-3D4F-42AF-B6A3-22E6C80175C2}" sibTransId="{A4D9A340-6A10-4FE0-9F2F-DA34C2037A70}"/>
    <dgm:cxn modelId="{30A0FACC-F603-47AA-9E98-A560D845514C}" type="presOf" srcId="{152D89D8-6BBF-48D3-929F-34C9DDAD25BA}" destId="{73778B96-7B2D-49C9-B5DD-B099CA27DEA2}" srcOrd="0" destOrd="0" presId="urn:microsoft.com/office/officeart/2005/8/layout/vList4#1"/>
    <dgm:cxn modelId="{5D186381-9F1D-4D9E-B551-8DA8AB487622}" srcId="{C6A0BAED-EAD6-4B2B-9EC8-52FF82E87B3C}" destId="{04311DC2-E5AC-45DC-BE74-EAFB2203371E}" srcOrd="3" destOrd="0" parTransId="{2D53C40C-B21E-4049-B914-239171AAE4E8}" sibTransId="{D51CCBB1-1D9D-4D58-9898-5575139C9FF6}"/>
    <dgm:cxn modelId="{95D5A7AC-C378-481D-8C7C-17C5CB14AD84}" type="presOf" srcId="{61BF0447-97AD-4F19-BDBB-70E8238DF4E3}" destId="{41E6B480-5A0F-481D-B446-AC825FEDEDC5}" srcOrd="1" destOrd="0" presId="urn:microsoft.com/office/officeart/2005/8/layout/vList4#1"/>
    <dgm:cxn modelId="{21F7AFA0-B9FF-4CD2-A99E-AA7F0A9E37EF}" type="presOf" srcId="{42065212-A335-4B42-B398-0AF6C535A874}" destId="{E7097D33-C6DF-47A4-9BBA-1F79714DDFE2}" srcOrd="1" destOrd="0" presId="urn:microsoft.com/office/officeart/2005/8/layout/vList4#1"/>
    <dgm:cxn modelId="{06A093EC-E398-4D9D-8CC2-7A23D374CABB}" srcId="{C6A0BAED-EAD6-4B2B-9EC8-52FF82E87B3C}" destId="{42065212-A335-4B42-B398-0AF6C535A874}" srcOrd="0" destOrd="0" parTransId="{ADDD0783-4B65-4C70-95F3-3C9E822ADA25}" sibTransId="{34257BCD-7754-4337-803D-000D63597C80}"/>
    <dgm:cxn modelId="{01541422-2A9D-4020-9A9D-9721431322D8}" srcId="{C6A0BAED-EAD6-4B2B-9EC8-52FF82E87B3C}" destId="{152D89D8-6BBF-48D3-929F-34C9DDAD25BA}" srcOrd="2" destOrd="0" parTransId="{50BDEF5E-D2E4-4A64-807F-D21F8D226BE8}" sibTransId="{0487E99A-9BB4-4BB0-A03F-DE745A6683D7}"/>
    <dgm:cxn modelId="{48EF1014-A4B8-4460-9BDA-06BDDB1C8279}" type="presOf" srcId="{04311DC2-E5AC-45DC-BE74-EAFB2203371E}" destId="{0D639965-8E5E-485E-A5CB-1C58D4AA6FF9}" srcOrd="0" destOrd="0" presId="urn:microsoft.com/office/officeart/2005/8/layout/vList4#1"/>
    <dgm:cxn modelId="{005AACB5-1129-4654-9DFA-C6C8EE99C9AE}" type="presOf" srcId="{42065212-A335-4B42-B398-0AF6C535A874}" destId="{859C7193-D386-4436-A607-AD9BE8812838}" srcOrd="0" destOrd="0" presId="urn:microsoft.com/office/officeart/2005/8/layout/vList4#1"/>
    <dgm:cxn modelId="{17821E89-B796-4B04-B84A-7FF4A69AADF8}" type="presOf" srcId="{C6A0BAED-EAD6-4B2B-9EC8-52FF82E87B3C}" destId="{5E44202B-530D-42D3-9B21-2C8A9B2A8BD8}" srcOrd="0" destOrd="0" presId="urn:microsoft.com/office/officeart/2005/8/layout/vList4#1"/>
    <dgm:cxn modelId="{D55637A5-A011-408E-B3AA-EFA2CF230F1B}" type="presOf" srcId="{61BF0447-97AD-4F19-BDBB-70E8238DF4E3}" destId="{AD1D5F66-461C-46EB-86AA-13935805C90F}" srcOrd="0" destOrd="0" presId="urn:microsoft.com/office/officeart/2005/8/layout/vList4#1"/>
    <dgm:cxn modelId="{69D0B031-90C2-451F-A39F-D9FCA7FBBFCA}" type="presOf" srcId="{04311DC2-E5AC-45DC-BE74-EAFB2203371E}" destId="{16E003C4-8F9E-4325-A9F6-DE69FCC31A10}" srcOrd="1" destOrd="0" presId="urn:microsoft.com/office/officeart/2005/8/layout/vList4#1"/>
    <dgm:cxn modelId="{46900E89-1940-4E09-8C07-7468EF79111B}" type="presOf" srcId="{152D89D8-6BBF-48D3-929F-34C9DDAD25BA}" destId="{90022D5B-A7B2-4932-BC67-EC321AAE7FDC}" srcOrd="1" destOrd="0" presId="urn:microsoft.com/office/officeart/2005/8/layout/vList4#1"/>
    <dgm:cxn modelId="{CD0938A0-3F75-4029-B7D4-7320E4592267}" type="presParOf" srcId="{5E44202B-530D-42D3-9B21-2C8A9B2A8BD8}" destId="{C32F0A69-BEBF-4700-A31E-B91A5E2CFC01}" srcOrd="0" destOrd="0" presId="urn:microsoft.com/office/officeart/2005/8/layout/vList4#1"/>
    <dgm:cxn modelId="{E96409B9-5CAE-42AF-862A-F457E48749A6}" type="presParOf" srcId="{C32F0A69-BEBF-4700-A31E-B91A5E2CFC01}" destId="{859C7193-D386-4436-A607-AD9BE8812838}" srcOrd="0" destOrd="0" presId="urn:microsoft.com/office/officeart/2005/8/layout/vList4#1"/>
    <dgm:cxn modelId="{4D9139F2-7A25-4C9E-B754-376F72D262AB}" type="presParOf" srcId="{C32F0A69-BEBF-4700-A31E-B91A5E2CFC01}" destId="{371CB66E-B87A-4F48-AEC3-4456A377683F}" srcOrd="1" destOrd="0" presId="urn:microsoft.com/office/officeart/2005/8/layout/vList4#1"/>
    <dgm:cxn modelId="{085AA94C-05A6-4602-9041-3E5C12E52A21}" type="presParOf" srcId="{C32F0A69-BEBF-4700-A31E-B91A5E2CFC01}" destId="{E7097D33-C6DF-47A4-9BBA-1F79714DDFE2}" srcOrd="2" destOrd="0" presId="urn:microsoft.com/office/officeart/2005/8/layout/vList4#1"/>
    <dgm:cxn modelId="{09509262-397C-4B9C-B787-353AAC01D859}" type="presParOf" srcId="{5E44202B-530D-42D3-9B21-2C8A9B2A8BD8}" destId="{CBF0E3CC-1E63-4AFF-86E6-91FD7884F83E}" srcOrd="1" destOrd="0" presId="urn:microsoft.com/office/officeart/2005/8/layout/vList4#1"/>
    <dgm:cxn modelId="{1DD1E0C3-BEF5-48CC-B6F6-4C2AA1785D5B}" type="presParOf" srcId="{5E44202B-530D-42D3-9B21-2C8A9B2A8BD8}" destId="{F39E971E-1228-40B3-A027-8289B3CE71E0}" srcOrd="2" destOrd="0" presId="urn:microsoft.com/office/officeart/2005/8/layout/vList4#1"/>
    <dgm:cxn modelId="{47350D17-51D2-4092-922D-318868037B1F}" type="presParOf" srcId="{F39E971E-1228-40B3-A027-8289B3CE71E0}" destId="{AD1D5F66-461C-46EB-86AA-13935805C90F}" srcOrd="0" destOrd="0" presId="urn:microsoft.com/office/officeart/2005/8/layout/vList4#1"/>
    <dgm:cxn modelId="{021ABDB8-D80F-45A2-80D6-74022D7F2E57}" type="presParOf" srcId="{F39E971E-1228-40B3-A027-8289B3CE71E0}" destId="{DA068A93-3561-439F-8FBE-D19411952F86}" srcOrd="1" destOrd="0" presId="urn:microsoft.com/office/officeart/2005/8/layout/vList4#1"/>
    <dgm:cxn modelId="{964569D3-5B07-4D41-AD77-7FA6322D6ECC}" type="presParOf" srcId="{F39E971E-1228-40B3-A027-8289B3CE71E0}" destId="{41E6B480-5A0F-481D-B446-AC825FEDEDC5}" srcOrd="2" destOrd="0" presId="urn:microsoft.com/office/officeart/2005/8/layout/vList4#1"/>
    <dgm:cxn modelId="{FD898CEE-1800-4A7E-B984-F8BA5A60DB7D}" type="presParOf" srcId="{5E44202B-530D-42D3-9B21-2C8A9B2A8BD8}" destId="{39FDDC1D-8C2D-4A4B-AD49-51D58F7D9742}" srcOrd="3" destOrd="0" presId="urn:microsoft.com/office/officeart/2005/8/layout/vList4#1"/>
    <dgm:cxn modelId="{A1473F3B-F39A-468A-8F44-4C516067D968}" type="presParOf" srcId="{5E44202B-530D-42D3-9B21-2C8A9B2A8BD8}" destId="{61FDB091-D9BF-464C-9F1F-64FBBB59E3CF}" srcOrd="4" destOrd="0" presId="urn:microsoft.com/office/officeart/2005/8/layout/vList4#1"/>
    <dgm:cxn modelId="{6AF8D51A-531A-4762-940C-7C52DB36A77E}" type="presParOf" srcId="{61FDB091-D9BF-464C-9F1F-64FBBB59E3CF}" destId="{73778B96-7B2D-49C9-B5DD-B099CA27DEA2}" srcOrd="0" destOrd="0" presId="urn:microsoft.com/office/officeart/2005/8/layout/vList4#1"/>
    <dgm:cxn modelId="{F3D12BDA-F26E-4D83-BDCA-2C571216BDB1}" type="presParOf" srcId="{61FDB091-D9BF-464C-9F1F-64FBBB59E3CF}" destId="{C16E14CF-7869-44BB-874C-7E8DD5543E54}" srcOrd="1" destOrd="0" presId="urn:microsoft.com/office/officeart/2005/8/layout/vList4#1"/>
    <dgm:cxn modelId="{E0FF269C-819D-444B-A418-7D8FB5D89233}" type="presParOf" srcId="{61FDB091-D9BF-464C-9F1F-64FBBB59E3CF}" destId="{90022D5B-A7B2-4932-BC67-EC321AAE7FDC}" srcOrd="2" destOrd="0" presId="urn:microsoft.com/office/officeart/2005/8/layout/vList4#1"/>
    <dgm:cxn modelId="{F1C8F809-C52C-44C6-BB1F-5F2D9957A7B9}" type="presParOf" srcId="{5E44202B-530D-42D3-9B21-2C8A9B2A8BD8}" destId="{802EFAAC-0055-4F7E-8ECA-F8F8DC7E4F01}" srcOrd="5" destOrd="0" presId="urn:microsoft.com/office/officeart/2005/8/layout/vList4#1"/>
    <dgm:cxn modelId="{986CF664-36B3-4011-9034-E5CD0AAFB88B}" type="presParOf" srcId="{5E44202B-530D-42D3-9B21-2C8A9B2A8BD8}" destId="{D1909C9F-84AC-4BBD-923A-6869A167DBB6}" srcOrd="6" destOrd="0" presId="urn:microsoft.com/office/officeart/2005/8/layout/vList4#1"/>
    <dgm:cxn modelId="{81CE52BB-C472-41F8-9A45-117095C56299}" type="presParOf" srcId="{D1909C9F-84AC-4BBD-923A-6869A167DBB6}" destId="{0D639965-8E5E-485E-A5CB-1C58D4AA6FF9}" srcOrd="0" destOrd="0" presId="urn:microsoft.com/office/officeart/2005/8/layout/vList4#1"/>
    <dgm:cxn modelId="{868B0B00-88E0-4049-B73D-6868E2B699E3}" type="presParOf" srcId="{D1909C9F-84AC-4BBD-923A-6869A167DBB6}" destId="{ED9799C4-D159-418E-B34F-CBB721663158}" srcOrd="1" destOrd="0" presId="urn:microsoft.com/office/officeart/2005/8/layout/vList4#1"/>
    <dgm:cxn modelId="{9AB70C58-7AF8-4FFB-97A0-DE05DB12FA8B}" type="presParOf" srcId="{D1909C9F-84AC-4BBD-923A-6869A167DBB6}" destId="{16E003C4-8F9E-4325-A9F6-DE69FCC31A1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0F7C-B184-492E-9F23-BB1F8BDCA79E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2673-7CBA-44CA-9916-A29896E38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7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1CAC-5526-426B-99FE-CEF82D530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766888"/>
            <a:ext cx="7770813" cy="1736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105A-C578-4D36-AD78-E6CDF21322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0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CC7CE5-F065-43D6-B49E-76A32E1E508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051330-495E-4779-B169-D3BA68EF99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007368" y="4653136"/>
            <a:ext cx="65532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6766560" cy="1665306"/>
          </a:xfrm>
        </p:spPr>
        <p:txBody>
          <a:bodyPr/>
          <a:lstStyle/>
          <a:p>
            <a:r>
              <a:rPr lang="ru-RU" dirty="0" err="1"/>
              <a:t>Природні</a:t>
            </a:r>
            <a:r>
              <a:rPr lang="ru-RU" dirty="0"/>
              <a:t> і </a:t>
            </a:r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нафтові</a:t>
            </a:r>
            <a:r>
              <a:rPr lang="ru-RU" dirty="0"/>
              <a:t> гази</a:t>
            </a:r>
            <a:br>
              <a:rPr lang="ru-RU" dirty="0"/>
            </a:b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800000">
            <a:off x="7740352" y="3429000"/>
            <a:ext cx="864096" cy="1224136"/>
          </a:xfrm>
          <a:custGeom>
            <a:avLst/>
            <a:gdLst>
              <a:gd name="T0" fmla="*/ 554005018 w 21600"/>
              <a:gd name="T1" fmla="*/ 446644490 h 21600"/>
              <a:gd name="T2" fmla="*/ 337141803 w 21600"/>
              <a:gd name="T3" fmla="*/ 893288981 h 21600"/>
              <a:gd name="T4" fmla="*/ 120278455 w 21600"/>
              <a:gd name="T5" fmla="*/ 446644490 h 21600"/>
              <a:gd name="T6" fmla="*/ 3371418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53 w 21600"/>
              <a:gd name="T13" fmla="*/ 5653 h 21600"/>
              <a:gd name="T14" fmla="*/ 15947 w 21600"/>
              <a:gd name="T15" fmla="*/ 159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05" y="21600"/>
                </a:lnTo>
                <a:lnTo>
                  <a:pt x="138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Характеристика </a:t>
            </a:r>
            <a:r>
              <a:rPr lang="uk-UA" dirty="0" err="1"/>
              <a:t>супутних</a:t>
            </a:r>
            <a:r>
              <a:rPr lang="uk-UA" dirty="0"/>
              <a:t> нафтових газів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4396411"/>
              </p:ext>
            </p:extLst>
          </p:nvPr>
        </p:nvGraphicFramePr>
        <p:xfrm>
          <a:off x="467544" y="1844824"/>
          <a:ext cx="8229606" cy="469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/>
                <a:gridCol w="2743202"/>
                <a:gridCol w="2743202"/>
              </a:tblGrid>
              <a:tr h="421084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Назва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Склад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Застосування</a:t>
                      </a:r>
                      <a:endParaRPr lang="ru-RU" dirty="0"/>
                    </a:p>
                  </a:txBody>
                  <a:tcPr marL="91954" marR="91954"/>
                </a:tc>
              </a:tr>
              <a:tr h="134977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Газовий</a:t>
                      </a:r>
                      <a:r>
                        <a:rPr lang="ru-RU" dirty="0" smtClean="0"/>
                        <a:t> бензин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Суміш</a:t>
                      </a:r>
                      <a:r>
                        <a:rPr lang="ru-RU" baseline="0" dirty="0" smtClean="0"/>
                        <a:t> пентану, </a:t>
                      </a:r>
                      <a:r>
                        <a:rPr lang="ru-RU" baseline="0" dirty="0" err="1" smtClean="0"/>
                        <a:t>гексану</a:t>
                      </a:r>
                      <a:r>
                        <a:rPr lang="ru-RU" baseline="0" dirty="0" smtClean="0"/>
                        <a:t> та </a:t>
                      </a:r>
                      <a:r>
                        <a:rPr lang="ru-RU" baseline="0" dirty="0" err="1" smtClean="0"/>
                        <a:t>ін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вуглеводнів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Додають до бензину для поліпшення запуску двигуна</a:t>
                      </a:r>
                      <a:endParaRPr lang="ru-RU" dirty="0"/>
                    </a:p>
                  </a:txBody>
                  <a:tcPr marL="91954" marR="91954"/>
                </a:tc>
              </a:tr>
              <a:tr h="103828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Пропан-бутанова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фракція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Суміш</a:t>
                      </a:r>
                      <a:r>
                        <a:rPr lang="ru-RU" dirty="0" smtClean="0"/>
                        <a:t> пропану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бутану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err="1" smtClean="0"/>
                        <a:t>Застосовують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вигляді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зрідженого</a:t>
                      </a:r>
                      <a:r>
                        <a:rPr lang="ru-RU" dirty="0" smtClean="0"/>
                        <a:t> газу як </a:t>
                      </a:r>
                      <a:r>
                        <a:rPr lang="ru-RU" dirty="0" err="1" smtClean="0"/>
                        <a:t>паливо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1954" marR="91954"/>
                </a:tc>
              </a:tr>
              <a:tr h="166126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Сухий</a:t>
                      </a:r>
                      <a:r>
                        <a:rPr lang="ru-RU" dirty="0" smtClean="0"/>
                        <a:t> газ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складом </a:t>
                      </a:r>
                      <a:r>
                        <a:rPr lang="ru-RU" dirty="0" err="1" smtClean="0"/>
                        <a:t>подібний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природним</a:t>
                      </a:r>
                      <a:r>
                        <a:rPr lang="ru-RU" dirty="0" smtClean="0"/>
                        <a:t> газом</a:t>
                      </a:r>
                      <a:endParaRPr lang="ru-RU" dirty="0"/>
                    </a:p>
                  </a:txBody>
                  <a:tcPr marL="91954" marR="91954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err="1" smtClean="0"/>
                        <a:t>Використовують</a:t>
                      </a:r>
                      <a:r>
                        <a:rPr lang="ru-RU" dirty="0" smtClean="0"/>
                        <a:t> для </a:t>
                      </a:r>
                      <a:r>
                        <a:rPr lang="ru-RU" dirty="0" err="1" smtClean="0"/>
                        <a:t>одержання</a:t>
                      </a:r>
                      <a:r>
                        <a:rPr lang="ru-RU" dirty="0" smtClean="0"/>
                        <a:t> ацетилену, </a:t>
                      </a:r>
                      <a:r>
                        <a:rPr lang="ru-RU" dirty="0" err="1" smtClean="0"/>
                        <a:t>водню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інших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речовин</a:t>
                      </a:r>
                      <a:r>
                        <a:rPr lang="ru-RU" dirty="0" smtClean="0"/>
                        <a:t> так само як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паливо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1954" marR="9195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ЗАСТОСУВАННЯ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2035069"/>
            <a:ext cx="777557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457200" lvl="1" indent="0" algn="ctr">
              <a:lnSpc>
                <a:spcPct val="80000"/>
              </a:lnSpc>
              <a:spcBef>
                <a:spcPts val="800"/>
              </a:spcBef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uk-UA" sz="3200" b="1" i="1" dirty="0" smtClean="0">
                <a:solidFill>
                  <a:srgbClr val="002060"/>
                </a:solidFill>
              </a:rPr>
              <a:t>Близько 90% природних газів використовують як паливо і лише 10% як хімічної сировини. З метану отримують водень, сажу, ацетилен. Якщо в газі не менше 3% етану, то його використовують для отримання етилену для органічного синтезу.</a:t>
            </a:r>
            <a:endParaRPr lang="en-GB" sz="3200" b="1" i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460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554373"/>
            <a:ext cx="4572000" cy="5257802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971800"/>
            <a:ext cx="2312058" cy="1897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Паливо</a:t>
            </a:r>
            <a:r>
              <a:rPr lang="ru-RU" sz="1600" dirty="0"/>
              <a:t> в </a:t>
            </a:r>
            <a:r>
              <a:rPr lang="ru-RU" sz="1600" dirty="0" err="1"/>
              <a:t>котельнях</a:t>
            </a:r>
            <a:r>
              <a:rPr lang="ru-RU" sz="1600" dirty="0"/>
              <a:t>, печах, ТЕС, в </a:t>
            </a:r>
            <a:r>
              <a:rPr lang="ru-RU" sz="1600" dirty="0" err="1"/>
              <a:t>побуті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Сировина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хімічній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endParaRPr lang="uk-UA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Природний </a:t>
            </a:r>
            <a:r>
              <a:rPr lang="uk-UA" dirty="0" smtClean="0"/>
              <a:t>газ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Застосування: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C:\Documents and Settings\Admin\Мои документы\Загрузки\img225156_1-13_Gazovaya_pl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3168352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7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836712"/>
            <a:ext cx="4572000" cy="525780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3068960"/>
            <a:ext cx="2448272" cy="18056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</a:t>
            </a:r>
            <a:r>
              <a:rPr lang="ru-RU" dirty="0" err="1"/>
              <a:t>Дешевий</a:t>
            </a:r>
            <a:r>
              <a:rPr lang="ru-RU" dirty="0"/>
              <a:t> вид </a:t>
            </a:r>
            <a:r>
              <a:rPr lang="ru-RU" dirty="0" err="1"/>
              <a:t>палива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теплотворною </a:t>
            </a:r>
            <a:r>
              <a:rPr lang="ru-RU" dirty="0" err="1"/>
              <a:t>здатністю</a:t>
            </a:r>
            <a:r>
              <a:rPr lang="ru-RU" dirty="0"/>
              <a:t> (теплота </a:t>
            </a:r>
            <a:r>
              <a:rPr lang="ru-RU" dirty="0" err="1"/>
              <a:t>згоряння</a:t>
            </a:r>
            <a:r>
              <a:rPr lang="ru-RU" dirty="0"/>
              <a:t> 1м3 газу 54400 кДж)</a:t>
            </a:r>
            <a:br>
              <a:rPr lang="ru-RU" dirty="0"/>
            </a:br>
            <a:r>
              <a:rPr lang="ru-RU" dirty="0"/>
              <a:t>- Легко </a:t>
            </a:r>
            <a:r>
              <a:rPr lang="ru-RU" dirty="0" err="1"/>
              <a:t>транспортується</a:t>
            </a:r>
            <a:r>
              <a:rPr lang="ru-RU" dirty="0"/>
              <a:t> по газопроводах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вид </a:t>
            </a:r>
            <a:r>
              <a:rPr lang="ru-RU" dirty="0" err="1"/>
              <a:t>палива</a:t>
            </a:r>
            <a:endParaRPr lang="ru-RU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2298634" cy="11916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/>
              <a:t>природного і </a:t>
            </a:r>
            <a:r>
              <a:rPr lang="ru-RU" dirty="0" err="1"/>
              <a:t>супутного</a:t>
            </a:r>
            <a:r>
              <a:rPr lang="ru-RU" dirty="0"/>
              <a:t> </a:t>
            </a:r>
            <a:r>
              <a:rPr lang="ru-RU" dirty="0" err="1"/>
              <a:t>нафтового</a:t>
            </a:r>
            <a:r>
              <a:rPr lang="ru-RU" dirty="0"/>
              <a:t> газу</a:t>
            </a:r>
            <a:br>
              <a:rPr lang="ru-RU" dirty="0"/>
            </a:br>
            <a:endParaRPr lang="uk-UA" dirty="0"/>
          </a:p>
        </p:txBody>
      </p:sp>
      <p:pic>
        <p:nvPicPr>
          <p:cNvPr id="1026" name="Picture 2" descr="C:\Documents and Settings\Admin\Мои документы\Загрузки\Truboprovod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252028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3068638"/>
            <a:ext cx="8183562" cy="1512887"/>
          </a:xfrm>
        </p:spPr>
        <p:txBody>
          <a:bodyPr>
            <a:normAutofit fontScale="62500" lnSpcReduction="20000"/>
          </a:bodyPr>
          <a:lstStyle/>
          <a:p>
            <a:r>
              <a:rPr lang="uk-UA" sz="3400" dirty="0" smtClean="0"/>
              <a:t>Лаки, фарби, розчинники, гума, пластмаса, антифризи,</a:t>
            </a:r>
            <a:br>
              <a:rPr lang="uk-UA" sz="3400" dirty="0" smtClean="0"/>
            </a:br>
            <a:r>
              <a:rPr lang="uk-UA" sz="3400" dirty="0" smtClean="0"/>
              <a:t>штучні волокна, ліки і ... все це продукти одержувані в</a:t>
            </a:r>
            <a:br>
              <a:rPr lang="uk-UA" sz="3400" dirty="0" smtClean="0"/>
            </a:br>
            <a:r>
              <a:rPr lang="uk-UA" sz="3400" dirty="0" smtClean="0"/>
              <a:t>ході синтезу з </a:t>
            </a:r>
            <a:r>
              <a:rPr lang="uk-UA" sz="3600" b="1" dirty="0" smtClean="0"/>
              <a:t>вуглеводнів.</a:t>
            </a:r>
            <a:endParaRPr lang="ru-RU" sz="3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346" y="365535"/>
            <a:ext cx="2160588" cy="2586038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890688"/>
            <a:ext cx="3528391" cy="15128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984"/>
            <a:ext cx="2700337" cy="26642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05064"/>
            <a:ext cx="2843212" cy="242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581128"/>
            <a:ext cx="2520950" cy="1872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Генератор синтез – </a:t>
            </a:r>
            <a:r>
              <a:rPr lang="uk-UA" dirty="0" err="1"/>
              <a:t>газа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 descr="Iv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805" y="1772816"/>
            <a:ext cx="7467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Реактор </a:t>
            </a:r>
            <a:r>
              <a:rPr lang="ru-RU" dirty="0" err="1"/>
              <a:t>отримання</a:t>
            </a:r>
            <a:r>
              <a:rPr lang="ru-RU" dirty="0"/>
              <a:t> синтез-газу </a:t>
            </a:r>
            <a:br>
              <a:rPr lang="ru-RU" dirty="0"/>
            </a:br>
            <a:r>
              <a:rPr lang="ru-RU" dirty="0"/>
              <a:t>(на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ракетних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822" y="1628800"/>
            <a:ext cx="8183563" cy="41878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 descr="D:\MYDOC\CONFEREN\Слайды\ОПУ-2002\ВТР_гор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6120680" cy="41614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7164288" y="2420888"/>
            <a:ext cx="144016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</a:t>
            </a:r>
            <a:endParaRPr lang="ru-RU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3518" y="2584779"/>
            <a:ext cx="18722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ПНТЦ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</a:rPr>
              <a:t>дослідна промислова установка отримання бензину з природного газу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571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Реактор </a:t>
            </a:r>
            <a:r>
              <a:rPr lang="ru-RU" sz="3100" dirty="0" err="1"/>
              <a:t>отримання</a:t>
            </a:r>
            <a:r>
              <a:rPr lang="ru-RU" sz="3100" dirty="0"/>
              <a:t> синтез-газу (</a:t>
            </a:r>
            <a:r>
              <a:rPr lang="ru-RU" sz="3100" dirty="0" err="1"/>
              <a:t>Вихід</a:t>
            </a:r>
            <a:r>
              <a:rPr lang="ru-RU" sz="3100" dirty="0"/>
              <a:t> на блок </a:t>
            </a:r>
            <a:r>
              <a:rPr lang="ru-RU" sz="3100" dirty="0" err="1"/>
              <a:t>каталітичного</a:t>
            </a:r>
            <a:r>
              <a:rPr lang="ru-RU" sz="3100" dirty="0"/>
              <a:t> синтезу)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4" descr="ВТР_выходСГ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83568" y="2033235"/>
            <a:ext cx="791071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683568" y="1988840"/>
            <a:ext cx="7770813" cy="1736725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740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Природні гази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18487" cy="5059363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dirty="0">
                <a:solidFill>
                  <a:srgbClr val="002060"/>
                </a:solidFill>
              </a:rPr>
              <a:t>С</a:t>
            </a:r>
            <a:r>
              <a:rPr lang="uk-UA" sz="3200" dirty="0" smtClean="0">
                <a:solidFill>
                  <a:srgbClr val="002060"/>
                </a:solidFill>
              </a:rPr>
              <a:t>уміші газоподібних вуглеводнів різної будови, що заповнюють пори і порожнечі гірських порід, розсіяних у </a:t>
            </a:r>
            <a:r>
              <a:rPr lang="uk-UA" sz="3200" dirty="0" err="1" smtClean="0">
                <a:solidFill>
                  <a:srgbClr val="002060"/>
                </a:solidFill>
              </a:rPr>
              <a:t>грунтах</a:t>
            </a:r>
            <a:r>
              <a:rPr lang="uk-UA" sz="3200" dirty="0" smtClean="0">
                <a:solidFill>
                  <a:srgbClr val="002060"/>
                </a:solidFill>
              </a:rPr>
              <a:t>, розчинені в нафті і пластових водах.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447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Природний</a:t>
            </a:r>
            <a:r>
              <a:rPr lang="ru-RU" dirty="0"/>
              <a:t> газ</a:t>
            </a:r>
          </a:p>
        </p:txBody>
      </p:sp>
      <p:pic>
        <p:nvPicPr>
          <p:cNvPr id="6" name="Содержимое 5" descr="1243274304_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4572000" cy="460057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2420938"/>
            <a:ext cx="2298700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23528" y="1052736"/>
            <a:ext cx="4176713" cy="4824413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pPr lvl="0"/>
            <a:r>
              <a:rPr lang="ru-RU" sz="3200" b="1" i="1" u="sng" dirty="0" err="1" smtClean="0">
                <a:solidFill>
                  <a:srgbClr val="000000"/>
                </a:solidFill>
              </a:rPr>
              <a:t>Природний</a:t>
            </a:r>
            <a:r>
              <a:rPr lang="ru-RU" sz="3200" b="1" i="1" u="sng" dirty="0" smtClean="0">
                <a:solidFill>
                  <a:srgbClr val="000000"/>
                </a:solidFill>
              </a:rPr>
              <a:t> </a:t>
            </a:r>
            <a:r>
              <a:rPr lang="ru-RU" sz="3200" b="1" i="1" u="sng" dirty="0">
                <a:solidFill>
                  <a:srgbClr val="000000"/>
                </a:solidFill>
              </a:rPr>
              <a:t>газ</a:t>
            </a:r>
          </a:p>
          <a:p>
            <a:pPr lvl="0"/>
            <a:r>
              <a:rPr lang="ru-RU" sz="2800" b="1" u="sng" dirty="0" err="1" smtClean="0">
                <a:solidFill>
                  <a:srgbClr val="000066"/>
                </a:solidFill>
              </a:rPr>
              <a:t>переважає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b="1" u="sng" dirty="0">
                <a:solidFill>
                  <a:srgbClr val="000066"/>
                </a:solidFill>
              </a:rPr>
              <a:t>метан</a:t>
            </a:r>
            <a:r>
              <a:rPr lang="ru-RU" sz="2800" b="1" dirty="0">
                <a:solidFill>
                  <a:srgbClr val="000066"/>
                </a:solidFill>
              </a:rPr>
              <a:t>,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endParaRPr lang="uk-UA" sz="2800" b="1" dirty="0" smtClean="0">
              <a:solidFill>
                <a:srgbClr val="000066"/>
              </a:solidFill>
            </a:endParaRPr>
          </a:p>
          <a:p>
            <a:pPr lvl="0"/>
            <a:r>
              <a:rPr lang="uk-UA" sz="3200" b="1" dirty="0" smtClean="0">
                <a:solidFill>
                  <a:srgbClr val="002060"/>
                </a:solidFill>
              </a:rPr>
              <a:t>зміст якого досягає 80-98%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860032" y="908720"/>
            <a:ext cx="3932237" cy="5040313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800000"/>
              <a:satOff val="20374"/>
              <a:lumOff val="-517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pPr lvl="0"/>
            <a:r>
              <a:rPr lang="ru-RU" sz="2800" b="1" i="1" u="sng" dirty="0" err="1" smtClean="0">
                <a:solidFill>
                  <a:srgbClr val="000000"/>
                </a:solidFill>
              </a:rPr>
              <a:t>Супутні</a:t>
            </a:r>
            <a:r>
              <a:rPr lang="ru-RU" sz="2800" b="1" i="1" u="sng" dirty="0" smtClean="0">
                <a:solidFill>
                  <a:srgbClr val="000000"/>
                </a:solidFill>
              </a:rPr>
              <a:t> </a:t>
            </a:r>
            <a:r>
              <a:rPr lang="ru-RU" sz="2800" b="1" i="1" u="sng" dirty="0" err="1" smtClean="0">
                <a:solidFill>
                  <a:srgbClr val="000000"/>
                </a:solidFill>
              </a:rPr>
              <a:t>нафтові</a:t>
            </a:r>
            <a:r>
              <a:rPr lang="ru-RU" sz="2800" b="1" i="1" u="sng" dirty="0" smtClean="0">
                <a:solidFill>
                  <a:srgbClr val="000000"/>
                </a:solidFill>
              </a:rPr>
              <a:t> гази</a:t>
            </a:r>
          </a:p>
          <a:p>
            <a:pPr lvl="0"/>
            <a:r>
              <a:rPr lang="uk-UA" sz="2800" dirty="0" smtClean="0">
                <a:solidFill>
                  <a:schemeClr val="bg1"/>
                </a:solidFill>
              </a:rPr>
              <a:t>міститься 30-50% метану, але значно більше найближчих гомологів - етану, пропану і бутану (до 20% кожного)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Склад природного газу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525344"/>
            <a:ext cx="5519584" cy="93103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0"/>
            <a:ext cx="8183880" cy="191683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</a:rPr>
              <a:t>Портрети вчених і видатних діячів, які вивчали природні вуглеводні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Admin\Мои документы\Загруз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790825" cy="338437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Загрузки\port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2845692" cy="338437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132856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56176" y="544522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srgbClr val="000000"/>
                </a:solidFill>
                <a:latin typeface="arial cyr"/>
              </a:rPr>
              <a:t>Н.Д.Зелинский</a:t>
            </a:r>
            <a:r>
              <a:rPr lang="en-US" b="1" i="1" dirty="0" smtClean="0">
                <a:solidFill>
                  <a:srgbClr val="000000"/>
                </a:solidFill>
                <a:latin typeface="arial cyr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arial cyr"/>
              </a:rPr>
            </a:br>
            <a:r>
              <a:rPr lang="en-US" b="1" i="1" dirty="0" smtClean="0">
                <a:solidFill>
                  <a:srgbClr val="000000"/>
                </a:solidFill>
                <a:latin typeface="arial cyr"/>
              </a:rPr>
              <a:t>(1861–1953)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3732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srgbClr val="000000"/>
                </a:solidFill>
                <a:latin typeface="arial cyr"/>
              </a:rPr>
              <a:t>В.Г.Шухов</a:t>
            </a:r>
            <a:r>
              <a:rPr lang="en-US" b="1" i="1" dirty="0" smtClean="0">
                <a:solidFill>
                  <a:srgbClr val="000000"/>
                </a:solidFill>
                <a:latin typeface="arial cyr"/>
              </a:rPr>
              <a:t/>
            </a:r>
            <a:br>
              <a:rPr lang="en-US" b="1" i="1" dirty="0" smtClean="0">
                <a:solidFill>
                  <a:srgbClr val="000000"/>
                </a:solidFill>
                <a:latin typeface="arial cyr"/>
              </a:rPr>
            </a:br>
            <a:r>
              <a:rPr lang="en-US" b="1" i="1" dirty="0" smtClean="0">
                <a:solidFill>
                  <a:srgbClr val="000000"/>
                </a:solidFill>
                <a:latin typeface="arial cyr"/>
              </a:rPr>
              <a:t>(1853–1939)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373215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Дмитро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Менделєєв</a:t>
            </a: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(1834 - 1907)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родовища природних  газів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8183562" cy="4987925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b="1" i="1" dirty="0">
                <a:solidFill>
                  <a:srgbClr val="002060"/>
                </a:solidFill>
              </a:rPr>
              <a:t>Р</a:t>
            </a:r>
            <a:r>
              <a:rPr lang="uk-UA" b="1" i="1" dirty="0" smtClean="0">
                <a:solidFill>
                  <a:srgbClr val="002060"/>
                </a:solidFill>
              </a:rPr>
              <a:t>озташовані 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межах </a:t>
            </a:r>
            <a:r>
              <a:rPr lang="ru-RU" b="1" dirty="0" err="1" smtClean="0">
                <a:solidFill>
                  <a:srgbClr val="002060"/>
                </a:solidFill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</a:rPr>
              <a:t> зараз </a:t>
            </a:r>
            <a:r>
              <a:rPr lang="ru-RU" b="1" dirty="0" err="1" smtClean="0">
                <a:solidFill>
                  <a:srgbClr val="002060"/>
                </a:solidFill>
              </a:rPr>
              <a:t>виділяється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дев’ять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нафтогазоносних</a:t>
            </a:r>
            <a:r>
              <a:rPr lang="ru-RU" b="1" dirty="0" smtClean="0">
                <a:solidFill>
                  <a:srgbClr val="002060"/>
                </a:solidFill>
              </a:rPr>
              <a:t> областей, </a:t>
            </a:r>
            <a:r>
              <a:rPr lang="ru-RU" b="1" dirty="0" err="1" smtClean="0">
                <a:solidFill>
                  <a:srgbClr val="002060"/>
                </a:solidFill>
              </a:rPr>
              <a:t>розміщення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дозволяє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об’єднати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 в три </a:t>
            </a:r>
            <a:r>
              <a:rPr lang="ru-RU" b="1" dirty="0" err="1" smtClean="0">
                <a:solidFill>
                  <a:srgbClr val="002060"/>
                </a:solidFill>
              </a:rPr>
              <a:t>нафтогазоносні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регіони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Східний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Дніпровсько-Донецька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газонафтоносна</a:t>
            </a:r>
            <a:r>
              <a:rPr lang="ru-RU" b="1" dirty="0" smtClean="0">
                <a:solidFill>
                  <a:srgbClr val="002060"/>
                </a:solidFill>
              </a:rPr>
              <a:t> область; </a:t>
            </a:r>
            <a:r>
              <a:rPr lang="ru-RU" b="1" dirty="0" err="1" smtClean="0">
                <a:solidFill>
                  <a:srgbClr val="002060"/>
                </a:solidFill>
              </a:rPr>
              <a:t>Західний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Передкарпатська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Складчаті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Карпати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Закарпатська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Волино-Подільська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Південний</a:t>
            </a:r>
            <a:r>
              <a:rPr lang="ru-RU" b="1" dirty="0" smtClean="0">
                <a:solidFill>
                  <a:srgbClr val="002060"/>
                </a:solidFill>
              </a:rPr>
              <a:t> — </a:t>
            </a:r>
            <a:r>
              <a:rPr lang="ru-RU" b="1" dirty="0" err="1" smtClean="0">
                <a:solidFill>
                  <a:srgbClr val="002060"/>
                </a:solidFill>
              </a:rPr>
              <a:t>Переддобруджинська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Причорноморсько-Кримська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Індоло-Кубанська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Азово-Березанська</a:t>
            </a:r>
            <a:r>
              <a:rPr lang="ru-RU" b="1" dirty="0" smtClean="0">
                <a:solidFill>
                  <a:srgbClr val="002060"/>
                </a:solidFill>
              </a:rPr>
              <a:t> область</a:t>
            </a:r>
            <a:r>
              <a:rPr lang="ru-RU" dirty="0" smtClean="0"/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Супутні нафтові гази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83563" cy="4841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3900" b="1" dirty="0" smtClean="0">
                <a:solidFill>
                  <a:srgbClr val="0070C0"/>
                </a:solidFill>
              </a:rPr>
              <a:t>  </a:t>
            </a:r>
            <a:endParaRPr lang="ru-RU" sz="4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800" dirty="0" smtClean="0"/>
              <a:t> </a:t>
            </a:r>
            <a:r>
              <a:rPr lang="uk-UA" sz="3700" b="1" dirty="0" smtClean="0">
                <a:solidFill>
                  <a:srgbClr val="002060"/>
                </a:solidFill>
              </a:rPr>
              <a:t> Суміші вуглеводнів, супутні нафти і що виділяються при її видобутку з газонафтових родовищах.</a:t>
            </a:r>
            <a:br>
              <a:rPr lang="uk-UA" sz="3700" b="1" dirty="0" smtClean="0">
                <a:solidFill>
                  <a:srgbClr val="002060"/>
                </a:solidFill>
              </a:rPr>
            </a:br>
            <a:r>
              <a:rPr lang="uk-UA" sz="3700" b="1" dirty="0" smtClean="0">
                <a:solidFill>
                  <a:srgbClr val="002060"/>
                </a:solidFill>
              </a:rPr>
              <a:t>   Ці гази розчинені в нафті і виділяються з неї внаслідок зниження тиску при підйомі нафти на поверхню Землі.</a:t>
            </a:r>
            <a:endParaRPr lang="ru-RU" sz="37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81" y="685800"/>
            <a:ext cx="3833238" cy="5257800"/>
          </a:xfrm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1700808"/>
            <a:ext cx="2082610" cy="3096344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b="1" dirty="0" smtClean="0">
                <a:solidFill>
                  <a:srgbClr val="003399"/>
                </a:solidFill>
                <a:effectLst/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rgbClr val="002060"/>
                </a:solidFill>
              </a:rPr>
              <a:t>Супутні нафтові гази більш різноманітні за складом, тому їх вигідніше використовувати як хімічну сировину.</a:t>
            </a:r>
            <a:endParaRPr lang="ru-RU" sz="1800" b="1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596</TotalTime>
  <Words>331</Words>
  <Application>Microsoft Office PowerPoint</Application>
  <PresentationFormat>Экран (4:3)</PresentationFormat>
  <Paragraphs>67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Природні і супутні нафтові гази  </vt:lpstr>
      <vt:lpstr>Природні гази </vt:lpstr>
      <vt:lpstr>Природний газ</vt:lpstr>
      <vt:lpstr>Презентация PowerPoint</vt:lpstr>
      <vt:lpstr>Склад природного газу</vt:lpstr>
      <vt:lpstr>       </vt:lpstr>
      <vt:lpstr>Основні родовища природних  газів </vt:lpstr>
      <vt:lpstr>Супутні нафтові гази</vt:lpstr>
      <vt:lpstr>              </vt:lpstr>
      <vt:lpstr>Характеристика супутних нафтових газів</vt:lpstr>
      <vt:lpstr>ЗАСТОСУВАННЯ</vt:lpstr>
      <vt:lpstr>Природний газ  Застосування: </vt:lpstr>
      <vt:lpstr>   Переваги природного і супутного нафтового газу </vt:lpstr>
      <vt:lpstr>Презентация PowerPoint</vt:lpstr>
      <vt:lpstr>Генератор синтез – газа </vt:lpstr>
      <vt:lpstr>Реактор отримання синтез-газу  (на базі ракетних технологій) </vt:lpstr>
      <vt:lpstr>Реактор отримання синтез-газу (Вихід на блок каталітичного синтезу)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 «Природные источники углеводородов и их переработка»</dc:title>
  <dc:creator>User</dc:creator>
  <cp:lastModifiedBy>Laprima</cp:lastModifiedBy>
  <cp:revision>64</cp:revision>
  <dcterms:created xsi:type="dcterms:W3CDTF">2010-12-08T17:36:00Z</dcterms:created>
  <dcterms:modified xsi:type="dcterms:W3CDTF">2015-01-27T20:23:52Z</dcterms:modified>
</cp:coreProperties>
</file>