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07D3F-234A-4F10-B469-174EFC83F22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B094-7977-4139-9110-9DA8CDE8AA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A6031-B76E-4F50-A131-577E63F5CA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768098" y="620688"/>
            <a:ext cx="10367070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Неметалічні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uk-UA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                 </a:t>
            </a:r>
            <a:r>
              <a:rPr lang="uk-UA" sz="8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елементи</a:t>
            </a:r>
            <a:endParaRPr lang="ru-RU" sz="88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388424" cy="2011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Суміш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щебню(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подрібненої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гірської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породи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гранітного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походження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),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піску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й цементу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дістала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назву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i="1" u="sng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бетон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,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який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також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широко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використовують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у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будівництві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Зведення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мостів,будинків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,гребель не обходиться без </a:t>
            </a:r>
            <a:r>
              <a:rPr lang="ru-RU" sz="2400" b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залізобетону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–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бетону,підсиленого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залізним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каркасом.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773238"/>
            <a:ext cx="23098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774" y="2060849"/>
            <a:ext cx="288032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Керамічне</a:t>
            </a:r>
            <a:r>
              <a:rPr lang="ru-RU" sz="3200" b="1" i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ru-RU" sz="32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виробництво</a:t>
            </a:r>
            <a:endParaRPr lang="ru-RU" sz="32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38067"/>
            <a:ext cx="4717958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До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керамічних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виробів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належать: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Будівельна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цегла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Кахлі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Облицювальні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плитки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Раковини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умивальників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Посуд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із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порцеляни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і фаянсу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500438"/>
            <a:ext cx="57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935413"/>
            <a:ext cx="863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0150" y="3768725"/>
            <a:ext cx="908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7375" y="4351338"/>
            <a:ext cx="9350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2075" y="4711700"/>
            <a:ext cx="1247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9511" y="5992751"/>
            <a:ext cx="775353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Цегляні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заводи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будують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поблизу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покладів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глини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та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піску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987"/>
            <a:ext cx="7200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Глина,змочена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водою,стає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подібною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на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пластилін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, і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їй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можна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надати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різної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форми.Цю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властивість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глини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покладено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в основу гончарства.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43013"/>
            <a:ext cx="32400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3813"/>
            <a:ext cx="952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12700" y="3460750"/>
            <a:ext cx="8320088" cy="1938338"/>
            <a:chOff x="13042" y="3460095"/>
            <a:chExt cx="8319770" cy="193899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042" y="3460095"/>
              <a:ext cx="8319770" cy="19389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В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стародавньому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Китаї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володіли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технікою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виробництва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порцеляни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. Для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виготовлення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порцеляни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використовують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білу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глину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каолін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Al O 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2SiO   2H O,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у </a:t>
              </a:r>
              <a:r>
                <a:rPr lang="uk-UA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меньшій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кількості беруть польовий шпат 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K O   Al O   6SiO  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і кварцовий пісок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SiO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. Готові вироби прикрашають малюнками.</a:t>
              </a:r>
              <a:endParaRPr lang="uk-UA" sz="2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11345" y="4365104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13901" y="4365104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83968" y="4365104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39752" y="4705399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31840" y="4732940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242292" y="4725731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14958" y="4721461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055128" y="4387635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851920" y="4387635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65199" y="4754476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27884" y="4740368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983163"/>
            <a:ext cx="11525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6525" y="5033963"/>
            <a:ext cx="15113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214554"/>
            <a:ext cx="731807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Дякую</a:t>
            </a:r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за </a:t>
            </a:r>
            <a:r>
              <a:rPr lang="ru-RU" sz="6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увагу</a:t>
            </a:r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!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9" y="188640"/>
            <a:ext cx="65419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Силікатна</a:t>
            </a:r>
            <a:r>
              <a:rPr lang="ru-RU" sz="5400" b="1" i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кислота</a:t>
            </a:r>
            <a:endParaRPr lang="ru-RU" sz="54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103188" y="1366838"/>
            <a:ext cx="8066087" cy="1384300"/>
            <a:chOff x="179512" y="1131234"/>
            <a:chExt cx="8064896" cy="138499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79512" y="1131234"/>
              <a:ext cx="8064896" cy="138499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Ця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8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сполука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8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має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формулу 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Н  </a:t>
              </a:r>
              <a:r>
                <a:rPr lang="en-US" sz="28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SiO</a:t>
              </a:r>
              <a:r>
                <a:rPr lang="uk-UA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 й істотно </a:t>
              </a:r>
              <a:r>
                <a:rPr lang="uk-UA" sz="28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відрізнється</a:t>
              </a:r>
              <a:r>
                <a:rPr lang="uk-UA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від відомих вам кислот. Вона являє собою білу тверду речовину,нерозчинну у воді.</a:t>
              </a:r>
              <a:endParaRPr lang="ru-RU" sz="28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14843" y="1295129"/>
              <a:ext cx="339104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975854" y="1295129"/>
              <a:ext cx="339104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3</a:t>
              </a:r>
            </a:p>
          </p:txBody>
        </p: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134938" y="3402013"/>
            <a:ext cx="7785100" cy="2205037"/>
            <a:chOff x="179511" y="2879938"/>
            <a:chExt cx="7786172" cy="2205246"/>
          </a:xfrm>
        </p:grpSpPr>
        <p:pic>
          <p:nvPicPr>
            <p:cNvPr id="6149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1" y="3356992"/>
              <a:ext cx="2364481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2664232" y="2879938"/>
              <a:ext cx="5301451" cy="95410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err="1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  <a:cs typeface="+mn-cs"/>
                </a:rPr>
                <a:t>Добування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Na  </a:t>
              </a:r>
              <a:r>
                <a:rPr lang="en-US" sz="28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SiO</a:t>
              </a:r>
              <a:r>
                <a:rPr lang="en-US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+ H  SO  = H  </a:t>
              </a:r>
              <a:r>
                <a:rPr lang="en-US" sz="28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SiO</a:t>
              </a:r>
              <a:r>
                <a:rPr lang="en-US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  +Na  SO  </a:t>
              </a:r>
              <a:endParaRPr lang="ru-RU" sz="28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6455762" y="3429265"/>
              <a:ext cx="0" cy="287364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3059832" y="3510498"/>
              <a:ext cx="405796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281497" y="3516462"/>
              <a:ext cx="405796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508104" y="3520368"/>
              <a:ext cx="405796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981125" y="3516462"/>
              <a:ext cx="405796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07904" y="3532366"/>
              <a:ext cx="405796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3</a:t>
              </a:r>
              <a:endParaRPr lang="ru-RU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50294" y="3532366"/>
              <a:ext cx="405796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3</a:t>
              </a:r>
              <a:endParaRPr lang="ru-RU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789995" y="3482602"/>
              <a:ext cx="405796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4</a:t>
              </a:r>
              <a:endParaRPr lang="ru-RU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500576" y="3482602"/>
              <a:ext cx="405796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4</a:t>
              </a:r>
              <a:endParaRPr lang="ru-RU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240"/>
            <a:ext cx="31727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СилікатИ</a:t>
            </a:r>
            <a:endParaRPr lang="ru-RU" sz="54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16800" y="1330255"/>
            <a:ext cx="883091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Відомо багато солей силікатної кислоти – </a:t>
            </a:r>
            <a:r>
              <a:rPr lang="uk-UA" sz="3600" b="1" i="1" u="sng" dirty="0">
                <a:ln/>
                <a:solidFill>
                  <a:schemeClr val="accent3"/>
                </a:solidFill>
                <a:latin typeface="+mn-lt"/>
                <a:cs typeface="+mn-cs"/>
              </a:rPr>
              <a:t>силікатів</a:t>
            </a:r>
            <a:r>
              <a:rPr lang="uk-UA" sz="3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 Серед них є природні і штучні.</a:t>
            </a:r>
            <a:endParaRPr lang="ru-RU" sz="36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2708275"/>
            <a:ext cx="2382838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708275"/>
            <a:ext cx="2382838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0225" y="2687638"/>
            <a:ext cx="2351088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32"/>
          <p:cNvGrpSpPr>
            <a:grpSpLocks/>
          </p:cNvGrpSpPr>
          <p:nvPr/>
        </p:nvGrpSpPr>
        <p:grpSpPr bwMode="auto">
          <a:xfrm>
            <a:off x="2955925" y="5051425"/>
            <a:ext cx="2616200" cy="1041400"/>
            <a:chOff x="2915816" y="5051919"/>
            <a:chExt cx="2537853" cy="1041379"/>
          </a:xfrm>
        </p:grpSpPr>
        <p:sp>
          <p:nvSpPr>
            <p:cNvPr id="21" name="Овал 20"/>
            <p:cNvSpPr/>
            <p:nvPr/>
          </p:nvSpPr>
          <p:spPr>
            <a:xfrm>
              <a:off x="3639490" y="5696944"/>
              <a:ext cx="68414" cy="71329"/>
            </a:xfrm>
            <a:prstGeom prst="ellipse">
              <a:avLst/>
            </a:prstGeom>
            <a:solidFill>
              <a:srgbClr val="283DA8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495659" y="5706636"/>
              <a:ext cx="68414" cy="71329"/>
            </a:xfrm>
            <a:prstGeom prst="ellipse">
              <a:avLst/>
            </a:prstGeom>
            <a:solidFill>
              <a:srgbClr val="283DA8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grpSp>
          <p:nvGrpSpPr>
            <p:cNvPr id="13" name="Группа 31"/>
            <p:cNvGrpSpPr>
              <a:grpSpLocks/>
            </p:cNvGrpSpPr>
            <p:nvPr/>
          </p:nvGrpSpPr>
          <p:grpSpPr bwMode="auto">
            <a:xfrm>
              <a:off x="2915816" y="5051919"/>
              <a:ext cx="2537853" cy="1041379"/>
              <a:chOff x="2915816" y="5051919"/>
              <a:chExt cx="2537853" cy="1041379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5139159" y="5646414"/>
                <a:ext cx="314510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2</a:t>
                </a:r>
                <a:endParaRPr lang="ru-RU" sz="2000" b="1" dirty="0">
                  <a:ln/>
                  <a:solidFill>
                    <a:schemeClr val="accent3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7" name="Группа 28"/>
              <p:cNvGrpSpPr>
                <a:grpSpLocks/>
              </p:cNvGrpSpPr>
              <p:nvPr/>
            </p:nvGrpSpPr>
            <p:grpSpPr bwMode="auto">
              <a:xfrm>
                <a:off x="2915816" y="5051919"/>
                <a:ext cx="2520280" cy="1041379"/>
                <a:chOff x="2987825" y="5051919"/>
                <a:chExt cx="2520280" cy="1041379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2987825" y="5051919"/>
                  <a:ext cx="2520280" cy="95410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   </a:t>
                  </a:r>
                  <a:r>
                    <a:rPr lang="ru-RU" sz="2800" b="1" u="sng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ОРТОКЛАЗ</a:t>
                  </a:r>
                  <a:endParaRPr lang="en-US" sz="2800" b="1" u="sng" dirty="0">
                    <a:ln/>
                    <a:solidFill>
                      <a:schemeClr val="accent3"/>
                    </a:solidFill>
                    <a:latin typeface="+mn-lt"/>
                    <a:cs typeface="+mn-cs"/>
                  </a:endParaRPr>
                </a:p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K O   Al O   6SiO</a:t>
                  </a:r>
                  <a:endParaRPr lang="ru-RU" sz="28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175918" y="5693188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2</a:t>
                  </a:r>
                  <a:endParaRPr lang="ru-RU" sz="20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4022048" y="5678529"/>
                  <a:ext cx="268372" cy="40011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2</a:t>
                  </a:r>
                  <a:endParaRPr lang="ru-RU" sz="20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4321572" y="5678529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3</a:t>
                  </a:r>
                  <a:endParaRPr lang="ru-RU" sz="20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</p:grpSp>
      <p:grpSp>
        <p:nvGrpSpPr>
          <p:cNvPr id="18" name="Группа 5"/>
          <p:cNvGrpSpPr>
            <a:grpSpLocks/>
          </p:cNvGrpSpPr>
          <p:nvPr/>
        </p:nvGrpSpPr>
        <p:grpSpPr bwMode="auto">
          <a:xfrm>
            <a:off x="395288" y="5124450"/>
            <a:ext cx="2382837" cy="1044575"/>
            <a:chOff x="467544" y="5051919"/>
            <a:chExt cx="2382958" cy="1045135"/>
          </a:xfrm>
        </p:grpSpPr>
        <p:sp>
          <p:nvSpPr>
            <p:cNvPr id="15" name="Овал 14"/>
            <p:cNvSpPr/>
            <p:nvPr/>
          </p:nvSpPr>
          <p:spPr>
            <a:xfrm>
              <a:off x="1297818" y="5716065"/>
              <a:ext cx="68414" cy="45719"/>
            </a:xfrm>
            <a:prstGeom prst="ellipse">
              <a:avLst/>
            </a:prstGeom>
            <a:solidFill>
              <a:srgbClr val="283DA8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026162" y="5716064"/>
              <a:ext cx="68414" cy="71329"/>
            </a:xfrm>
            <a:prstGeom prst="ellipse">
              <a:avLst/>
            </a:prstGeom>
            <a:solidFill>
              <a:srgbClr val="283DA8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grpSp>
          <p:nvGrpSpPr>
            <p:cNvPr id="19" name="Группа 30"/>
            <p:cNvGrpSpPr>
              <a:grpSpLocks/>
            </p:cNvGrpSpPr>
            <p:nvPr/>
          </p:nvGrpSpPr>
          <p:grpSpPr bwMode="auto">
            <a:xfrm>
              <a:off x="467544" y="5051919"/>
              <a:ext cx="2382958" cy="1045135"/>
              <a:chOff x="467544" y="5051919"/>
              <a:chExt cx="2382958" cy="104513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267744" y="5693188"/>
                <a:ext cx="314510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2</a:t>
                </a:r>
                <a:endParaRPr lang="ru-RU" sz="2000" b="1" dirty="0">
                  <a:ln/>
                  <a:solidFill>
                    <a:schemeClr val="accent3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20" name="Группа 29"/>
              <p:cNvGrpSpPr>
                <a:grpSpLocks/>
              </p:cNvGrpSpPr>
              <p:nvPr/>
            </p:nvGrpSpPr>
            <p:grpSpPr bwMode="auto">
              <a:xfrm>
                <a:off x="467544" y="5051919"/>
                <a:ext cx="2382958" cy="1045135"/>
                <a:chOff x="467544" y="5051919"/>
                <a:chExt cx="2382958" cy="1045135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467544" y="5051919"/>
                  <a:ext cx="2382958" cy="95410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     </a:t>
                  </a:r>
                  <a:r>
                    <a:rPr lang="ru-RU" sz="2800" b="1" u="sng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ДІОПТАЗ</a:t>
                  </a:r>
                </a:p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err="1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CuO</a:t>
                  </a:r>
                  <a:r>
                    <a:rPr lang="en-US" sz="2800" b="1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   </a:t>
                  </a:r>
                  <a:r>
                    <a:rPr lang="en-US" sz="2800" b="1" dirty="0" err="1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SiO</a:t>
                  </a:r>
                  <a:r>
                    <a:rPr lang="en-US" sz="2800" b="1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   H O</a:t>
                  </a:r>
                  <a:endParaRPr lang="ru-RU" sz="28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1082179" y="5689432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2</a:t>
                  </a:r>
                  <a:endParaRPr lang="ru-RU" sz="20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1837672" y="5696944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ln/>
                      <a:solidFill>
                        <a:schemeClr val="accent3"/>
                      </a:solidFill>
                      <a:latin typeface="+mn-lt"/>
                      <a:cs typeface="+mn-cs"/>
                    </a:rPr>
                    <a:t>3</a:t>
                  </a:r>
                  <a:endParaRPr lang="ru-RU" sz="20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</p:grpSp>
      <p:grpSp>
        <p:nvGrpSpPr>
          <p:cNvPr id="26" name="Группа 38"/>
          <p:cNvGrpSpPr>
            <a:grpSpLocks/>
          </p:cNvGrpSpPr>
          <p:nvPr/>
        </p:nvGrpSpPr>
        <p:grpSpPr bwMode="auto">
          <a:xfrm>
            <a:off x="5514975" y="5073650"/>
            <a:ext cx="2652713" cy="1065213"/>
            <a:chOff x="5514827" y="5073016"/>
            <a:chExt cx="2653290" cy="106601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514827" y="5073016"/>
              <a:ext cx="2653290" cy="95410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u="sng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ТАЛЬК</a:t>
              </a:r>
              <a:endParaRPr lang="en-US" sz="2800" b="1" u="sng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3MgO  4SiO  H O</a:t>
              </a:r>
              <a:endParaRPr lang="ru-RU" sz="28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6574067" y="5729495"/>
              <a:ext cx="68414" cy="71329"/>
            </a:xfrm>
            <a:prstGeom prst="ellipse">
              <a:avLst/>
            </a:prstGeom>
            <a:solidFill>
              <a:srgbClr val="283DA8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7410925" y="5729494"/>
              <a:ext cx="68414" cy="71329"/>
            </a:xfrm>
            <a:prstGeom prst="ellipse">
              <a:avLst/>
            </a:prstGeom>
            <a:solidFill>
              <a:srgbClr val="283DA8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206494" y="5738924"/>
              <a:ext cx="324335" cy="40011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637113" y="5738924"/>
              <a:ext cx="324335" cy="40011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240"/>
            <a:ext cx="31727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СилікатИ</a:t>
            </a:r>
            <a:endParaRPr lang="ru-RU" sz="54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856895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Нин</a:t>
            </a:r>
            <a:r>
              <a:rPr lang="uk-UA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і широкого використання набули будівельні матеріали на основі силікатів: цемент, бетон,цегла, кераміка.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7701" y="2025923"/>
            <a:ext cx="802838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Цемент,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бетон,цегла,кераміка,скло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–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продукція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i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силікатної</a:t>
            </a:r>
            <a:r>
              <a:rPr lang="ru-RU" sz="2400" b="1" i="1" u="sng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ru-RU" sz="2400" b="1" i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промисловості</a:t>
            </a:r>
            <a:r>
              <a:rPr lang="ru-RU" sz="2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.</a:t>
            </a:r>
            <a:endParaRPr lang="ru-RU" sz="2400" b="1" i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569" y="2856920"/>
            <a:ext cx="420987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Поняття</a:t>
            </a:r>
            <a:r>
              <a:rPr lang="ru-RU" sz="3600" b="1" i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про </a:t>
            </a:r>
            <a:r>
              <a:rPr lang="ru-RU" sz="36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скло</a:t>
            </a:r>
            <a:endParaRPr lang="ru-RU" sz="36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-19050" y="3627438"/>
            <a:ext cx="7245350" cy="1570037"/>
            <a:chOff x="10656" y="4216444"/>
            <a:chExt cx="7244943" cy="156966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656" y="4216444"/>
              <a:ext cx="7244943" cy="156966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Виготовляють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(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варять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)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звичайне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віконне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скло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із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соди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Na CO 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,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вапняку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С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aCO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 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та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кварцового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п</a:t>
              </a:r>
              <a:r>
                <a:rPr lang="uk-UA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іску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SiO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при т</a:t>
              </a:r>
              <a:r>
                <a:rPr lang="uk-UA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емпературі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1500*С у спеціальних печах безперервної дії.</a:t>
              </a:r>
              <a:endPara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6352" y="4757856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92598" y="4757856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5576" y="4757855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3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43808" y="4781150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3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2" name="Группа 28"/>
          <p:cNvGrpSpPr>
            <a:grpSpLocks/>
          </p:cNvGrpSpPr>
          <p:nvPr/>
        </p:nvGrpSpPr>
        <p:grpSpPr bwMode="auto">
          <a:xfrm>
            <a:off x="-12700" y="5197475"/>
            <a:ext cx="8391525" cy="866775"/>
            <a:chOff x="-12569" y="5197160"/>
            <a:chExt cx="8391143" cy="867726"/>
          </a:xfrm>
        </p:grpSpPr>
        <p:cxnSp>
          <p:nvCxnSpPr>
            <p:cNvPr id="23" name="Прямая со стрелкой 22"/>
            <p:cNvCxnSpPr/>
            <p:nvPr/>
          </p:nvCxnSpPr>
          <p:spPr>
            <a:xfrm flipV="1">
              <a:off x="7383257" y="5677111"/>
              <a:ext cx="0" cy="2161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4" name="Группа 27"/>
            <p:cNvGrpSpPr>
              <a:grpSpLocks/>
            </p:cNvGrpSpPr>
            <p:nvPr/>
          </p:nvGrpSpPr>
          <p:grpSpPr bwMode="auto">
            <a:xfrm>
              <a:off x="-12569" y="5197160"/>
              <a:ext cx="8391143" cy="867726"/>
              <a:chOff x="-12569" y="5197160"/>
              <a:chExt cx="8391143" cy="86772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-12569" y="5197160"/>
                <a:ext cx="8391143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 err="1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Спрощено</a:t>
                </a:r>
                <a:r>
                  <a:rPr lang="ru-RU" sz="2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 </a:t>
                </a:r>
                <a:r>
                  <a:rPr lang="ru-RU" sz="2400" b="1" dirty="0" err="1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процес</a:t>
                </a:r>
                <a:r>
                  <a:rPr lang="ru-RU" sz="2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 </a:t>
                </a:r>
                <a:r>
                  <a:rPr lang="ru-RU" sz="2400" b="1" dirty="0" err="1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одержання</a:t>
                </a:r>
                <a:r>
                  <a:rPr lang="ru-RU" sz="2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 </a:t>
                </a:r>
                <a:r>
                  <a:rPr lang="ru-RU" sz="2400" b="1" dirty="0" err="1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скла</a:t>
                </a:r>
                <a:r>
                  <a:rPr lang="ru-RU" sz="2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 переда</a:t>
                </a:r>
                <a:r>
                  <a:rPr lang="uk-UA" sz="2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є рівняння реакції: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               Na CO  + </a:t>
                </a:r>
                <a:r>
                  <a:rPr lang="en-US" sz="2400" b="1" dirty="0" err="1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CaCO</a:t>
                </a:r>
                <a:r>
                  <a:rPr lang="en-US" sz="2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  + 6SiO  = Na O   </a:t>
                </a:r>
                <a:r>
                  <a:rPr lang="en-US" sz="2400" b="1" dirty="0" err="1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CaO</a:t>
                </a:r>
                <a:r>
                  <a:rPr lang="en-US" sz="2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   6SiO  + 2CO</a:t>
                </a:r>
                <a:endPara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342422" y="5742787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2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771923" y="5747561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2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455787" y="5747561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2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232775" y="5747561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2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157858" y="5739788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2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814701" y="5757109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3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765876" y="5747561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3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4894536" y="5788506"/>
                <a:ext cx="69009" cy="5886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652120" y="5788505"/>
                <a:ext cx="69009" cy="5886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909942" y="5556351"/>
                <a:ext cx="31451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/>
                    <a:solidFill>
                      <a:schemeClr val="accent3"/>
                    </a:solidFill>
                    <a:latin typeface="+mn-lt"/>
                    <a:cs typeface="+mn-cs"/>
                  </a:rPr>
                  <a:t>t*</a:t>
                </a:r>
                <a:endParaRPr lang="ru-RU" sz="1200" b="1" dirty="0">
                  <a:ln/>
                  <a:solidFill>
                    <a:schemeClr val="accent3"/>
                  </a:solidFill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3891"/>
            <a:ext cx="46554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Скло</a:t>
            </a:r>
            <a:r>
              <a:rPr lang="ru-RU" sz="4800" b="1" i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ru-RU" sz="48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звичайне</a:t>
            </a:r>
            <a:endParaRPr lang="ru-RU" sz="48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73050" y="1196975"/>
            <a:ext cx="6900863" cy="552450"/>
            <a:chOff x="390083" y="1196752"/>
            <a:chExt cx="6901441" cy="55267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90083" y="1196752"/>
              <a:ext cx="6901441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Можна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8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передати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uk-UA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записом: </a:t>
              </a:r>
              <a:r>
                <a:rPr lang="en-US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Na O  </a:t>
              </a:r>
              <a:r>
                <a:rPr lang="en-US" sz="28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CaO</a:t>
              </a:r>
              <a:r>
                <a:rPr lang="en-US" sz="28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 6SiO </a:t>
              </a:r>
              <a:endParaRPr lang="ru-RU" sz="28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034522" y="1410872"/>
              <a:ext cx="288862" cy="33855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6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948264" y="1401175"/>
              <a:ext cx="288862" cy="33855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6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5472100" y="1422358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7" name="Овал 6"/>
            <p:cNvSpPr/>
            <p:nvPr/>
          </p:nvSpPr>
          <p:spPr>
            <a:xfrm>
              <a:off x="6264188" y="1422358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2348880"/>
            <a:ext cx="8352928" cy="40318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В</a:t>
            </a:r>
            <a:r>
              <a:rPr lang="uk-UA" sz="3200" b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ластивості</a:t>
            </a:r>
            <a:r>
              <a:rPr lang="uk-UA" sz="3200" b="1" u="sng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 скла</a:t>
            </a:r>
            <a:r>
              <a:rPr lang="uk-UA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Здатність пропускати сонячні промені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Поступовий перехід із твердого стану в рідкий через відсутність постійної точки плавлення й кипіння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Стійкість до дії кислот,лугів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32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0" y="0"/>
            <a:ext cx="799945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РІЗНОВИДИ СКЛА ТА ЇХ ЗАСТОСУВАННЯ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1946275"/>
            <a:ext cx="259238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049713"/>
            <a:ext cx="11588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1938338"/>
            <a:ext cx="2293937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3" y="4076700"/>
            <a:ext cx="17192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0863" y="4076700"/>
            <a:ext cx="17049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6475" y="4076700"/>
            <a:ext cx="229076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7238" y="4076700"/>
            <a:ext cx="13112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4275" y="1928813"/>
            <a:ext cx="1687513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91313" y="1928813"/>
            <a:ext cx="15478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99341" y="3429675"/>
            <a:ext cx="1112827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тіни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80633" y="3429675"/>
            <a:ext cx="97534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Стеля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3032" y="3425687"/>
            <a:ext cx="1871215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Фотокамера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53501" y="3421124"/>
            <a:ext cx="105295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Посуд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563" y="5797388"/>
            <a:ext cx="105295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Меблі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94193" y="5798197"/>
            <a:ext cx="1558977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Лампочка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13019" y="5782812"/>
            <a:ext cx="155897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Ялинкові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прикраси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3605" y="5793560"/>
            <a:ext cx="1558977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Кришталь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8179" y="5798197"/>
            <a:ext cx="117467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Вхід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у метро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0" y="106363"/>
            <a:ext cx="8316913" cy="1587500"/>
            <a:chOff x="0" y="260648"/>
            <a:chExt cx="8316416" cy="158785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260648"/>
              <a:ext cx="8316416" cy="156966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Більшість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силікатів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–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хімічно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пасивні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сполуки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Розчин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силікатів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Na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SiO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 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і 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K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SiO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називають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  <a:cs typeface="+mn-cs"/>
                </a:rPr>
                <a:t>рідким</a:t>
              </a:r>
              <a:r>
                <a:rPr lang="ru-RU" sz="2400" b="1" dirty="0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  <a:cs typeface="+mn-cs"/>
                </a:rPr>
                <a:t>склом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.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Розчин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сол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і </a:t>
              </a:r>
              <a:r>
                <a:rPr lang="en-US" sz="2400" b="1" dirty="0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  <a:cs typeface="+mn-cs"/>
                </a:rPr>
                <a:t>Na </a:t>
              </a:r>
              <a:r>
                <a:rPr lang="en-US" sz="2400" b="1" dirty="0" err="1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  <a:cs typeface="+mn-cs"/>
                </a:rPr>
                <a:t>SiO</a:t>
              </a:r>
              <a:r>
                <a:rPr lang="en-US" sz="2400" b="1" dirty="0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  <a:cs typeface="+mn-cs"/>
                </a:rPr>
                <a:t>  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-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це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выдомий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ru-RU" sz="2400" b="1" dirty="0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  <a:cs typeface="+mn-cs"/>
                </a:rPr>
                <a:t>сил</a:t>
              </a:r>
              <a:r>
                <a:rPr lang="uk-UA" sz="2400" b="1" dirty="0" err="1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  <a:cs typeface="+mn-cs"/>
                </a:rPr>
                <a:t>ікатний</a:t>
              </a:r>
              <a:r>
                <a:rPr lang="uk-UA" sz="2400" b="1" dirty="0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  <a:cs typeface="+mn-cs"/>
                </a:rPr>
                <a:t> клей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.</a:t>
              </a:r>
              <a:endPara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630505" y="1177262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578942" y="1177261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979712" y="1540722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ru-RU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40337" y="1177265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089198" y="1196750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96136" y="1540722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3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6446" y="1713068"/>
            <a:ext cx="669579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Зелене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і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коричневе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скло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почали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виробляти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в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Єгипті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й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Месопотамії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у </a:t>
            </a:r>
            <a:r>
              <a:rPr lang="en-US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IV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тис. до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н.е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Його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выкористовували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лише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для прикрас. 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343025"/>
            <a:ext cx="10795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3752" y="2996952"/>
            <a:ext cx="581439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Кришталь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-скло,яке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замість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силікатів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Натрію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і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Кальцію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містить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силікати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і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борати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Калію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та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Плюмбуму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(</a:t>
            </a:r>
            <a:r>
              <a:rPr lang="en-US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II).</a:t>
            </a:r>
            <a:r>
              <a:rPr lang="uk-UA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Кришталь сильно заломлює світло і грає всіма кольорами веселки.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997200"/>
            <a:ext cx="26463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50570" y="5035400"/>
            <a:ext cx="656584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Існує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ще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й </a:t>
            </a:r>
            <a:r>
              <a:rPr lang="ru-RU" sz="2400" b="1" i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кварцове</a:t>
            </a:r>
            <a:r>
              <a:rPr lang="ru-RU" sz="2400" b="1" i="1" u="sng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ru-RU" sz="2400" b="1" i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скло</a:t>
            </a:r>
            <a:r>
              <a:rPr lang="ru-RU" sz="2400" b="1" i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–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чистий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переплавлений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силіцій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(</a:t>
            </a:r>
            <a:r>
              <a:rPr lang="en-US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IV) </a:t>
            </a:r>
            <a:r>
              <a:rPr lang="uk-UA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оксид. Це скло майже не змінює свого об</a:t>
            </a:r>
            <a:r>
              <a:rPr lang="en-US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’</a:t>
            </a:r>
            <a:r>
              <a:rPr lang="uk-UA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єму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uk-UA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за зміни температури.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935538"/>
            <a:ext cx="14446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831641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Емальований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посуд вам добре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відомий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Емаль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–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це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матеріал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,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виготовлений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із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звичайної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скломаси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шляхом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додавання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до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неї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станум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(</a:t>
            </a:r>
            <a:r>
              <a:rPr lang="en-US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IV)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окси</a:t>
            </a:r>
            <a:r>
              <a:rPr lang="uk-UA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ду</a:t>
            </a:r>
            <a:r>
              <a:rPr lang="uk-UA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 З кольорової емалі виготовляють картини,посуд,прикраси.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51013"/>
            <a:ext cx="14573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588" y="1744663"/>
            <a:ext cx="110807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758950"/>
            <a:ext cx="206216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4356" y="3404386"/>
            <a:ext cx="821206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  <a:cs typeface="+mn-cs"/>
              </a:rPr>
              <a:t>Цемент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Споруди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високої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міцності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й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тривалого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призначення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(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будинки,тунелі,мости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)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будують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за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допомогою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цементу.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Цей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матеріал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має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рідкісну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властивість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– з часом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твердість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його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збільшується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Є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різні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сорти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цементу,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серед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найуживаніших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– портландцемент. Як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сировину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для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виробництва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цементу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використовують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вапняк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і глину,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рідше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маргель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–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природну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суміш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ціих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двох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речовин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 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-17463" y="333375"/>
            <a:ext cx="8461376" cy="1568450"/>
            <a:chOff x="-16976" y="332656"/>
            <a:chExt cx="8460432" cy="15696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6976" y="332656"/>
              <a:ext cx="8460432" cy="156966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i="1" u="sng" dirty="0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  <a:cs typeface="+mn-cs"/>
                </a:rPr>
                <a:t>Цемент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являє собою суміш алюмінатів і силікатів Кальцію,зокрема сполук 2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CaO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SiO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 (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або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Ca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SiO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) i 3CaO 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SiO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 (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або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 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Ca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SiO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).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 При додаванні води до цементу його складові повільно взаємодіють із нею і суміш поступово твердішає.</a:t>
              </a:r>
              <a:endPara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788024" y="932819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uk-UA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045807" y="908699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uk-UA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04685" y="908698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</a:t>
              </a:r>
              <a:endParaRPr lang="uk-UA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76610" y="908697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4</a:t>
              </a:r>
              <a:endParaRPr lang="uk-UA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15616" y="1240596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25669" y="1240596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5</a:t>
              </a:r>
              <a:endParaRPr lang="uk-UA" sz="1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7812360" y="890863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213240" y="908699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-16976" y="2708920"/>
            <a:ext cx="4792555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Перші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заводи в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Україні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були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збудовані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на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Донеччині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та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Рівненщині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наприкінці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ХІХ ст.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Архітектор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В.Городецький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в 1903р.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икористав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вітчизняний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цемент для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виготовлення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оздоблення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однієї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з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найкрасивіших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будівель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ХХст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.,яка і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донині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прикрашає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.Київ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088" y="2636838"/>
            <a:ext cx="40243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659</Words>
  <Application>Microsoft Office PowerPoint</Application>
  <PresentationFormat>Экран (4:3)</PresentationFormat>
  <Paragraphs>114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1</cp:revision>
  <dcterms:created xsi:type="dcterms:W3CDTF">2014-02-09T21:18:09Z</dcterms:created>
  <dcterms:modified xsi:type="dcterms:W3CDTF">2014-02-09T21:19:21Z</dcterms:modified>
</cp:coreProperties>
</file>