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4C103-3036-4BCB-86CC-B77C114242EB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8B703-FD4E-487E-87F4-D1DD1A2E09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429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8B703-FD4E-487E-87F4-D1DD1A2E092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434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006E-3156-42D4-A76D-781C583E83F5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5EDB3D-690B-4A92-95DE-8B768F92ADC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006E-3156-42D4-A76D-781C583E83F5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DB3D-690B-4A92-95DE-8B768F92AD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006E-3156-42D4-A76D-781C583E83F5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DB3D-690B-4A92-95DE-8B768F92AD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006E-3156-42D4-A76D-781C583E83F5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DB3D-690B-4A92-95DE-8B768F92AD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006E-3156-42D4-A76D-781C583E83F5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DB3D-690B-4A92-95DE-8B768F92AD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006E-3156-42D4-A76D-781C583E83F5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DB3D-690B-4A92-95DE-8B768F92ADC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006E-3156-42D4-A76D-781C583E83F5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DB3D-690B-4A92-95DE-8B768F92ADC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006E-3156-42D4-A76D-781C583E83F5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DB3D-690B-4A92-95DE-8B768F92AD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006E-3156-42D4-A76D-781C583E83F5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DB3D-690B-4A92-95DE-8B768F92AD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006E-3156-42D4-A76D-781C583E83F5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DB3D-690B-4A92-95DE-8B768F92AD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006E-3156-42D4-A76D-781C583E83F5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EDB3D-690B-4A92-95DE-8B768F92AD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5594006E-3156-42D4-A76D-781C583E83F5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A5EDB3D-690B-4A92-95DE-8B768F92ADC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err="1"/>
              <a:t>Нафта</a:t>
            </a:r>
            <a:r>
              <a:rPr lang="ru-RU" sz="6600" dirty="0"/>
              <a:t>, </a:t>
            </a:r>
            <a:r>
              <a:rPr lang="ru-RU" sz="6600" dirty="0" err="1"/>
              <a:t>вугілля</a:t>
            </a:r>
            <a:r>
              <a:rPr lang="ru-RU" sz="6600" dirty="0"/>
              <a:t>, </a:t>
            </a:r>
            <a:r>
              <a:rPr lang="ru-RU" sz="6600" dirty="0" err="1"/>
              <a:t>природний</a:t>
            </a:r>
            <a:r>
              <a:rPr lang="ru-RU" sz="6600" dirty="0"/>
              <a:t> газ як </a:t>
            </a:r>
            <a:r>
              <a:rPr lang="ru-RU" sz="6600" dirty="0" err="1"/>
              <a:t>вуглеводнева</a:t>
            </a:r>
            <a:r>
              <a:rPr lang="ru-RU" sz="6600" dirty="0"/>
              <a:t> </a:t>
            </a:r>
            <a:r>
              <a:rPr lang="ru-RU" sz="6600" dirty="0" err="1" smtClean="0"/>
              <a:t>сировина</a:t>
            </a:r>
            <a:r>
              <a:rPr lang="ru-RU" sz="6600" dirty="0" smtClean="0"/>
              <a:t>.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7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717032"/>
            <a:ext cx="7315200" cy="1154097"/>
          </a:xfrm>
        </p:spPr>
        <p:txBody>
          <a:bodyPr>
            <a:noAutofit/>
          </a:bodyPr>
          <a:lstStyle/>
          <a:p>
            <a:r>
              <a:rPr lang="ru-RU" sz="4800" dirty="0" err="1"/>
              <a:t>Паливо</a:t>
            </a:r>
            <a:r>
              <a:rPr lang="ru-RU" sz="4800" dirty="0"/>
              <a:t>, </a:t>
            </a:r>
            <a:r>
              <a:rPr lang="ru-RU" sz="4800" dirty="0" err="1"/>
              <a:t>його</a:t>
            </a:r>
            <a:r>
              <a:rPr lang="ru-RU" sz="4800" dirty="0"/>
              <a:t> </a:t>
            </a:r>
            <a:r>
              <a:rPr lang="ru-RU" sz="4800" dirty="0" err="1"/>
              <a:t>види</a:t>
            </a:r>
            <a:r>
              <a:rPr lang="ru-RU" sz="4800" dirty="0"/>
              <a:t> та </a:t>
            </a:r>
            <a:r>
              <a:rPr lang="ru-RU" sz="4800" dirty="0" err="1"/>
              <a:t>класифікація</a:t>
            </a:r>
            <a:r>
              <a:rPr lang="ru-RU" sz="4800" dirty="0"/>
              <a:t>. </a:t>
            </a:r>
            <a:br>
              <a:rPr lang="ru-RU" sz="4800" dirty="0"/>
            </a:br>
            <a:r>
              <a:rPr lang="ru-RU" sz="4800" dirty="0"/>
              <a:t>Роль </a:t>
            </a:r>
            <a:r>
              <a:rPr lang="ru-RU" sz="4800" dirty="0" err="1"/>
              <a:t>нафти</a:t>
            </a:r>
            <a:r>
              <a:rPr lang="ru-RU" sz="4800" dirty="0"/>
              <a:t>, природного газу та </a:t>
            </a:r>
            <a:r>
              <a:rPr lang="ru-RU" sz="4800" dirty="0" err="1"/>
              <a:t>кам'яного</a:t>
            </a:r>
            <a:r>
              <a:rPr lang="ru-RU" sz="4800" dirty="0"/>
              <a:t> </a:t>
            </a:r>
            <a:r>
              <a:rPr lang="ru-RU" sz="4800" dirty="0" err="1"/>
              <a:t>вугілля</a:t>
            </a:r>
            <a:r>
              <a:rPr lang="ru-RU" sz="4800" dirty="0"/>
              <a:t> як </a:t>
            </a:r>
            <a:r>
              <a:rPr lang="ru-RU" sz="4800" dirty="0" err="1"/>
              <a:t>палива</a:t>
            </a:r>
            <a:r>
              <a:rPr lang="ru-RU" sz="48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72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060848"/>
            <a:ext cx="7315200" cy="3539527"/>
          </a:xfrm>
        </p:spPr>
        <p:txBody>
          <a:bodyPr>
            <a:normAutofit fontScale="77500" lnSpcReduction="20000"/>
          </a:bodyPr>
          <a:lstStyle/>
          <a:p>
            <a:r>
              <a:rPr lang="ru-RU" sz="3600" dirty="0" err="1"/>
              <a:t>Паливо</a:t>
            </a:r>
            <a:r>
              <a:rPr lang="ru-RU" sz="3600" dirty="0"/>
              <a:t> – </a:t>
            </a:r>
            <a:r>
              <a:rPr lang="ru-RU" sz="3600" dirty="0" err="1"/>
              <a:t>це</a:t>
            </a:r>
            <a:r>
              <a:rPr lang="ru-RU" sz="3600" dirty="0"/>
              <a:t> </a:t>
            </a:r>
            <a:r>
              <a:rPr lang="ru-RU" sz="3600" dirty="0" err="1"/>
              <a:t>природні</a:t>
            </a:r>
            <a:r>
              <a:rPr lang="ru-RU" sz="3600" dirty="0"/>
              <a:t> </a:t>
            </a:r>
            <a:r>
              <a:rPr lang="ru-RU" sz="3600" dirty="0" err="1"/>
              <a:t>або</a:t>
            </a:r>
            <a:r>
              <a:rPr lang="ru-RU" sz="3600" dirty="0"/>
              <a:t> </a:t>
            </a:r>
            <a:r>
              <a:rPr lang="ru-RU" sz="3600" dirty="0" err="1"/>
              <a:t>синтетичні</a:t>
            </a:r>
            <a:r>
              <a:rPr lang="ru-RU" sz="3600" dirty="0"/>
              <a:t> </a:t>
            </a:r>
            <a:r>
              <a:rPr lang="ru-RU" sz="3600" dirty="0" err="1"/>
              <a:t>речовини</a:t>
            </a:r>
            <a:r>
              <a:rPr lang="ru-RU" sz="3600" dirty="0"/>
              <a:t>, </a:t>
            </a:r>
            <a:r>
              <a:rPr lang="ru-RU" sz="3600" dirty="0" err="1"/>
              <a:t>спалювання</a:t>
            </a:r>
            <a:r>
              <a:rPr lang="ru-RU" sz="3600" dirty="0"/>
              <a:t> </a:t>
            </a:r>
            <a:r>
              <a:rPr lang="ru-RU" sz="3600" dirty="0" err="1"/>
              <a:t>яких</a:t>
            </a:r>
            <a:r>
              <a:rPr lang="ru-RU" sz="3600" dirty="0"/>
              <a:t> </a:t>
            </a:r>
            <a:r>
              <a:rPr lang="ru-RU" sz="3600" dirty="0" err="1"/>
              <a:t>супроводжується</a:t>
            </a:r>
            <a:r>
              <a:rPr lang="ru-RU" sz="3600" dirty="0"/>
              <a:t> </a:t>
            </a:r>
            <a:r>
              <a:rPr lang="ru-RU" sz="3600" dirty="0" err="1"/>
              <a:t>виділенням</a:t>
            </a:r>
            <a:r>
              <a:rPr lang="ru-RU" sz="3600" dirty="0"/>
              <a:t> </a:t>
            </a:r>
            <a:r>
              <a:rPr lang="ru-RU" sz="3600" dirty="0" err="1"/>
              <a:t>великої</a:t>
            </a:r>
            <a:r>
              <a:rPr lang="ru-RU" sz="3600" dirty="0"/>
              <a:t> </a:t>
            </a:r>
            <a:r>
              <a:rPr lang="ru-RU" sz="3600" dirty="0" err="1"/>
              <a:t>кількості</a:t>
            </a:r>
            <a:r>
              <a:rPr lang="ru-RU" sz="3600" dirty="0"/>
              <a:t> </a:t>
            </a:r>
            <a:r>
              <a:rPr lang="ru-RU" sz="3600" dirty="0" err="1"/>
              <a:t>теплової</a:t>
            </a:r>
            <a:r>
              <a:rPr lang="ru-RU" sz="3600" dirty="0"/>
              <a:t> </a:t>
            </a:r>
            <a:r>
              <a:rPr lang="ru-RU" sz="3600" dirty="0" err="1"/>
              <a:t>енергії</a:t>
            </a:r>
            <a:r>
              <a:rPr lang="ru-RU" sz="3600" dirty="0"/>
              <a:t>. </a:t>
            </a:r>
          </a:p>
          <a:p>
            <a:r>
              <a:rPr lang="ru-RU" sz="3600" dirty="0"/>
              <a:t> Людина з </a:t>
            </a:r>
            <a:r>
              <a:rPr lang="ru-RU" sz="3600" dirty="0" err="1"/>
              <a:t>давніх</a:t>
            </a:r>
            <a:r>
              <a:rPr lang="ru-RU" sz="3600" dirty="0"/>
              <a:t> </a:t>
            </a:r>
            <a:r>
              <a:rPr lang="ru-RU" sz="3600" dirty="0" err="1"/>
              <a:t>часів</a:t>
            </a:r>
            <a:r>
              <a:rPr lang="ru-RU" sz="3600" dirty="0"/>
              <a:t> </a:t>
            </a:r>
            <a:r>
              <a:rPr lang="ru-RU" sz="3600" dirty="0" err="1"/>
              <a:t>використовувала</a:t>
            </a:r>
            <a:r>
              <a:rPr lang="ru-RU" sz="3600" dirty="0"/>
              <a:t> </a:t>
            </a:r>
            <a:r>
              <a:rPr lang="ru-RU" sz="3600" dirty="0" err="1"/>
              <a:t>різні</a:t>
            </a:r>
            <a:r>
              <a:rPr lang="ru-RU" sz="3600" dirty="0"/>
              <a:t> </a:t>
            </a:r>
            <a:r>
              <a:rPr lang="ru-RU" sz="3600" dirty="0" err="1"/>
              <a:t>види</a:t>
            </a:r>
            <a:r>
              <a:rPr lang="ru-RU" sz="3600" dirty="0"/>
              <a:t> природного </a:t>
            </a:r>
            <a:r>
              <a:rPr lang="ru-RU" sz="3600" dirty="0" err="1"/>
              <a:t>палива</a:t>
            </a:r>
            <a:r>
              <a:rPr lang="ru-RU" sz="3600" dirty="0"/>
              <a:t> для </a:t>
            </a:r>
            <a:r>
              <a:rPr lang="ru-RU" sz="3600" dirty="0" err="1"/>
              <a:t>приготування</a:t>
            </a:r>
            <a:r>
              <a:rPr lang="ru-RU" sz="3600" dirty="0"/>
              <a:t> </a:t>
            </a:r>
            <a:r>
              <a:rPr lang="ru-RU" sz="3600" dirty="0" err="1"/>
              <a:t>їжі</a:t>
            </a:r>
            <a:r>
              <a:rPr lang="ru-RU" sz="3600" dirty="0"/>
              <a:t> та </a:t>
            </a:r>
            <a:r>
              <a:rPr lang="ru-RU" sz="3600" dirty="0" err="1"/>
              <a:t>обігріву</a:t>
            </a:r>
            <a:r>
              <a:rPr lang="ru-RU" sz="3600" dirty="0"/>
              <a:t> </a:t>
            </a:r>
            <a:r>
              <a:rPr lang="ru-RU" sz="3600" dirty="0" err="1"/>
              <a:t>житла</a:t>
            </a:r>
            <a:r>
              <a:rPr lang="ru-RU" sz="3600" dirty="0"/>
              <a:t>, а </a:t>
            </a:r>
            <a:r>
              <a:rPr lang="ru-RU" sz="3600" dirty="0" err="1"/>
              <a:t>згодом</a:t>
            </a:r>
            <a:r>
              <a:rPr lang="ru-RU" sz="3600" dirty="0"/>
              <a:t> і для </a:t>
            </a:r>
            <a:r>
              <a:rPr lang="ru-RU" sz="3600" dirty="0" err="1"/>
              <a:t>виготовлення</a:t>
            </a:r>
            <a:r>
              <a:rPr lang="ru-RU" sz="3600" dirty="0"/>
              <a:t> </a:t>
            </a:r>
            <a:r>
              <a:rPr lang="ru-RU" sz="3600" dirty="0" err="1"/>
              <a:t>предметів</a:t>
            </a:r>
            <a:r>
              <a:rPr lang="ru-RU" sz="3600" dirty="0"/>
              <a:t> </a:t>
            </a:r>
            <a:r>
              <a:rPr lang="ru-RU" sz="3600" dirty="0" err="1"/>
              <a:t>побуту</a:t>
            </a:r>
            <a:r>
              <a:rPr lang="ru-RU" sz="3600" dirty="0"/>
              <a:t>, </a:t>
            </a:r>
            <a:r>
              <a:rPr lang="ru-RU" sz="3600" dirty="0" err="1"/>
              <a:t>зброї</a:t>
            </a:r>
            <a:r>
              <a:rPr lang="ru-RU" sz="3600" dirty="0"/>
              <a:t> </a:t>
            </a:r>
            <a:r>
              <a:rPr lang="ru-RU" sz="3600" dirty="0" err="1"/>
              <a:t>тощо</a:t>
            </a:r>
            <a:r>
              <a:rPr lang="ru-RU" sz="3600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092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sz="3600" dirty="0" err="1"/>
              <a:t>Залежно</a:t>
            </a:r>
            <a:r>
              <a:rPr lang="ru-RU" sz="3600" dirty="0"/>
              <a:t> </a:t>
            </a:r>
            <a:r>
              <a:rPr lang="ru-RU" sz="3600" dirty="0" err="1"/>
              <a:t>від</a:t>
            </a:r>
            <a:r>
              <a:rPr lang="ru-RU" sz="3600" dirty="0"/>
              <a:t> </a:t>
            </a:r>
            <a:r>
              <a:rPr lang="ru-RU" sz="3600" dirty="0" err="1"/>
              <a:t>походження</a:t>
            </a:r>
            <a:r>
              <a:rPr lang="ru-RU" sz="3600" dirty="0"/>
              <a:t> </a:t>
            </a:r>
            <a:r>
              <a:rPr lang="ru-RU" sz="3600" dirty="0" err="1"/>
              <a:t>розрізняють</a:t>
            </a:r>
            <a:r>
              <a:rPr lang="ru-RU" sz="3600" dirty="0"/>
              <a:t>:</a:t>
            </a:r>
          </a:p>
          <a:p>
            <a:pPr marL="45720" indent="0">
              <a:buNone/>
            </a:pPr>
            <a:r>
              <a:rPr lang="ru-RU" sz="3600" dirty="0" err="1"/>
              <a:t>Природне</a:t>
            </a:r>
            <a:r>
              <a:rPr lang="ru-RU" sz="3600" dirty="0"/>
              <a:t> </a:t>
            </a:r>
            <a:r>
              <a:rPr lang="ru-RU" sz="3600" dirty="0" err="1"/>
              <a:t>паливо</a:t>
            </a:r>
            <a:r>
              <a:rPr lang="ru-RU" sz="3600" dirty="0"/>
              <a:t>;</a:t>
            </a:r>
          </a:p>
          <a:p>
            <a:pPr marL="45720" indent="0">
              <a:buNone/>
            </a:pPr>
            <a:r>
              <a:rPr lang="ru-RU" sz="3600" dirty="0" err="1"/>
              <a:t>Штучне</a:t>
            </a:r>
            <a:r>
              <a:rPr lang="ru-RU" sz="3600" dirty="0"/>
              <a:t> </a:t>
            </a:r>
            <a:r>
              <a:rPr lang="ru-RU" sz="3600" dirty="0" err="1"/>
              <a:t>паливо</a:t>
            </a:r>
            <a:r>
              <a:rPr lang="ru-RU" sz="3600" dirty="0"/>
              <a:t>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48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32856"/>
            <a:ext cx="7315200" cy="3539527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поширеними</a:t>
            </a:r>
            <a:r>
              <a:rPr lang="ru-RU" dirty="0"/>
              <a:t> видами природного </a:t>
            </a:r>
            <a:r>
              <a:rPr lang="ru-RU" dirty="0" err="1"/>
              <a:t>палива</a:t>
            </a:r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 є -  </a:t>
            </a:r>
            <a:r>
              <a:rPr lang="ru-RU" dirty="0" err="1"/>
              <a:t>кам'яне</a:t>
            </a:r>
            <a:r>
              <a:rPr lang="ru-RU" dirty="0"/>
              <a:t> </a:t>
            </a:r>
            <a:r>
              <a:rPr lang="ru-RU" dirty="0" err="1"/>
              <a:t>вугілля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паливні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, </a:t>
            </a:r>
            <a:r>
              <a:rPr lang="ru-RU" dirty="0" err="1"/>
              <a:t>одержані</a:t>
            </a:r>
            <a:r>
              <a:rPr lang="ru-RU" dirty="0"/>
              <a:t> при </a:t>
            </a:r>
            <a:r>
              <a:rPr lang="ru-RU" dirty="0" err="1"/>
              <a:t>збагаченні</a:t>
            </a:r>
            <a:r>
              <a:rPr lang="ru-RU" dirty="0"/>
              <a:t> та </a:t>
            </a:r>
            <a:r>
              <a:rPr lang="ru-RU" dirty="0" err="1"/>
              <a:t>сортуванні</a:t>
            </a:r>
            <a:r>
              <a:rPr lang="ru-RU" dirty="0"/>
              <a:t> на </a:t>
            </a:r>
            <a:r>
              <a:rPr lang="ru-RU" dirty="0" err="1"/>
              <a:t>підприємствах</a:t>
            </a:r>
            <a:r>
              <a:rPr lang="ru-RU" dirty="0"/>
              <a:t> </a:t>
            </a:r>
            <a:r>
              <a:rPr lang="ru-RU" dirty="0" err="1"/>
              <a:t>вугільної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, буре </a:t>
            </a:r>
            <a:r>
              <a:rPr lang="ru-RU" dirty="0" err="1"/>
              <a:t>вугілля</a:t>
            </a:r>
            <a:r>
              <a:rPr lang="ru-RU" dirty="0"/>
              <a:t> (</a:t>
            </a:r>
            <a:r>
              <a:rPr lang="ru-RU" dirty="0" err="1"/>
              <a:t>лігніт</a:t>
            </a:r>
            <a:r>
              <a:rPr lang="ru-RU" dirty="0"/>
              <a:t>), </a:t>
            </a:r>
            <a:r>
              <a:rPr lang="ru-RU" dirty="0" err="1"/>
              <a:t>сланці</a:t>
            </a:r>
            <a:r>
              <a:rPr lang="ru-RU" dirty="0"/>
              <a:t> </a:t>
            </a:r>
            <a:r>
              <a:rPr lang="ru-RU" dirty="0" err="1"/>
              <a:t>горючі</a:t>
            </a:r>
            <a:r>
              <a:rPr lang="ru-RU" dirty="0"/>
              <a:t>, торф </a:t>
            </a:r>
            <a:r>
              <a:rPr lang="ru-RU" dirty="0" err="1"/>
              <a:t>паливний</a:t>
            </a:r>
            <a:r>
              <a:rPr lang="ru-RU" dirty="0"/>
              <a:t>, дрова </a:t>
            </a:r>
            <a:r>
              <a:rPr lang="ru-RU" dirty="0" err="1"/>
              <a:t>опалювальні</a:t>
            </a:r>
            <a:r>
              <a:rPr lang="ru-RU" dirty="0"/>
              <a:t>, </a:t>
            </a:r>
            <a:r>
              <a:rPr lang="ru-RU" dirty="0" err="1"/>
              <a:t>деревинні</a:t>
            </a:r>
            <a:r>
              <a:rPr lang="ru-RU" dirty="0"/>
              <a:t> </a:t>
            </a:r>
            <a:r>
              <a:rPr lang="ru-RU" dirty="0" err="1"/>
              <a:t>відходи</a:t>
            </a:r>
            <a:r>
              <a:rPr lang="ru-RU" dirty="0"/>
              <a:t> </a:t>
            </a:r>
            <a:r>
              <a:rPr lang="ru-RU" dirty="0" err="1"/>
              <a:t>лісозаготівлі</a:t>
            </a:r>
            <a:r>
              <a:rPr lang="ru-RU" dirty="0"/>
              <a:t>, </a:t>
            </a:r>
            <a:r>
              <a:rPr lang="ru-RU" dirty="0" err="1"/>
              <a:t>деревинні</a:t>
            </a:r>
            <a:r>
              <a:rPr lang="ru-RU" dirty="0"/>
              <a:t> </a:t>
            </a:r>
            <a:r>
              <a:rPr lang="ru-RU" dirty="0" err="1"/>
              <a:t>відходи</a:t>
            </a:r>
            <a:r>
              <a:rPr lang="ru-RU" dirty="0"/>
              <a:t> </a:t>
            </a:r>
            <a:r>
              <a:rPr lang="ru-RU" dirty="0" err="1"/>
              <a:t>деревообробки</a:t>
            </a:r>
            <a:r>
              <a:rPr lang="ru-RU" dirty="0"/>
              <a:t>, </a:t>
            </a:r>
            <a:r>
              <a:rPr lang="ru-RU" dirty="0" err="1"/>
              <a:t>відходи</a:t>
            </a:r>
            <a:r>
              <a:rPr lang="ru-RU" dirty="0"/>
              <a:t> </a:t>
            </a:r>
            <a:r>
              <a:rPr lang="ru-RU" dirty="0" err="1"/>
              <a:t>сільськогосподарського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(солома, </a:t>
            </a:r>
            <a:r>
              <a:rPr lang="ru-RU" dirty="0" err="1"/>
              <a:t>качани</a:t>
            </a:r>
            <a:r>
              <a:rPr lang="ru-RU" dirty="0"/>
              <a:t> та </a:t>
            </a:r>
            <a:r>
              <a:rPr lang="ru-RU" dirty="0" err="1"/>
              <a:t>стебла</a:t>
            </a:r>
            <a:r>
              <a:rPr lang="ru-RU" dirty="0"/>
              <a:t> </a:t>
            </a:r>
            <a:r>
              <a:rPr lang="ru-RU" dirty="0" err="1"/>
              <a:t>кукурудзи</a:t>
            </a:r>
            <a:r>
              <a:rPr lang="ru-RU" dirty="0"/>
              <a:t>, </a:t>
            </a:r>
            <a:r>
              <a:rPr lang="ru-RU" dirty="0" err="1"/>
              <a:t>лушпиння</a:t>
            </a:r>
            <a:r>
              <a:rPr lang="ru-RU" dirty="0"/>
              <a:t> </a:t>
            </a:r>
            <a:r>
              <a:rPr lang="ru-RU" dirty="0" err="1"/>
              <a:t>соняшникове</a:t>
            </a:r>
            <a:r>
              <a:rPr lang="ru-RU" dirty="0"/>
              <a:t> та </a:t>
            </a:r>
            <a:r>
              <a:rPr lang="ru-RU" dirty="0" err="1"/>
              <a:t>рисове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),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первинного</a:t>
            </a:r>
            <a:r>
              <a:rPr lang="ru-RU" dirty="0"/>
              <a:t> твердого </a:t>
            </a:r>
            <a:r>
              <a:rPr lang="ru-RU" dirty="0" err="1"/>
              <a:t>палива</a:t>
            </a:r>
            <a:r>
              <a:rPr lang="ru-RU" dirty="0"/>
              <a:t> (</a:t>
            </a:r>
            <a:r>
              <a:rPr lang="ru-RU" dirty="0" err="1"/>
              <a:t>непридатні</a:t>
            </a:r>
            <a:r>
              <a:rPr lang="ru-RU" dirty="0"/>
              <a:t> </a:t>
            </a:r>
            <a:r>
              <a:rPr lang="ru-RU" dirty="0" err="1"/>
              <a:t>шпали</a:t>
            </a:r>
            <a:r>
              <a:rPr lang="ru-RU" dirty="0"/>
              <a:t>, </a:t>
            </a:r>
            <a:r>
              <a:rPr lang="ru-RU" dirty="0" err="1"/>
              <a:t>рудникові</a:t>
            </a:r>
            <a:r>
              <a:rPr lang="ru-RU" dirty="0"/>
              <a:t> </a:t>
            </a:r>
            <a:r>
              <a:rPr lang="ru-RU" dirty="0" err="1"/>
              <a:t>стійки</a:t>
            </a:r>
            <a:r>
              <a:rPr lang="ru-RU" dirty="0"/>
              <a:t>, </a:t>
            </a:r>
            <a:r>
              <a:rPr lang="ru-RU" dirty="0" err="1"/>
              <a:t>дерев'яна</a:t>
            </a:r>
            <a:r>
              <a:rPr lang="ru-RU" dirty="0"/>
              <a:t> тара </a:t>
            </a:r>
            <a:r>
              <a:rPr lang="ru-RU" dirty="0" err="1"/>
              <a:t>тощо</a:t>
            </a:r>
            <a:r>
              <a:rPr lang="ru-RU" dirty="0"/>
              <a:t>), </a:t>
            </a:r>
            <a:r>
              <a:rPr lang="ru-RU" dirty="0" err="1"/>
              <a:t>нафта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газовий</a:t>
            </a:r>
            <a:r>
              <a:rPr lang="ru-RU" dirty="0"/>
              <a:t> конденсат, </a:t>
            </a:r>
            <a:r>
              <a:rPr lang="ru-RU" dirty="0" err="1"/>
              <a:t>природний</a:t>
            </a:r>
            <a:r>
              <a:rPr lang="ru-RU" dirty="0"/>
              <a:t> газ, до </a:t>
            </a:r>
            <a:r>
              <a:rPr lang="ru-RU" dirty="0" err="1"/>
              <a:t>якого</a:t>
            </a:r>
            <a:r>
              <a:rPr lang="ru-RU" dirty="0"/>
              <a:t> входить </a:t>
            </a:r>
            <a:r>
              <a:rPr lang="ru-RU" dirty="0" err="1"/>
              <a:t>шахтний</a:t>
            </a:r>
            <a:r>
              <a:rPr lang="ru-RU" dirty="0"/>
              <a:t> метан.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42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/>
              <a:t>До </a:t>
            </a:r>
            <a:r>
              <a:rPr lang="ru-RU" sz="3600" dirty="0" smtClean="0"/>
              <a:t>штучного </a:t>
            </a:r>
            <a:r>
              <a:rPr lang="ru-RU" sz="3600" dirty="0" err="1"/>
              <a:t>палива</a:t>
            </a:r>
            <a:r>
              <a:rPr lang="ru-RU" sz="3600" dirty="0"/>
              <a:t> </a:t>
            </a:r>
            <a:r>
              <a:rPr lang="ru-RU" sz="3600" dirty="0" err="1"/>
              <a:t>належить</a:t>
            </a:r>
            <a:r>
              <a:rPr lang="ru-RU" sz="3600" dirty="0"/>
              <a:t> кокс, </a:t>
            </a:r>
            <a:r>
              <a:rPr lang="ru-RU" sz="3600" dirty="0" err="1"/>
              <a:t>моторні</a:t>
            </a:r>
            <a:r>
              <a:rPr lang="ru-RU" sz="3600" dirty="0"/>
              <a:t> </a:t>
            </a:r>
            <a:r>
              <a:rPr lang="ru-RU" sz="3600" dirty="0" err="1"/>
              <a:t>палива</a:t>
            </a:r>
            <a:r>
              <a:rPr lang="ru-RU" sz="3600" dirty="0"/>
              <a:t>, </a:t>
            </a:r>
            <a:r>
              <a:rPr lang="ru-RU" sz="3600" dirty="0" err="1"/>
              <a:t>генераторні</a:t>
            </a:r>
            <a:r>
              <a:rPr lang="ru-RU" sz="3600" dirty="0"/>
              <a:t> гази  та </a:t>
            </a:r>
            <a:r>
              <a:rPr lang="ru-RU" sz="3600" dirty="0" err="1"/>
              <a:t>ін</a:t>
            </a:r>
            <a:r>
              <a:rPr lang="ru-RU" sz="36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815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04864"/>
            <a:ext cx="7315200" cy="3539527"/>
          </a:xfrm>
        </p:spPr>
        <p:txBody>
          <a:bodyPr>
            <a:normAutofit fontScale="92500"/>
          </a:bodyPr>
          <a:lstStyle/>
          <a:p>
            <a:r>
              <a:rPr lang="ru-RU" sz="3600" dirty="0" err="1"/>
              <a:t>Найголовнішою</a:t>
            </a:r>
            <a:r>
              <a:rPr lang="ru-RU" sz="3600" dirty="0"/>
              <a:t> </a:t>
            </a:r>
            <a:r>
              <a:rPr lang="ru-RU" sz="3600" dirty="0" err="1"/>
              <a:t>властивістю</a:t>
            </a:r>
            <a:r>
              <a:rPr lang="ru-RU" sz="3600" dirty="0"/>
              <a:t> </a:t>
            </a:r>
            <a:r>
              <a:rPr lang="ru-RU" sz="3600" dirty="0" err="1"/>
              <a:t>нафти</a:t>
            </a:r>
            <a:r>
              <a:rPr lang="ru-RU" sz="3600" dirty="0"/>
              <a:t> як </a:t>
            </a:r>
            <a:r>
              <a:rPr lang="ru-RU" sz="3600" dirty="0" err="1"/>
              <a:t>енергоносія</a:t>
            </a:r>
            <a:r>
              <a:rPr lang="ru-RU" sz="3600" dirty="0"/>
              <a:t> є </a:t>
            </a:r>
            <a:r>
              <a:rPr lang="ru-RU" sz="3600" dirty="0" err="1"/>
              <a:t>її</a:t>
            </a:r>
            <a:r>
              <a:rPr lang="ru-RU" sz="3600" dirty="0"/>
              <a:t> </a:t>
            </a:r>
            <a:r>
              <a:rPr lang="ru-RU" sz="3600" dirty="0" err="1"/>
              <a:t>здатність</a:t>
            </a:r>
            <a:r>
              <a:rPr lang="ru-RU" sz="3600" dirty="0"/>
              <a:t> при </a:t>
            </a:r>
            <a:r>
              <a:rPr lang="ru-RU" sz="3600" dirty="0" err="1"/>
              <a:t>спалюванні</a:t>
            </a:r>
            <a:r>
              <a:rPr lang="ru-RU" sz="3600" dirty="0"/>
              <a:t> </a:t>
            </a:r>
            <a:r>
              <a:rPr lang="ru-RU" sz="3600" dirty="0" err="1"/>
              <a:t>виділяти</a:t>
            </a:r>
            <a:r>
              <a:rPr lang="ru-RU" sz="3600" dirty="0"/>
              <a:t> </a:t>
            </a:r>
            <a:r>
              <a:rPr lang="ru-RU" sz="3600" dirty="0" err="1"/>
              <a:t>велику</a:t>
            </a:r>
            <a:r>
              <a:rPr lang="ru-RU" sz="3600" dirty="0"/>
              <a:t> </a:t>
            </a:r>
            <a:r>
              <a:rPr lang="ru-RU" sz="3600" dirty="0" err="1"/>
              <a:t>кількість</a:t>
            </a:r>
            <a:r>
              <a:rPr lang="ru-RU" sz="3600" dirty="0"/>
              <a:t> тепла.  </a:t>
            </a:r>
          </a:p>
          <a:p>
            <a:r>
              <a:rPr lang="ru-RU" sz="3600" dirty="0" err="1"/>
              <a:t>Нафта</a:t>
            </a:r>
            <a:r>
              <a:rPr lang="ru-RU" sz="3600" dirty="0"/>
              <a:t> і </a:t>
            </a:r>
            <a:r>
              <a:rPr lang="ru-RU" sz="3600" dirty="0" err="1"/>
              <a:t>нафтопродукти</a:t>
            </a:r>
            <a:r>
              <a:rPr lang="ru-RU" sz="3600" dirty="0"/>
              <a:t> </a:t>
            </a:r>
            <a:r>
              <a:rPr lang="ru-RU" sz="3600" dirty="0" err="1"/>
              <a:t>мають</a:t>
            </a:r>
            <a:r>
              <a:rPr lang="ru-RU" sz="3600" dirty="0"/>
              <a:t> </a:t>
            </a:r>
            <a:r>
              <a:rPr lang="ru-RU" sz="3600" dirty="0" err="1"/>
              <a:t>досить</a:t>
            </a:r>
            <a:r>
              <a:rPr lang="ru-RU" sz="3600" dirty="0"/>
              <a:t> </a:t>
            </a:r>
            <a:r>
              <a:rPr lang="ru-RU" sz="3600" dirty="0" err="1"/>
              <a:t>високу</a:t>
            </a:r>
            <a:r>
              <a:rPr lang="ru-RU" sz="3600" dirty="0"/>
              <a:t> теплоту </a:t>
            </a:r>
            <a:r>
              <a:rPr lang="ru-RU" sz="3600" dirty="0" err="1"/>
              <a:t>згоряння</a:t>
            </a:r>
            <a:r>
              <a:rPr lang="ru-RU" sz="3600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65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927515"/>
            <a:ext cx="8280920" cy="669837"/>
          </a:xfrm>
        </p:spPr>
        <p:txBody>
          <a:bodyPr>
            <a:normAutofit fontScale="90000"/>
          </a:bodyPr>
          <a:lstStyle/>
          <a:p>
            <a:r>
              <a:rPr lang="ru-RU" sz="2800" dirty="0" err="1"/>
              <a:t>Авіаційний</a:t>
            </a:r>
            <a:r>
              <a:rPr lang="ru-RU" sz="2800" dirty="0"/>
              <a:t> бензин                                  Заправка </a:t>
            </a:r>
            <a:r>
              <a:rPr lang="ru-RU" sz="2800" dirty="0" err="1"/>
              <a:t>літака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5"/>
            <a:ext cx="7632848" cy="1656183"/>
          </a:xfrm>
        </p:spPr>
        <p:txBody>
          <a:bodyPr/>
          <a:lstStyle/>
          <a:p>
            <a:r>
              <a:rPr lang="ru-RU" dirty="0"/>
              <a:t>Для заправки </a:t>
            </a:r>
            <a:r>
              <a:rPr lang="ru-RU" dirty="0" err="1"/>
              <a:t>літаків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err="1"/>
              <a:t>авіаційний</a:t>
            </a:r>
            <a:r>
              <a:rPr lang="ru-RU" dirty="0"/>
              <a:t> бензин – </a:t>
            </a:r>
            <a:r>
              <a:rPr lang="ru-RU" dirty="0" err="1"/>
              <a:t>більшої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автомобільний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25" y="2115615"/>
            <a:ext cx="4176713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947" y="1960039"/>
            <a:ext cx="4067175" cy="35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52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933056"/>
            <a:ext cx="7315200" cy="115409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7315200" cy="3539527"/>
          </a:xfrm>
        </p:spPr>
        <p:txBody>
          <a:bodyPr/>
          <a:lstStyle/>
          <a:p>
            <a:r>
              <a:rPr lang="ru-RU" sz="3200" dirty="0" err="1"/>
              <a:t>Сільськогосподарська</a:t>
            </a:r>
            <a:r>
              <a:rPr lang="ru-RU" sz="3200" dirty="0"/>
              <a:t> </a:t>
            </a:r>
            <a:r>
              <a:rPr lang="ru-RU" sz="3200" dirty="0" err="1"/>
              <a:t>техніка</a:t>
            </a:r>
            <a:r>
              <a:rPr lang="ru-RU" sz="3200" dirty="0"/>
              <a:t> в основному </a:t>
            </a:r>
            <a:r>
              <a:rPr lang="ru-RU" sz="3200" dirty="0" err="1"/>
              <a:t>теж</a:t>
            </a:r>
            <a:r>
              <a:rPr lang="ru-RU" sz="3200" dirty="0"/>
              <a:t> </a:t>
            </a:r>
            <a:r>
              <a:rPr lang="ru-RU" sz="3200" dirty="0" err="1"/>
              <a:t>працює</a:t>
            </a:r>
            <a:r>
              <a:rPr lang="ru-RU" sz="3200" dirty="0"/>
              <a:t> на дизельному </a:t>
            </a:r>
            <a:r>
              <a:rPr lang="ru-RU" sz="3200" dirty="0" err="1"/>
              <a:t>паливі</a:t>
            </a:r>
            <a:r>
              <a:rPr lang="ru-RU" sz="3200" dirty="0"/>
              <a:t>, яке </a:t>
            </a:r>
            <a:r>
              <a:rPr lang="ru-RU" sz="3200" dirty="0" err="1"/>
              <a:t>одержують</a:t>
            </a:r>
            <a:r>
              <a:rPr lang="ru-RU" sz="3200" dirty="0"/>
              <a:t> </a:t>
            </a:r>
            <a:r>
              <a:rPr lang="ru-RU" sz="3200" dirty="0" err="1"/>
              <a:t>із</a:t>
            </a:r>
            <a:r>
              <a:rPr lang="ru-RU" sz="3200" dirty="0"/>
              <a:t> </a:t>
            </a:r>
            <a:r>
              <a:rPr lang="ru-RU" sz="3200" dirty="0" err="1"/>
              <a:t>нафтопродуктів</a:t>
            </a:r>
            <a:r>
              <a:rPr lang="ru-RU" sz="3200" dirty="0"/>
              <a:t>: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80928"/>
            <a:ext cx="5767387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13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628800"/>
            <a:ext cx="7258000" cy="1430052"/>
          </a:xfrm>
        </p:spPr>
        <p:txBody>
          <a:bodyPr>
            <a:normAutofit fontScale="90000"/>
          </a:bodyPr>
          <a:lstStyle/>
          <a:p>
            <a:r>
              <a:rPr lang="ru-RU" sz="3100" dirty="0" err="1"/>
              <a:t>Нафтопродукти</a:t>
            </a:r>
            <a:r>
              <a:rPr lang="ru-RU" sz="3100" dirty="0"/>
              <a:t> широко </a:t>
            </a:r>
            <a:r>
              <a:rPr lang="ru-RU" sz="3100" dirty="0" err="1"/>
              <a:t>використовуються</a:t>
            </a:r>
            <a:r>
              <a:rPr lang="ru-RU" sz="3100" dirty="0"/>
              <a:t> </a:t>
            </a:r>
            <a:r>
              <a:rPr lang="ru-RU" sz="3100" dirty="0" err="1"/>
              <a:t>також</a:t>
            </a:r>
            <a:r>
              <a:rPr lang="ru-RU" sz="3100" dirty="0"/>
              <a:t> як </a:t>
            </a:r>
            <a:r>
              <a:rPr lang="ru-RU" sz="3100" dirty="0" err="1"/>
              <a:t>паливо</a:t>
            </a:r>
            <a:r>
              <a:rPr lang="ru-RU" sz="3100" dirty="0"/>
              <a:t> в </a:t>
            </a:r>
            <a:r>
              <a:rPr lang="ru-RU" sz="3100" dirty="0" err="1"/>
              <a:t>котельнях</a:t>
            </a:r>
            <a:r>
              <a:rPr lang="ru-RU" sz="3100" dirty="0"/>
              <a:t> для </a:t>
            </a:r>
            <a:r>
              <a:rPr lang="ru-RU" sz="3100" dirty="0" err="1"/>
              <a:t>обігріву</a:t>
            </a:r>
            <a:r>
              <a:rPr lang="ru-RU" sz="3100" dirty="0"/>
              <a:t> </a:t>
            </a:r>
            <a:r>
              <a:rPr lang="ru-RU" sz="3100" dirty="0" err="1"/>
              <a:t>житлових</a:t>
            </a:r>
            <a:r>
              <a:rPr lang="ru-RU" sz="3100" dirty="0"/>
              <a:t> </a:t>
            </a:r>
            <a:r>
              <a:rPr lang="ru-RU" sz="3100" dirty="0" err="1"/>
              <a:t>будинків</a:t>
            </a:r>
            <a:r>
              <a:rPr lang="ru-RU" sz="3100" dirty="0"/>
              <a:t>, </a:t>
            </a:r>
            <a:r>
              <a:rPr lang="ru-RU" sz="3100" dirty="0" err="1"/>
              <a:t>промислових</a:t>
            </a:r>
            <a:r>
              <a:rPr lang="ru-RU" sz="3100" dirty="0"/>
              <a:t> </a:t>
            </a:r>
            <a:r>
              <a:rPr lang="ru-RU" sz="3100" dirty="0" err="1"/>
              <a:t>підприємств</a:t>
            </a:r>
            <a:r>
              <a:rPr lang="ru-RU" sz="3100" dirty="0"/>
              <a:t>, </a:t>
            </a:r>
            <a:r>
              <a:rPr lang="ru-RU" sz="3100" dirty="0" err="1"/>
              <a:t>громадських</a:t>
            </a:r>
            <a:r>
              <a:rPr lang="ru-RU" sz="3100" dirty="0"/>
              <a:t> </a:t>
            </a:r>
            <a:r>
              <a:rPr lang="ru-RU" sz="3100" dirty="0" err="1"/>
              <a:t>установ</a:t>
            </a:r>
            <a:r>
              <a:rPr lang="ru-RU" sz="3100" dirty="0"/>
              <a:t>  та  </a:t>
            </a:r>
            <a:r>
              <a:rPr lang="ru-RU" sz="3100" dirty="0" err="1"/>
              <a:t>інших</a:t>
            </a:r>
            <a:r>
              <a:rPr lang="ru-RU" sz="3100" dirty="0"/>
              <a:t> </a:t>
            </a:r>
            <a:r>
              <a:rPr lang="ru-RU" sz="3100" dirty="0" err="1"/>
              <a:t>приміщень</a:t>
            </a:r>
            <a:r>
              <a:rPr lang="ru-RU" sz="3100" dirty="0"/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690" y="2770188"/>
            <a:ext cx="6760619" cy="353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15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7128792" cy="1988840"/>
          </a:xfrm>
        </p:spPr>
        <p:txBody>
          <a:bodyPr/>
          <a:lstStyle/>
          <a:p>
            <a:r>
              <a:rPr lang="ru-RU" sz="2800" dirty="0" err="1"/>
              <a:t>Вуглеводні</a:t>
            </a:r>
            <a:r>
              <a:rPr lang="ru-RU" sz="2800" dirty="0"/>
              <a:t> у </a:t>
            </a:r>
            <a:r>
              <a:rPr lang="ru-RU" sz="2800" dirty="0" err="1"/>
              <a:t>природі</a:t>
            </a:r>
            <a:r>
              <a:rPr lang="ru-RU" sz="2800" dirty="0"/>
              <a:t>  </a:t>
            </a:r>
            <a:r>
              <a:rPr lang="ru-RU" sz="2800" dirty="0" err="1" smtClean="0"/>
              <a:t>зустрічаються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переважно</a:t>
            </a:r>
            <a:r>
              <a:rPr lang="ru-RU" sz="2800" dirty="0" smtClean="0"/>
              <a:t> </a:t>
            </a:r>
            <a:r>
              <a:rPr lang="ru-RU" sz="2800" dirty="0"/>
              <a:t>у </a:t>
            </a:r>
            <a:r>
              <a:rPr lang="ru-RU" sz="2800" dirty="0" err="1"/>
              <a:t>вигляді</a:t>
            </a:r>
            <a:r>
              <a:rPr lang="ru-RU" sz="2800" dirty="0"/>
              <a:t> природного </a:t>
            </a:r>
            <a:r>
              <a:rPr lang="ru-RU" sz="2800" dirty="0" err="1" smtClean="0"/>
              <a:t>газу,нафти</a:t>
            </a:r>
            <a:r>
              <a:rPr lang="ru-RU" sz="2800" dirty="0" smtClean="0"/>
              <a:t> </a:t>
            </a:r>
            <a:r>
              <a:rPr lang="ru-RU" sz="2800" dirty="0"/>
              <a:t>та  </a:t>
            </a:r>
            <a:r>
              <a:rPr lang="ru-RU" sz="2800" dirty="0" err="1"/>
              <a:t>кам’яного</a:t>
            </a:r>
            <a:r>
              <a:rPr lang="ru-RU" sz="2800" dirty="0"/>
              <a:t> </a:t>
            </a:r>
            <a:r>
              <a:rPr lang="ru-RU" sz="2800" dirty="0" err="1"/>
              <a:t>вугілля</a:t>
            </a:r>
            <a:r>
              <a:rPr lang="ru-RU" sz="2800" dirty="0" smtClean="0"/>
              <a:t>. 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2" y="3717032"/>
            <a:ext cx="2627784" cy="301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176" y="2772612"/>
            <a:ext cx="3024187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83961"/>
            <a:ext cx="30480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45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330008" cy="2244325"/>
          </a:xfrm>
        </p:spPr>
        <p:txBody>
          <a:bodyPr>
            <a:normAutofit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988840"/>
            <a:ext cx="7113984" cy="2448312"/>
          </a:xfrm>
        </p:spPr>
        <p:txBody>
          <a:bodyPr/>
          <a:lstStyle/>
          <a:p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існують</a:t>
            </a:r>
            <a:r>
              <a:rPr lang="ru-RU" dirty="0"/>
              <a:t>  два </a:t>
            </a:r>
            <a:r>
              <a:rPr lang="ru-RU" dirty="0" err="1"/>
              <a:t>способи</a:t>
            </a:r>
            <a:r>
              <a:rPr lang="ru-RU" dirty="0"/>
              <a:t>  </a:t>
            </a:r>
            <a:r>
              <a:rPr lang="ru-RU" dirty="0" err="1"/>
              <a:t>використання</a:t>
            </a:r>
            <a:r>
              <a:rPr lang="ru-RU" dirty="0"/>
              <a:t> 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копалин</a:t>
            </a:r>
            <a:r>
              <a:rPr lang="ru-RU" dirty="0"/>
              <a:t>: один – як </a:t>
            </a:r>
            <a:r>
              <a:rPr lang="ru-RU" dirty="0" err="1"/>
              <a:t>палива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як </a:t>
            </a: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, </a:t>
            </a:r>
            <a:r>
              <a:rPr lang="ru-RU" dirty="0" err="1"/>
              <a:t>інший</a:t>
            </a:r>
            <a:r>
              <a:rPr lang="ru-RU" dirty="0"/>
              <a:t> – як </a:t>
            </a:r>
            <a:r>
              <a:rPr lang="ru-RU" dirty="0" err="1"/>
              <a:t>сировини</a:t>
            </a:r>
            <a:r>
              <a:rPr lang="ru-RU" dirty="0"/>
              <a:t>  для </a:t>
            </a:r>
            <a:r>
              <a:rPr lang="ru-RU" dirty="0" err="1"/>
              <a:t>подальшої</a:t>
            </a:r>
            <a:r>
              <a:rPr lang="ru-RU" dirty="0"/>
              <a:t> </a:t>
            </a:r>
            <a:r>
              <a:rPr lang="ru-RU" dirty="0" err="1"/>
              <a:t>переробки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>Перший </a:t>
            </a:r>
            <a:r>
              <a:rPr lang="ru-RU" dirty="0" err="1"/>
              <a:t>спосіб</a:t>
            </a:r>
            <a:r>
              <a:rPr lang="ru-RU" dirty="0"/>
              <a:t>  </a:t>
            </a:r>
            <a:r>
              <a:rPr lang="ru-RU" dirty="0" err="1"/>
              <a:t>означає</a:t>
            </a:r>
            <a:r>
              <a:rPr lang="ru-RU" dirty="0"/>
              <a:t> </a:t>
            </a:r>
            <a:r>
              <a:rPr lang="ru-RU" dirty="0" err="1"/>
              <a:t>спалювання</a:t>
            </a:r>
            <a:r>
              <a:rPr lang="ru-RU" dirty="0"/>
              <a:t>,  </a:t>
            </a:r>
            <a:r>
              <a:rPr lang="ru-RU" dirty="0" err="1"/>
              <a:t>другий</a:t>
            </a:r>
            <a:r>
              <a:rPr lang="ru-RU" dirty="0"/>
              <a:t> –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переробки</a:t>
            </a:r>
            <a:r>
              <a:rPr lang="ru-RU" dirty="0"/>
              <a:t> </a:t>
            </a:r>
            <a:r>
              <a:rPr lang="ru-RU" dirty="0" err="1"/>
              <a:t>нафти</a:t>
            </a:r>
            <a:r>
              <a:rPr lang="ru-RU" dirty="0"/>
              <a:t>, природного газу і </a:t>
            </a:r>
            <a:r>
              <a:rPr lang="ru-RU" dirty="0" err="1"/>
              <a:t>кам’яного</a:t>
            </a:r>
            <a:r>
              <a:rPr lang="ru-RU" dirty="0"/>
              <a:t> </a:t>
            </a:r>
            <a:r>
              <a:rPr lang="ru-RU" dirty="0" err="1"/>
              <a:t>вугілля</a:t>
            </a:r>
            <a:r>
              <a:rPr lang="ru-RU" dirty="0"/>
              <a:t> в </a:t>
            </a:r>
            <a:r>
              <a:rPr lang="ru-RU" dirty="0" err="1"/>
              <a:t>органічному</a:t>
            </a:r>
            <a:r>
              <a:rPr lang="ru-RU" dirty="0"/>
              <a:t> </a:t>
            </a:r>
            <a:r>
              <a:rPr lang="ru-RU" dirty="0" err="1"/>
              <a:t>синтезі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6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315200" cy="115409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76872"/>
            <a:ext cx="7315200" cy="3539527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Природний</a:t>
            </a:r>
            <a:r>
              <a:rPr lang="ru-RU" dirty="0"/>
              <a:t> газ як </a:t>
            </a:r>
            <a:r>
              <a:rPr lang="ru-RU" dirty="0" err="1"/>
              <a:t>корисна</a:t>
            </a:r>
            <a:r>
              <a:rPr lang="ru-RU" dirty="0"/>
              <a:t> </a:t>
            </a:r>
            <a:r>
              <a:rPr lang="ru-RU" dirty="0" err="1"/>
              <a:t>копалина</a:t>
            </a:r>
            <a:r>
              <a:rPr lang="ru-RU" dirty="0"/>
              <a:t> </a:t>
            </a:r>
            <a:r>
              <a:rPr lang="ru-RU" dirty="0" err="1"/>
              <a:t>являє</a:t>
            </a:r>
            <a:r>
              <a:rPr lang="ru-RU" dirty="0"/>
              <a:t> собою </a:t>
            </a:r>
            <a:r>
              <a:rPr lang="ru-RU" dirty="0" err="1"/>
              <a:t>суміш</a:t>
            </a:r>
            <a:r>
              <a:rPr lang="ru-RU" dirty="0"/>
              <a:t> </a:t>
            </a:r>
            <a:r>
              <a:rPr lang="ru-RU" dirty="0" err="1"/>
              <a:t>газуватих</a:t>
            </a:r>
            <a:r>
              <a:rPr lang="ru-RU" dirty="0"/>
              <a:t> </a:t>
            </a:r>
            <a:r>
              <a:rPr lang="ru-RU" dirty="0" err="1"/>
              <a:t>вуглеводнів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стиснутому </a:t>
            </a:r>
            <a:r>
              <a:rPr lang="ru-RU" dirty="0" err="1"/>
              <a:t>стані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 у пустотах </a:t>
            </a:r>
            <a:r>
              <a:rPr lang="ru-RU" dirty="0" err="1"/>
              <a:t>пористих</a:t>
            </a:r>
            <a:r>
              <a:rPr lang="ru-RU" dirty="0"/>
              <a:t> </a:t>
            </a:r>
            <a:r>
              <a:rPr lang="ru-RU" dirty="0" err="1"/>
              <a:t>порід</a:t>
            </a:r>
            <a:r>
              <a:rPr lang="ru-RU" dirty="0"/>
              <a:t>, </a:t>
            </a:r>
            <a:r>
              <a:rPr lang="ru-RU" dirty="0" err="1"/>
              <a:t>утворюючи</a:t>
            </a:r>
            <a:r>
              <a:rPr lang="ru-RU" dirty="0"/>
              <a:t> в </a:t>
            </a:r>
            <a:r>
              <a:rPr lang="ru-RU" dirty="0" err="1"/>
              <a:t>земних</a:t>
            </a:r>
            <a:r>
              <a:rPr lang="ru-RU" dirty="0"/>
              <a:t> </a:t>
            </a:r>
            <a:r>
              <a:rPr lang="ru-RU" dirty="0" err="1"/>
              <a:t>надрах</a:t>
            </a:r>
            <a:r>
              <a:rPr lang="ru-RU" dirty="0"/>
              <a:t> </a:t>
            </a:r>
            <a:r>
              <a:rPr lang="ru-RU" dirty="0" err="1"/>
              <a:t>газоносні</a:t>
            </a:r>
            <a:r>
              <a:rPr lang="ru-RU" dirty="0"/>
              <a:t> </a:t>
            </a:r>
            <a:r>
              <a:rPr lang="ru-RU" dirty="0" err="1"/>
              <a:t>пласти</a:t>
            </a:r>
            <a:r>
              <a:rPr lang="ru-RU" dirty="0"/>
              <a:t>. </a:t>
            </a:r>
          </a:p>
          <a:p>
            <a:r>
              <a:rPr lang="ru-RU" dirty="0" err="1"/>
              <a:t>Природний</a:t>
            </a:r>
            <a:r>
              <a:rPr lang="ru-RU" dirty="0"/>
              <a:t> газ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родовища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80-98% метану, </a:t>
            </a:r>
            <a:r>
              <a:rPr lang="ru-RU" dirty="0" err="1"/>
              <a:t>решта</a:t>
            </a:r>
            <a:r>
              <a:rPr lang="ru-RU" dirty="0"/>
              <a:t> – </a:t>
            </a:r>
            <a:r>
              <a:rPr lang="ru-RU" dirty="0" err="1"/>
              <a:t>газуваті</a:t>
            </a:r>
            <a:r>
              <a:rPr lang="ru-RU" dirty="0"/>
              <a:t> гомологи метану: </a:t>
            </a:r>
            <a:r>
              <a:rPr lang="ru-RU" dirty="0" err="1"/>
              <a:t>етан</a:t>
            </a:r>
            <a:r>
              <a:rPr lang="ru-RU" dirty="0"/>
              <a:t> С2Н6, пропан С3Н8 та бутан  С4Н10.</a:t>
            </a:r>
          </a:p>
          <a:p>
            <a:r>
              <a:rPr lang="ru-RU" dirty="0"/>
              <a:t> В </a:t>
            </a:r>
            <a:r>
              <a:rPr lang="ru-RU" dirty="0" err="1"/>
              <a:t>родовищах</a:t>
            </a:r>
            <a:r>
              <a:rPr lang="ru-RU" dirty="0"/>
              <a:t> природного газу в невеликих </a:t>
            </a:r>
            <a:r>
              <a:rPr lang="ru-RU" dirty="0" err="1"/>
              <a:t>кількостях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міститися</a:t>
            </a:r>
            <a:r>
              <a:rPr lang="ru-RU" dirty="0"/>
              <a:t> і </a:t>
            </a:r>
            <a:r>
              <a:rPr lang="ru-RU" dirty="0" err="1"/>
              <a:t>інші</a:t>
            </a:r>
            <a:r>
              <a:rPr lang="ru-RU" dirty="0"/>
              <a:t> гомологи метану,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підвищеного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 в </a:t>
            </a:r>
            <a:r>
              <a:rPr lang="ru-RU" dirty="0" err="1"/>
              <a:t>газовій</a:t>
            </a:r>
            <a:r>
              <a:rPr lang="ru-RU" dirty="0"/>
              <a:t> </a:t>
            </a:r>
            <a:r>
              <a:rPr lang="ru-RU" dirty="0" err="1"/>
              <a:t>суміші</a:t>
            </a:r>
            <a:r>
              <a:rPr lang="ru-RU" dirty="0"/>
              <a:t> – пентан, </a:t>
            </a:r>
            <a:r>
              <a:rPr lang="ru-RU" dirty="0" err="1"/>
              <a:t>гексан</a:t>
            </a:r>
            <a:r>
              <a:rPr lang="ru-RU" dirty="0"/>
              <a:t>, гептан.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06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315200" cy="1154097"/>
          </a:xfrm>
        </p:spPr>
        <p:txBody>
          <a:bodyPr/>
          <a:lstStyle/>
          <a:p>
            <a:r>
              <a:rPr lang="ru-RU" dirty="0"/>
              <a:t>Схема </a:t>
            </a:r>
            <a:r>
              <a:rPr lang="ru-RU" dirty="0" err="1"/>
              <a:t>використання</a:t>
            </a:r>
            <a:r>
              <a:rPr lang="ru-RU" dirty="0"/>
              <a:t> метану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383509" cy="460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9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052736"/>
            <a:ext cx="7315200" cy="3539527"/>
          </a:xfrm>
        </p:spPr>
        <p:txBody>
          <a:bodyPr>
            <a:noAutofit/>
          </a:bodyPr>
          <a:lstStyle/>
          <a:p>
            <a:r>
              <a:rPr lang="ru-RU" sz="2800" dirty="0" err="1"/>
              <a:t>Нафта</a:t>
            </a:r>
            <a:r>
              <a:rPr lang="ru-RU" sz="2800" dirty="0"/>
              <a:t> як </a:t>
            </a:r>
            <a:r>
              <a:rPr lang="ru-RU" sz="2800" dirty="0" err="1"/>
              <a:t>вуглеводнева</a:t>
            </a:r>
            <a:r>
              <a:rPr lang="ru-RU" sz="2800" dirty="0"/>
              <a:t> </a:t>
            </a:r>
            <a:r>
              <a:rPr lang="ru-RU" sz="2800" dirty="0" err="1"/>
              <a:t>сировина</a:t>
            </a:r>
            <a:r>
              <a:rPr lang="ru-RU" sz="2800" dirty="0"/>
              <a:t> </a:t>
            </a:r>
            <a:r>
              <a:rPr lang="ru-RU" sz="2800" dirty="0" err="1"/>
              <a:t>цінна</a:t>
            </a:r>
            <a:r>
              <a:rPr lang="ru-RU" sz="2800" dirty="0"/>
              <a:t> </a:t>
            </a:r>
            <a:r>
              <a:rPr lang="ru-RU" sz="2800" dirty="0" err="1"/>
              <a:t>тим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є складною </a:t>
            </a:r>
            <a:r>
              <a:rPr lang="ru-RU" sz="2800" dirty="0" err="1"/>
              <a:t>сумішшю</a:t>
            </a:r>
            <a:r>
              <a:rPr lang="ru-RU" sz="2800" dirty="0"/>
              <a:t> (до 1000 </a:t>
            </a:r>
            <a:r>
              <a:rPr lang="ru-RU" sz="2800" dirty="0" err="1"/>
              <a:t>компонентів</a:t>
            </a:r>
            <a:r>
              <a:rPr lang="ru-RU" sz="2800" dirty="0"/>
              <a:t>) </a:t>
            </a:r>
            <a:r>
              <a:rPr lang="ru-RU" sz="2800" dirty="0" err="1"/>
              <a:t>речовин</a:t>
            </a:r>
            <a:r>
              <a:rPr lang="ru-RU" sz="2800" dirty="0"/>
              <a:t> </a:t>
            </a:r>
            <a:r>
              <a:rPr lang="ru-RU" sz="2800" dirty="0" err="1"/>
              <a:t>переважно</a:t>
            </a:r>
            <a:r>
              <a:rPr lang="ru-RU" sz="2800" dirty="0"/>
              <a:t> </a:t>
            </a:r>
            <a:r>
              <a:rPr lang="ru-RU" sz="2800" dirty="0" err="1"/>
              <a:t>органічного</a:t>
            </a:r>
            <a:r>
              <a:rPr lang="ru-RU" sz="2800" dirty="0"/>
              <a:t> </a:t>
            </a:r>
            <a:r>
              <a:rPr lang="ru-RU" sz="2800" dirty="0" err="1"/>
              <a:t>походження</a:t>
            </a:r>
            <a:r>
              <a:rPr lang="ru-RU" sz="2800" dirty="0"/>
              <a:t>. </a:t>
            </a:r>
          </a:p>
          <a:p>
            <a:r>
              <a:rPr lang="ru-RU" sz="2800" dirty="0" err="1"/>
              <a:t>Вуглеводнева</a:t>
            </a:r>
            <a:r>
              <a:rPr lang="ru-RU" sz="2800" dirty="0"/>
              <a:t> </a:t>
            </a:r>
            <a:r>
              <a:rPr lang="ru-RU" sz="2800" dirty="0" err="1"/>
              <a:t>частина</a:t>
            </a:r>
            <a:r>
              <a:rPr lang="ru-RU" sz="2800" dirty="0"/>
              <a:t> </a:t>
            </a:r>
            <a:r>
              <a:rPr lang="ru-RU" sz="2800" dirty="0" err="1"/>
              <a:t>нафти</a:t>
            </a:r>
            <a:r>
              <a:rPr lang="ru-RU" sz="2800" dirty="0"/>
              <a:t> </a:t>
            </a:r>
            <a:r>
              <a:rPr lang="ru-RU" sz="2800" dirty="0" err="1"/>
              <a:t>включає</a:t>
            </a:r>
            <a:r>
              <a:rPr lang="ru-RU" sz="2800" dirty="0"/>
              <a:t> в себе </a:t>
            </a:r>
            <a:r>
              <a:rPr lang="ru-RU" sz="2800" dirty="0" err="1"/>
              <a:t>парафіни</a:t>
            </a:r>
            <a:r>
              <a:rPr lang="ru-RU" sz="2800" dirty="0"/>
              <a:t> (</a:t>
            </a:r>
            <a:r>
              <a:rPr lang="ru-RU" sz="2800" dirty="0" err="1"/>
              <a:t>алкани</a:t>
            </a:r>
            <a:r>
              <a:rPr lang="ru-RU" sz="2800" dirty="0"/>
              <a:t>) - 30-35%, </a:t>
            </a:r>
            <a:r>
              <a:rPr lang="ru-RU" sz="2800" dirty="0" err="1"/>
              <a:t>циклопарафіни</a:t>
            </a:r>
            <a:r>
              <a:rPr lang="ru-RU" sz="2800" dirty="0"/>
              <a:t> (</a:t>
            </a:r>
            <a:r>
              <a:rPr lang="ru-RU" sz="2800" dirty="0" err="1"/>
              <a:t>циклоалкани</a:t>
            </a:r>
            <a:r>
              <a:rPr lang="ru-RU" sz="2800" dirty="0"/>
              <a:t>) – 25-75%  та </a:t>
            </a:r>
            <a:r>
              <a:rPr lang="ru-RU" sz="2800" dirty="0" err="1"/>
              <a:t>ароматичні</a:t>
            </a:r>
            <a:r>
              <a:rPr lang="ru-RU" sz="2800" dirty="0"/>
              <a:t> </a:t>
            </a:r>
            <a:r>
              <a:rPr lang="ru-RU" sz="2800" dirty="0" err="1"/>
              <a:t>вуглеводні</a:t>
            </a:r>
            <a:r>
              <a:rPr lang="ru-RU" sz="2800" dirty="0"/>
              <a:t> (</a:t>
            </a:r>
            <a:r>
              <a:rPr lang="ru-RU" sz="2800" dirty="0" err="1"/>
              <a:t>арени</a:t>
            </a:r>
            <a:r>
              <a:rPr lang="ru-RU" sz="2800" dirty="0"/>
              <a:t>) – 10-20%. </a:t>
            </a:r>
          </a:p>
          <a:p>
            <a:r>
              <a:rPr lang="ru-RU" sz="2800" dirty="0"/>
              <a:t>За </a:t>
            </a:r>
            <a:r>
              <a:rPr lang="ru-RU" sz="2800" dirty="0" err="1"/>
              <a:t>вмістом</a:t>
            </a:r>
            <a:r>
              <a:rPr lang="ru-RU" sz="2800" dirty="0"/>
              <a:t> </a:t>
            </a:r>
            <a:r>
              <a:rPr lang="ru-RU" sz="2800" dirty="0" err="1"/>
              <a:t>конкретних</a:t>
            </a:r>
            <a:r>
              <a:rPr lang="ru-RU" sz="2800" dirty="0"/>
              <a:t> </a:t>
            </a:r>
            <a:r>
              <a:rPr lang="ru-RU" sz="2800" dirty="0" err="1"/>
              <a:t>вуглеводнів</a:t>
            </a:r>
            <a:r>
              <a:rPr lang="ru-RU" sz="2800" dirty="0"/>
              <a:t> </a:t>
            </a:r>
            <a:r>
              <a:rPr lang="ru-RU" sz="2800" dirty="0" err="1"/>
              <a:t>нафта</a:t>
            </a:r>
            <a:r>
              <a:rPr lang="ru-RU" sz="2800" dirty="0"/>
              <a:t> з </a:t>
            </a:r>
            <a:r>
              <a:rPr lang="ru-RU" sz="2800" dirty="0" err="1"/>
              <a:t>різних</a:t>
            </a:r>
            <a:r>
              <a:rPr lang="ru-RU" sz="2800" dirty="0"/>
              <a:t> </a:t>
            </a:r>
            <a:r>
              <a:rPr lang="ru-RU" sz="2800" dirty="0" err="1"/>
              <a:t>родовищ</a:t>
            </a:r>
            <a:r>
              <a:rPr lang="ru-RU" sz="2800" dirty="0"/>
              <a:t> </a:t>
            </a:r>
            <a:r>
              <a:rPr lang="ru-RU" sz="2800" dirty="0" err="1"/>
              <a:t>може</a:t>
            </a:r>
            <a:r>
              <a:rPr lang="ru-RU" sz="2800" dirty="0"/>
              <a:t> </a:t>
            </a:r>
            <a:r>
              <a:rPr lang="ru-RU" sz="2800" dirty="0" err="1"/>
              <a:t>суттєво</a:t>
            </a:r>
            <a:r>
              <a:rPr lang="ru-RU" sz="2800" dirty="0"/>
              <a:t> </a:t>
            </a:r>
            <a:r>
              <a:rPr lang="ru-RU" sz="2800" dirty="0" err="1"/>
              <a:t>відрізнятися</a:t>
            </a:r>
            <a:r>
              <a:rPr lang="ru-RU" sz="2800" dirty="0"/>
              <a:t>.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9156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16832"/>
            <a:ext cx="7315200" cy="3539527"/>
          </a:xfrm>
        </p:spPr>
        <p:txBody>
          <a:bodyPr>
            <a:normAutofit fontScale="92500"/>
          </a:bodyPr>
          <a:lstStyle/>
          <a:p>
            <a:r>
              <a:rPr lang="ru-RU" sz="2800" dirty="0"/>
              <a:t>В </a:t>
            </a:r>
            <a:r>
              <a:rPr lang="ru-RU" sz="2800" dirty="0" err="1"/>
              <a:t>останні</a:t>
            </a:r>
            <a:r>
              <a:rPr lang="ru-RU" sz="2800" dirty="0"/>
              <a:t> роки </a:t>
            </a:r>
            <a:r>
              <a:rPr lang="ru-RU" sz="2800" dirty="0" err="1"/>
              <a:t>нафту</a:t>
            </a:r>
            <a:r>
              <a:rPr lang="ru-RU" sz="2800" dirty="0"/>
              <a:t> та </a:t>
            </a:r>
            <a:r>
              <a:rPr lang="ru-RU" sz="2800" dirty="0" err="1"/>
              <a:t>продукти</a:t>
            </a:r>
            <a:r>
              <a:rPr lang="ru-RU" sz="2800" dirty="0"/>
              <a:t>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переробки</a:t>
            </a:r>
            <a:r>
              <a:rPr lang="ru-RU" sz="2800" dirty="0"/>
              <a:t> </a:t>
            </a:r>
            <a:r>
              <a:rPr lang="ru-RU" sz="2800" dirty="0" err="1"/>
              <a:t>дедалі</a:t>
            </a:r>
            <a:r>
              <a:rPr lang="ru-RU" sz="2800" dirty="0"/>
              <a:t> </a:t>
            </a:r>
            <a:r>
              <a:rPr lang="ru-RU" sz="2800" dirty="0" err="1"/>
              <a:t>більше</a:t>
            </a:r>
            <a:r>
              <a:rPr lang="ru-RU" sz="2800" dirty="0"/>
              <a:t> </a:t>
            </a:r>
            <a:r>
              <a:rPr lang="ru-RU" sz="2800" dirty="0" err="1"/>
              <a:t>використовують</a:t>
            </a:r>
            <a:r>
              <a:rPr lang="ru-RU" sz="2800" dirty="0"/>
              <a:t> як </a:t>
            </a:r>
            <a:r>
              <a:rPr lang="ru-RU" sz="2800" dirty="0" err="1"/>
              <a:t>цінну</a:t>
            </a:r>
            <a:r>
              <a:rPr lang="ru-RU" sz="2800" dirty="0"/>
              <a:t> </a:t>
            </a:r>
            <a:r>
              <a:rPr lang="ru-RU" sz="2800" dirty="0" err="1"/>
              <a:t>сировину</a:t>
            </a:r>
            <a:r>
              <a:rPr lang="ru-RU" sz="2800" dirty="0"/>
              <a:t> в </a:t>
            </a:r>
            <a:r>
              <a:rPr lang="ru-RU" sz="2800" dirty="0" err="1"/>
              <a:t>хімічній</a:t>
            </a:r>
            <a:r>
              <a:rPr lang="ru-RU" sz="2800" dirty="0"/>
              <a:t> </a:t>
            </a:r>
            <a:r>
              <a:rPr lang="ru-RU" sz="2800" dirty="0" err="1"/>
              <a:t>промисловості</a:t>
            </a:r>
            <a:r>
              <a:rPr lang="ru-RU" sz="2800" dirty="0"/>
              <a:t>. </a:t>
            </a:r>
          </a:p>
          <a:p>
            <a:r>
              <a:rPr lang="ru-RU" sz="2800" dirty="0"/>
              <a:t>З </a:t>
            </a:r>
            <a:r>
              <a:rPr lang="ru-RU" sz="2800" dirty="0" err="1"/>
              <a:t>нафтопродуктів</a:t>
            </a:r>
            <a:r>
              <a:rPr lang="ru-RU" sz="2800" dirty="0"/>
              <a:t> </a:t>
            </a:r>
            <a:r>
              <a:rPr lang="ru-RU" sz="2800" dirty="0" err="1"/>
              <a:t>виробляють</a:t>
            </a:r>
            <a:r>
              <a:rPr lang="ru-RU" sz="2800" dirty="0"/>
              <a:t> </a:t>
            </a:r>
            <a:r>
              <a:rPr lang="ru-RU" sz="2800" dirty="0" err="1"/>
              <a:t>синтетичні</a:t>
            </a:r>
            <a:r>
              <a:rPr lang="ru-RU" sz="2800" dirty="0"/>
              <a:t> волокна,  каучуки, </a:t>
            </a:r>
            <a:r>
              <a:rPr lang="ru-RU" sz="2800" dirty="0" err="1"/>
              <a:t>пластмаси</a:t>
            </a:r>
            <a:r>
              <a:rPr lang="ru-RU" sz="2800" dirty="0"/>
              <a:t>, </a:t>
            </a:r>
            <a:r>
              <a:rPr lang="ru-RU" sz="2800" dirty="0" err="1"/>
              <a:t>спирти</a:t>
            </a:r>
            <a:r>
              <a:rPr lang="ru-RU" sz="2800" dirty="0"/>
              <a:t>, </a:t>
            </a:r>
            <a:r>
              <a:rPr lang="ru-RU" sz="2800" dirty="0" err="1"/>
              <a:t>біологічно-активні</a:t>
            </a:r>
            <a:r>
              <a:rPr lang="ru-RU" sz="2800" dirty="0"/>
              <a:t> </a:t>
            </a:r>
            <a:r>
              <a:rPr lang="ru-RU" sz="2800" dirty="0" err="1"/>
              <a:t>речовини</a:t>
            </a:r>
            <a:r>
              <a:rPr lang="ru-RU" sz="2800" dirty="0"/>
              <a:t>, </a:t>
            </a:r>
            <a:r>
              <a:rPr lang="ru-RU" sz="2800" dirty="0" err="1"/>
              <a:t>розчинники</a:t>
            </a:r>
            <a:r>
              <a:rPr lang="ru-RU" sz="2800" dirty="0"/>
              <a:t>, </a:t>
            </a:r>
            <a:r>
              <a:rPr lang="ru-RU" sz="2800" dirty="0" err="1"/>
              <a:t>мастила</a:t>
            </a:r>
            <a:r>
              <a:rPr lang="ru-RU" sz="2800" dirty="0"/>
              <a:t>, </a:t>
            </a:r>
            <a:r>
              <a:rPr lang="ru-RU" sz="2800" dirty="0" err="1"/>
              <a:t>фармацевтичні</a:t>
            </a:r>
            <a:r>
              <a:rPr lang="ru-RU" sz="2800" dirty="0"/>
              <a:t> </a:t>
            </a:r>
            <a:r>
              <a:rPr lang="ru-RU" sz="2800" dirty="0" err="1"/>
              <a:t>препарати</a:t>
            </a:r>
            <a:r>
              <a:rPr lang="ru-RU" sz="2800" dirty="0"/>
              <a:t> та </a:t>
            </a:r>
            <a:r>
              <a:rPr lang="ru-RU" sz="2800" dirty="0" err="1"/>
              <a:t>багато</a:t>
            </a:r>
            <a:r>
              <a:rPr lang="ru-RU" sz="2800" dirty="0"/>
              <a:t> </a:t>
            </a:r>
            <a:r>
              <a:rPr lang="ru-RU" sz="2800" dirty="0" err="1"/>
              <a:t>іншого</a:t>
            </a:r>
            <a:r>
              <a:rPr lang="ru-RU" sz="2800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83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72816"/>
            <a:ext cx="7315200" cy="3539527"/>
          </a:xfrm>
        </p:spPr>
        <p:txBody>
          <a:bodyPr>
            <a:normAutofit fontScale="70000" lnSpcReduction="20000"/>
          </a:bodyPr>
          <a:lstStyle/>
          <a:p>
            <a:r>
              <a:rPr lang="ru-RU" sz="3600" dirty="0" err="1"/>
              <a:t>Кам’яне</a:t>
            </a:r>
            <a:r>
              <a:rPr lang="ru-RU" sz="3600" dirty="0"/>
              <a:t> </a:t>
            </a:r>
            <a:r>
              <a:rPr lang="ru-RU" sz="3600" dirty="0" err="1"/>
              <a:t>вугілля</a:t>
            </a:r>
            <a:r>
              <a:rPr lang="ru-RU" sz="3600" dirty="0"/>
              <a:t> </a:t>
            </a:r>
            <a:r>
              <a:rPr lang="ru-RU" sz="3600" dirty="0" err="1"/>
              <a:t>людина</a:t>
            </a:r>
            <a:r>
              <a:rPr lang="ru-RU" sz="3600" dirty="0"/>
              <a:t> почала </a:t>
            </a:r>
            <a:r>
              <a:rPr lang="ru-RU" sz="3600" dirty="0" err="1"/>
              <a:t>використовувати</a:t>
            </a:r>
            <a:r>
              <a:rPr lang="ru-RU" sz="3600" dirty="0"/>
              <a:t> як </a:t>
            </a:r>
            <a:r>
              <a:rPr lang="ru-RU" sz="3600" dirty="0" err="1"/>
              <a:t>паливо</a:t>
            </a:r>
            <a:r>
              <a:rPr lang="ru-RU" sz="3600" dirty="0"/>
              <a:t> </a:t>
            </a:r>
            <a:r>
              <a:rPr lang="ru-RU" sz="3600" dirty="0" err="1"/>
              <a:t>досить</a:t>
            </a:r>
            <a:r>
              <a:rPr lang="ru-RU" sz="3600" dirty="0"/>
              <a:t> давно. </a:t>
            </a:r>
          </a:p>
          <a:p>
            <a:r>
              <a:rPr lang="ru-RU" sz="3600" dirty="0"/>
              <a:t>І </a:t>
            </a:r>
            <a:r>
              <a:rPr lang="ru-RU" sz="3600" dirty="0" err="1"/>
              <a:t>сьогодні</a:t>
            </a:r>
            <a:r>
              <a:rPr lang="ru-RU" sz="3600" dirty="0"/>
              <a:t> </a:t>
            </a:r>
            <a:r>
              <a:rPr lang="ru-RU" sz="3600" dirty="0" err="1"/>
              <a:t>більша</a:t>
            </a:r>
            <a:r>
              <a:rPr lang="ru-RU" sz="3600" dirty="0"/>
              <a:t> </a:t>
            </a:r>
            <a:r>
              <a:rPr lang="ru-RU" sz="3600" dirty="0" err="1"/>
              <a:t>частина</a:t>
            </a:r>
            <a:r>
              <a:rPr lang="ru-RU" sz="3600" dirty="0"/>
              <a:t> </a:t>
            </a:r>
            <a:r>
              <a:rPr lang="ru-RU" sz="3600" dirty="0" err="1"/>
              <a:t>вугілля</a:t>
            </a:r>
            <a:r>
              <a:rPr lang="ru-RU" sz="3600" dirty="0"/>
              <a:t>  </a:t>
            </a:r>
            <a:r>
              <a:rPr lang="ru-RU" sz="3600" dirty="0" err="1"/>
              <a:t>продовжує</a:t>
            </a:r>
            <a:r>
              <a:rPr lang="ru-RU" sz="3600" dirty="0"/>
              <a:t> </a:t>
            </a:r>
            <a:r>
              <a:rPr lang="ru-RU" sz="3600" dirty="0" err="1"/>
              <a:t>спалюватись</a:t>
            </a:r>
            <a:r>
              <a:rPr lang="ru-RU" sz="3600" dirty="0"/>
              <a:t>, </a:t>
            </a:r>
            <a:r>
              <a:rPr lang="ru-RU" sz="3600" dirty="0" err="1"/>
              <a:t>хоча</a:t>
            </a:r>
            <a:r>
              <a:rPr lang="ru-RU" sz="3600" dirty="0"/>
              <a:t> з року в </a:t>
            </a:r>
            <a:r>
              <a:rPr lang="ru-RU" sz="3600" dirty="0" err="1"/>
              <a:t>рік</a:t>
            </a:r>
            <a:r>
              <a:rPr lang="ru-RU" sz="3600" dirty="0"/>
              <a:t> </a:t>
            </a:r>
            <a:r>
              <a:rPr lang="ru-RU" sz="3600" dirty="0" err="1"/>
              <a:t>зростає</a:t>
            </a:r>
            <a:r>
              <a:rPr lang="ru-RU" sz="3600" dirty="0"/>
              <a:t> роль </a:t>
            </a:r>
            <a:r>
              <a:rPr lang="ru-RU" sz="3600" dirty="0" err="1"/>
              <a:t>кам’яного</a:t>
            </a:r>
            <a:r>
              <a:rPr lang="ru-RU" sz="3600" dirty="0"/>
              <a:t> </a:t>
            </a:r>
            <a:r>
              <a:rPr lang="ru-RU" sz="3600" dirty="0" err="1"/>
              <a:t>вугілля</a:t>
            </a:r>
            <a:r>
              <a:rPr lang="ru-RU" sz="3600" dirty="0"/>
              <a:t> як </a:t>
            </a:r>
            <a:r>
              <a:rPr lang="ru-RU" sz="3600" dirty="0" err="1"/>
              <a:t>сировини</a:t>
            </a:r>
            <a:r>
              <a:rPr lang="ru-RU" sz="3600" dirty="0"/>
              <a:t> для </a:t>
            </a:r>
            <a:r>
              <a:rPr lang="ru-RU" sz="3600" dirty="0" err="1"/>
              <a:t>хімічної</a:t>
            </a:r>
            <a:r>
              <a:rPr lang="ru-RU" sz="3600" dirty="0"/>
              <a:t> </a:t>
            </a:r>
            <a:r>
              <a:rPr lang="ru-RU" sz="3600" dirty="0" err="1"/>
              <a:t>промисловості</a:t>
            </a:r>
            <a:r>
              <a:rPr lang="ru-RU" sz="3600" dirty="0"/>
              <a:t>. </a:t>
            </a:r>
          </a:p>
          <a:p>
            <a:r>
              <a:rPr lang="ru-RU" sz="3600" dirty="0" err="1"/>
              <a:t>Адже</a:t>
            </a:r>
            <a:r>
              <a:rPr lang="ru-RU" sz="3600" dirty="0"/>
              <a:t> </a:t>
            </a:r>
            <a:r>
              <a:rPr lang="ru-RU" sz="3600" dirty="0" err="1"/>
              <a:t>кам’яне</a:t>
            </a:r>
            <a:r>
              <a:rPr lang="ru-RU" sz="3600" dirty="0"/>
              <a:t> </a:t>
            </a:r>
            <a:r>
              <a:rPr lang="ru-RU" sz="3600" dirty="0" err="1"/>
              <a:t>вугілля</a:t>
            </a:r>
            <a:r>
              <a:rPr lang="ru-RU" sz="3600" dirty="0"/>
              <a:t> </a:t>
            </a:r>
            <a:r>
              <a:rPr lang="ru-RU" sz="3600" dirty="0" err="1"/>
              <a:t>містить</a:t>
            </a:r>
            <a:r>
              <a:rPr lang="ru-RU" sz="3600" dirty="0"/>
              <a:t> </a:t>
            </a:r>
            <a:r>
              <a:rPr lang="ru-RU" sz="3600" dirty="0" err="1"/>
              <a:t>лише</a:t>
            </a:r>
            <a:r>
              <a:rPr lang="ru-RU" sz="3600" dirty="0"/>
              <a:t> </a:t>
            </a:r>
            <a:r>
              <a:rPr lang="ru-RU" sz="3600" dirty="0" err="1"/>
              <a:t>близько</a:t>
            </a:r>
            <a:r>
              <a:rPr lang="ru-RU" sz="3600" dirty="0"/>
              <a:t> 10% </a:t>
            </a:r>
            <a:r>
              <a:rPr lang="ru-RU" sz="3600" dirty="0" err="1"/>
              <a:t>вуглецю</a:t>
            </a:r>
            <a:r>
              <a:rPr lang="ru-RU" sz="3600" dirty="0"/>
              <a:t>, а </a:t>
            </a:r>
            <a:r>
              <a:rPr lang="ru-RU" sz="3600" dirty="0" err="1"/>
              <a:t>решта</a:t>
            </a:r>
            <a:r>
              <a:rPr lang="ru-RU" sz="3600" dirty="0"/>
              <a:t> – </a:t>
            </a:r>
            <a:r>
              <a:rPr lang="ru-RU" sz="3600" dirty="0" err="1"/>
              <a:t>органічні</a:t>
            </a:r>
            <a:r>
              <a:rPr lang="ru-RU" sz="3600" dirty="0"/>
              <a:t> </a:t>
            </a:r>
            <a:r>
              <a:rPr lang="ru-RU" sz="3600" dirty="0" err="1"/>
              <a:t>сполуки</a:t>
            </a:r>
            <a:r>
              <a:rPr lang="ru-RU" sz="3600" dirty="0"/>
              <a:t> </a:t>
            </a:r>
            <a:r>
              <a:rPr lang="ru-RU" sz="3600" dirty="0" err="1"/>
              <a:t>досить</a:t>
            </a:r>
            <a:r>
              <a:rPr lang="ru-RU" sz="3600" dirty="0"/>
              <a:t> </a:t>
            </a:r>
            <a:r>
              <a:rPr lang="ru-RU" sz="3600" dirty="0" err="1"/>
              <a:t>складної</a:t>
            </a:r>
            <a:r>
              <a:rPr lang="ru-RU" sz="3600" dirty="0"/>
              <a:t> </a:t>
            </a:r>
            <a:r>
              <a:rPr lang="ru-RU" sz="3600" dirty="0" err="1"/>
              <a:t>будови</a:t>
            </a:r>
            <a:r>
              <a:rPr lang="ru-RU" sz="3600" dirty="0"/>
              <a:t> (до 80%) та </a:t>
            </a:r>
            <a:r>
              <a:rPr lang="ru-RU" sz="3600" dirty="0" err="1"/>
              <a:t>неорганічні</a:t>
            </a:r>
            <a:r>
              <a:rPr lang="ru-RU" sz="3600" dirty="0"/>
              <a:t> </a:t>
            </a:r>
            <a:r>
              <a:rPr lang="ru-RU" sz="3600" dirty="0" err="1"/>
              <a:t>домішки</a:t>
            </a:r>
            <a:r>
              <a:rPr lang="ru-RU" sz="3600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7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365104"/>
            <a:ext cx="7315200" cy="115409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6825952" cy="1811295"/>
          </a:xfrm>
        </p:spPr>
        <p:txBody>
          <a:bodyPr/>
          <a:lstStyle/>
          <a:p>
            <a:r>
              <a:rPr lang="ru-RU" dirty="0"/>
              <a:t>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, </a:t>
            </a:r>
            <a:r>
              <a:rPr lang="ru-RU" dirty="0" err="1"/>
              <a:t>виділених</a:t>
            </a:r>
            <a:r>
              <a:rPr lang="ru-RU" dirty="0"/>
              <a:t> з </a:t>
            </a:r>
            <a:r>
              <a:rPr lang="ru-RU" dirty="0" err="1"/>
              <a:t>кам’яновугільної</a:t>
            </a:r>
            <a:r>
              <a:rPr lang="ru-RU" dirty="0"/>
              <a:t> смоли, </a:t>
            </a:r>
            <a:r>
              <a:rPr lang="ru-RU" dirty="0" err="1"/>
              <a:t>виникли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хімічної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: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синтетичних</a:t>
            </a:r>
            <a:r>
              <a:rPr lang="ru-RU" dirty="0"/>
              <a:t> </a:t>
            </a:r>
            <a:r>
              <a:rPr lang="ru-RU" dirty="0" err="1"/>
              <a:t>барвників</a:t>
            </a:r>
            <a:r>
              <a:rPr lang="ru-RU" dirty="0"/>
              <a:t>, </a:t>
            </a:r>
            <a:r>
              <a:rPr lang="ru-RU" dirty="0" err="1"/>
              <a:t>лікарських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,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вибухових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3888432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69" y="2204864"/>
            <a:ext cx="3792537" cy="39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78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49</TotalTime>
  <Words>574</Words>
  <Application>Microsoft Office PowerPoint</Application>
  <PresentationFormat>Экран (4:3)</PresentationFormat>
  <Paragraphs>33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Перспектива</vt:lpstr>
      <vt:lpstr>Нафта, вугілля, природний газ як вуглеводнева сировина.</vt:lpstr>
      <vt:lpstr>Вуглеводні у природі  зустрічаються переважно у вигляді природного газу,нафти та  кам’яного вугілля.  </vt:lpstr>
      <vt:lpstr> </vt:lpstr>
      <vt:lpstr>Презентация PowerPoint</vt:lpstr>
      <vt:lpstr>Схема використання метану</vt:lpstr>
      <vt:lpstr>Презентация PowerPoint</vt:lpstr>
      <vt:lpstr>Презентация PowerPoint</vt:lpstr>
      <vt:lpstr>Презентация PowerPoint</vt:lpstr>
      <vt:lpstr>Презентация PowerPoint</vt:lpstr>
      <vt:lpstr>Паливо, його види та класифікація.  Роль нафти, природного газу та кам'яного вугілля як палива.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Авіаційний бензин                                  Заправка літака </vt:lpstr>
      <vt:lpstr>Презентация PowerPoint</vt:lpstr>
      <vt:lpstr>Нафтопродукти широко використовуються також як паливо в котельнях для обігріву житлових будинків, промислових підприємств, громадських установ  та  інших приміщень.  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Вугілля і          нафта </dc:title>
  <dc:creator>Admin</dc:creator>
  <cp:lastModifiedBy>Admin</cp:lastModifiedBy>
  <cp:revision>5</cp:revision>
  <dcterms:created xsi:type="dcterms:W3CDTF">2014-10-21T15:24:47Z</dcterms:created>
  <dcterms:modified xsi:type="dcterms:W3CDTF">2014-10-21T16:14:04Z</dcterms:modified>
</cp:coreProperties>
</file>