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70C0"/>
    <a:srgbClr val="00B050"/>
    <a:srgbClr val="7030A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9652-53F8-440F-B0AE-DC47A994D546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68D9-7BB0-40FC-B658-30D66CF808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412" y="0"/>
            <a:ext cx="11242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Плутон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714884"/>
            <a:ext cx="4857784" cy="1928826"/>
          </a:xfrm>
        </p:spPr>
        <p:txBody>
          <a:bodyPr/>
          <a:lstStyle/>
          <a:p>
            <a:pPr algn="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11-А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Машталер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Людмила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2678491_space__00160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  <a:solidFill>
            <a:srgbClr val="0070C0">
              <a:alpha val="47843"/>
            </a:srgb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Алан Стерн — </a:t>
            </a:r>
            <a:r>
              <a:rPr lang="ru-RU" dirty="0" err="1">
                <a:solidFill>
                  <a:schemeClr val="bg1"/>
                </a:solidFill>
              </a:rPr>
              <a:t>відповідальний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місії</a:t>
            </a:r>
            <a:r>
              <a:rPr lang="ru-RU" dirty="0">
                <a:solidFill>
                  <a:schemeClr val="bg1"/>
                </a:solidFill>
              </a:rPr>
              <a:t> НАСА «</a:t>
            </a:r>
            <a:r>
              <a:rPr lang="ru-RU" dirty="0" err="1">
                <a:solidFill>
                  <a:schemeClr val="bg1"/>
                </a:solidFill>
              </a:rPr>
              <a:t>Нові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обрії</a:t>
            </a:r>
            <a:r>
              <a:rPr lang="ru-RU" dirty="0">
                <a:solidFill>
                  <a:schemeClr val="bg1"/>
                </a:solidFill>
              </a:rPr>
              <a:t>» — </a:t>
            </a:r>
            <a:r>
              <a:rPr lang="ru-RU" dirty="0" err="1">
                <a:solidFill>
                  <a:schemeClr val="bg1"/>
                </a:solidFill>
              </a:rPr>
              <a:t>публічно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висміяв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рішення</a:t>
            </a:r>
            <a:r>
              <a:rPr lang="ru-RU" dirty="0">
                <a:solidFill>
                  <a:schemeClr val="bg1"/>
                </a:solidFill>
              </a:rPr>
              <a:t> МАС, заявивши: «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технічних</a:t>
            </a:r>
            <a:r>
              <a:rPr lang="ru-RU" i="1" dirty="0">
                <a:solidFill>
                  <a:schemeClr val="bg1"/>
                </a:solidFill>
              </a:rPr>
              <a:t> причин </a:t>
            </a:r>
            <a:r>
              <a:rPr lang="ru-RU" i="1" dirty="0" err="1">
                <a:solidFill>
                  <a:schemeClr val="bg1"/>
                </a:solidFill>
              </a:rPr>
              <a:t>визначення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нікуди</a:t>
            </a:r>
            <a:r>
              <a:rPr lang="ru-RU" i="1" dirty="0">
                <a:solidFill>
                  <a:schemeClr val="bg1"/>
                </a:solidFill>
              </a:rPr>
              <a:t> не годиться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ru-RU" dirty="0">
                <a:solidFill>
                  <a:schemeClr val="bg1"/>
                </a:solidFill>
              </a:rPr>
              <a:t>Стерн сказав,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якщо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застосовувати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це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визначення</a:t>
            </a:r>
            <a:r>
              <a:rPr lang="ru-RU" i="1" dirty="0">
                <a:solidFill>
                  <a:schemeClr val="bg1"/>
                </a:solidFill>
              </a:rPr>
              <a:t> до </a:t>
            </a:r>
            <a:r>
              <a:rPr lang="ru-RU" i="1" dirty="0" err="1">
                <a:solidFill>
                  <a:schemeClr val="bg1"/>
                </a:solidFill>
              </a:rPr>
              <a:t>Землі</a:t>
            </a:r>
            <a:r>
              <a:rPr lang="ru-RU" i="1" dirty="0">
                <a:solidFill>
                  <a:schemeClr val="bg1"/>
                </a:solidFill>
              </a:rPr>
              <a:t>, Марса, </a:t>
            </a:r>
            <a:r>
              <a:rPr lang="ru-RU" i="1" dirty="0" err="1">
                <a:solidFill>
                  <a:schemeClr val="bg1"/>
                </a:solidFill>
              </a:rPr>
              <a:t>Юпітера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Нептуна,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розділяють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свої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орбіти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астероїдами</a:t>
            </a:r>
            <a:r>
              <a:rPr lang="ru-RU" i="1" dirty="0">
                <a:solidFill>
                  <a:schemeClr val="bg1"/>
                </a:solidFill>
              </a:rPr>
              <a:t>, то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їх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довелося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б </a:t>
            </a:r>
            <a:r>
              <a:rPr lang="ru-RU" i="1" dirty="0" err="1" smtClean="0">
                <a:solidFill>
                  <a:schemeClr val="bg1"/>
                </a:solidFill>
              </a:rPr>
              <a:t>перекласифікувати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позбавляти</a:t>
            </a:r>
            <a:r>
              <a:rPr lang="ru-RU" i="1" dirty="0">
                <a:solidFill>
                  <a:schemeClr val="bg1"/>
                </a:solidFill>
              </a:rPr>
              <a:t> поточного </a:t>
            </a:r>
            <a:r>
              <a:rPr lang="ru-RU" i="1" dirty="0" smtClean="0">
                <a:solidFill>
                  <a:schemeClr val="bg1"/>
                </a:solidFill>
              </a:rPr>
              <a:t>статусу.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7958822787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491546"/>
            <a:ext cx="3643306" cy="205175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ientific-films-about-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1602" y="0"/>
            <a:ext cx="1212464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3357586"/>
          </a:xfrm>
          <a:solidFill>
            <a:srgbClr val="000000">
              <a:alpha val="50980"/>
            </a:srgbClr>
          </a:solidFill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Рішення</a:t>
            </a:r>
            <a:r>
              <a:rPr lang="ru-RU" sz="2800" dirty="0">
                <a:solidFill>
                  <a:schemeClr val="bg1"/>
                </a:solidFill>
              </a:rPr>
              <a:t> МАС </a:t>
            </a:r>
            <a:r>
              <a:rPr lang="ru-RU" sz="2800" dirty="0" err="1">
                <a:solidFill>
                  <a:schemeClr val="bg1"/>
                </a:solidFill>
              </a:rPr>
              <a:t>перекласифікувати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підтримав</a:t>
            </a:r>
            <a:r>
              <a:rPr lang="ru-RU" sz="2800" dirty="0" smtClean="0">
                <a:solidFill>
                  <a:schemeClr val="bg1"/>
                </a:solidFill>
              </a:rPr>
              <a:t> Майкл Браун</a:t>
            </a:r>
            <a:r>
              <a:rPr lang="ru-RU" sz="2800" dirty="0">
                <a:solidFill>
                  <a:schemeClr val="bg1"/>
                </a:solidFill>
              </a:rPr>
              <a:t>, астроном, </a:t>
            </a:r>
            <a:r>
              <a:rPr lang="ru-RU" sz="2800" dirty="0" err="1">
                <a:solidFill>
                  <a:schemeClr val="bg1"/>
                </a:solidFill>
              </a:rPr>
              <a:t>який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знайшов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Еріду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Він</a:t>
            </a:r>
            <a:r>
              <a:rPr lang="ru-RU" sz="2800" dirty="0">
                <a:solidFill>
                  <a:schemeClr val="bg1"/>
                </a:solidFill>
              </a:rPr>
              <a:t> сказав: «</a:t>
            </a:r>
            <a:r>
              <a:rPr lang="ru-RU" sz="2800" i="1" dirty="0" err="1">
                <a:solidFill>
                  <a:schemeClr val="bg1"/>
                </a:solidFill>
              </a:rPr>
              <a:t>Незважаючи</a:t>
            </a:r>
            <a:r>
              <a:rPr lang="ru-RU" sz="2800" i="1" dirty="0">
                <a:solidFill>
                  <a:schemeClr val="bg1"/>
                </a:solidFill>
              </a:rPr>
              <a:t> на </a:t>
            </a:r>
            <a:r>
              <a:rPr lang="ru-RU" sz="2800" i="1" dirty="0" err="1">
                <a:solidFill>
                  <a:schemeClr val="bg1"/>
                </a:solidFill>
              </a:rPr>
              <a:t>цю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більше</a:t>
            </a:r>
            <a:r>
              <a:rPr lang="ru-RU" sz="2800" i="1" dirty="0">
                <a:solidFill>
                  <a:schemeClr val="bg1"/>
                </a:solidFill>
              </a:rPr>
              <a:t> схожу на цирк </a:t>
            </a:r>
            <a:r>
              <a:rPr lang="ru-RU" sz="2800" i="1" dirty="0" err="1">
                <a:solidFill>
                  <a:schemeClr val="bg1"/>
                </a:solidFill>
              </a:rPr>
              <a:t>божевільну</a:t>
            </a:r>
            <a:r>
              <a:rPr lang="ru-RU" sz="2800" i="1" dirty="0">
                <a:solidFill>
                  <a:schemeClr val="bg1"/>
                </a:solidFill>
              </a:rPr>
              <a:t> процедуру, ми, так </a:t>
            </a:r>
            <a:r>
              <a:rPr lang="ru-RU" sz="2800" i="1" dirty="0" err="1">
                <a:solidFill>
                  <a:schemeClr val="bg1"/>
                </a:solidFill>
              </a:rPr>
              <a:t>чи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інакше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наткнулися</a:t>
            </a:r>
            <a:r>
              <a:rPr lang="ru-RU" sz="2800" i="1" dirty="0">
                <a:solidFill>
                  <a:schemeClr val="bg1"/>
                </a:solidFill>
              </a:rPr>
              <a:t> на </a:t>
            </a:r>
            <a:r>
              <a:rPr lang="ru-RU" sz="2800" i="1" dirty="0" err="1">
                <a:solidFill>
                  <a:schemeClr val="bg1"/>
                </a:solidFill>
              </a:rPr>
              <a:t>відповідь</a:t>
            </a:r>
            <a:r>
              <a:rPr lang="ru-RU" sz="2800" i="1" dirty="0">
                <a:solidFill>
                  <a:schemeClr val="bg1"/>
                </a:solidFill>
              </a:rPr>
              <a:t>. </a:t>
            </a:r>
            <a:r>
              <a:rPr lang="ru-RU" sz="2800" i="1" dirty="0" err="1">
                <a:solidFill>
                  <a:schemeClr val="bg1"/>
                </a:solidFill>
              </a:rPr>
              <a:t>Це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зажадало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чимало</a:t>
            </a:r>
            <a:r>
              <a:rPr lang="ru-RU" sz="2800" i="1" dirty="0">
                <a:solidFill>
                  <a:schemeClr val="bg1"/>
                </a:solidFill>
              </a:rPr>
              <a:t> часу. В </a:t>
            </a:r>
            <a:r>
              <a:rPr lang="ru-RU" sz="2800" i="1" dirty="0" err="1">
                <a:solidFill>
                  <a:schemeClr val="bg1"/>
                </a:solidFill>
              </a:rPr>
              <a:t>кінцевому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рахунку</a:t>
            </a:r>
            <a:r>
              <a:rPr lang="ru-RU" sz="2800" i="1" dirty="0">
                <a:solidFill>
                  <a:schemeClr val="bg1"/>
                </a:solidFill>
              </a:rPr>
              <a:t>, наука </a:t>
            </a:r>
            <a:r>
              <a:rPr lang="ru-RU" sz="2800" i="1" dirty="0" err="1">
                <a:solidFill>
                  <a:schemeClr val="bg1"/>
                </a:solidFill>
              </a:rPr>
              <a:t>самокорегуюча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навіть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якщо</a:t>
            </a:r>
            <a:r>
              <a:rPr lang="ru-RU" sz="2800" i="1" dirty="0">
                <a:solidFill>
                  <a:schemeClr val="bg1"/>
                </a:solidFill>
              </a:rPr>
              <a:t> в </a:t>
            </a:r>
            <a:r>
              <a:rPr lang="ru-RU" sz="2800" i="1" dirty="0" err="1">
                <a:solidFill>
                  <a:schemeClr val="bg1"/>
                </a:solidFill>
              </a:rPr>
              <a:t>обговоренні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були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сильні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емоції</a:t>
            </a:r>
            <a:r>
              <a:rPr lang="ru-RU" sz="28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4" name="Рисунок 3" descr="1358675705_2133674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84861"/>
            <a:ext cx="4151312" cy="3246139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303PzZDjNsxRqdOpmMJgch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Цікаві факти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5572164" cy="5500726"/>
          </a:xfrm>
          <a:solidFill>
            <a:srgbClr val="FFFFFF">
              <a:alpha val="58824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Плутон, незважаючи на свої малі розміри та умови, малопридатні для колонізації, не уникнув уваги письменників фантастів. В 30-х роках XX століття фантастів привертав його статус знову відкритої планети, в більш пізніх творах він час </a:t>
            </a:r>
            <a:r>
              <a:rPr lang="ru-RU" dirty="0" err="1" smtClean="0"/>
              <a:t>від</a:t>
            </a:r>
            <a:r>
              <a:rPr lang="ru-RU" dirty="0" smtClean="0"/>
              <a:t> часу </a:t>
            </a:r>
            <a:r>
              <a:rPr lang="ru-RU" dirty="0" err="1" smtClean="0"/>
              <a:t>фігурує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окраїни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endParaRPr lang="uk-UA" dirty="0" smtClean="0"/>
          </a:p>
          <a:p>
            <a:r>
              <a:rPr lang="uk-UA" dirty="0" smtClean="0"/>
              <a:t>У березні 2009 року сенат штату Іллінойс прийняв рішення, що Плутон буде вважатися в штаті планетою, а день 13 березня буде </a:t>
            </a:r>
            <a:r>
              <a:rPr lang="ru-RU" dirty="0" smtClean="0"/>
              <a:t>в </a:t>
            </a:r>
            <a:r>
              <a:rPr lang="ru-RU" dirty="0" err="1" smtClean="0"/>
              <a:t>штаті</a:t>
            </a:r>
            <a:r>
              <a:rPr lang="ru-RU" dirty="0" smtClean="0"/>
              <a:t> днем Плутона.</a:t>
            </a:r>
          </a:p>
          <a:p>
            <a:r>
              <a:rPr lang="uk-UA" dirty="0" smtClean="0"/>
              <a:t>Американське діалектологічне суспільство визнало дієслово «</a:t>
            </a:r>
            <a:r>
              <a:rPr lang="uk-UA" dirty="0" err="1" smtClean="0"/>
              <a:t>to</a:t>
            </a:r>
            <a:r>
              <a:rPr lang="uk-UA" dirty="0" smtClean="0"/>
              <a:t> </a:t>
            </a:r>
            <a:r>
              <a:rPr lang="uk-UA" dirty="0" err="1" smtClean="0"/>
              <a:t>pluto</a:t>
            </a:r>
            <a:r>
              <a:rPr lang="uk-UA" dirty="0" smtClean="0"/>
              <a:t>» («</a:t>
            </a:r>
            <a:r>
              <a:rPr lang="uk-UA" dirty="0" err="1" smtClean="0"/>
              <a:t>оплутонити</a:t>
            </a:r>
            <a:r>
              <a:rPr lang="uk-UA" dirty="0" smtClean="0"/>
              <a:t>») «новим словом 2006 року». Нове дієслово означає «пониження в званні або цінності кого-небудь або чого-небудь, як це сталося з тепер вже колишньою планетою Плутон».</a:t>
            </a:r>
          </a:p>
          <a:p>
            <a:r>
              <a:rPr lang="uk-UA" dirty="0" smtClean="0"/>
              <a:t>За час від його відкриття до </a:t>
            </a:r>
            <a:r>
              <a:rPr lang="uk-UA" dirty="0" err="1" smtClean="0"/>
              <a:t>викреслення</a:t>
            </a:r>
            <a:r>
              <a:rPr lang="uk-UA" dirty="0" smtClean="0"/>
              <a:t> Плутона з планет, він не встиг навіть один раз обернутися навколо Сонця.</a:t>
            </a:r>
          </a:p>
        </p:txBody>
      </p:sp>
      <p:pic>
        <p:nvPicPr>
          <p:cNvPr id="4" name="Рисунок 3" descr="планеты-ещё-в-комментариях-43158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633" y="3071810"/>
            <a:ext cx="2915367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FB825CA65B2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8579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Дякую за увагу!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планеты-ещё-в-комментариях-4316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000108"/>
            <a:ext cx="5572164" cy="55721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boi-kosmos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614750"/>
          </a:xfrm>
          <a:solidFill>
            <a:srgbClr val="0000FF">
              <a:alpha val="61176"/>
            </a:srgbClr>
          </a:solidFill>
          <a:effectLst>
            <a:softEdge rad="127000"/>
          </a:effectLst>
        </p:spPr>
        <p:txBody>
          <a:bodyPr>
            <a:normAutofit fontScale="85000" lnSpcReduction="10000"/>
          </a:bodyPr>
          <a:lstStyle/>
          <a:p>
            <a:r>
              <a:rPr lang="vi-VN" dirty="0">
                <a:solidFill>
                  <a:schemeClr val="bg1"/>
                </a:solidFill>
              </a:rPr>
              <a:t>Плуто́н </a:t>
            </a:r>
            <a:r>
              <a:rPr lang="de-AT" dirty="0" smtClean="0">
                <a:solidFill>
                  <a:schemeClr val="bg1"/>
                </a:solidFill>
              </a:rPr>
              <a:t>— </a:t>
            </a:r>
            <a:r>
              <a:rPr lang="vi-VN" dirty="0">
                <a:solidFill>
                  <a:schemeClr val="bg1"/>
                </a:solidFill>
              </a:rPr>
              <a:t>одна з найбільших відомих (поряд з Ерідою) карликових планет Сонячної системи, транснептуновий об'єкт (ТНО) і десяте по масі (без урахування супутників) небесне тіло, що обертається навколо </a:t>
            </a:r>
            <a:r>
              <a:rPr lang="vi-VN" dirty="0" smtClean="0">
                <a:solidFill>
                  <a:schemeClr val="bg1"/>
                </a:solidFill>
              </a:rPr>
              <a:t>Сонця. </a:t>
            </a:r>
            <a:r>
              <a:rPr lang="vi-VN" dirty="0">
                <a:solidFill>
                  <a:schemeClr val="bg1"/>
                </a:solidFill>
              </a:rPr>
              <a:t>Спочатку Плутон класифікувався як класична планета, однак зараз він вважається карликовою планетою і одним з найбільших об'єктів (можливо, найбільшим) в поясі </a:t>
            </a:r>
            <a:r>
              <a:rPr lang="vi-VN" dirty="0" smtClean="0">
                <a:solidFill>
                  <a:schemeClr val="bg1"/>
                </a:solidFill>
              </a:rPr>
              <a:t>Койпера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luto_animie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857628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3143272" cy="235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boi-kosmos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  <a:solidFill>
            <a:srgbClr val="0070C0">
              <a:alpha val="67843"/>
            </a:srgbClr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Як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об'єктів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поясі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Койпера</a:t>
            </a:r>
            <a:r>
              <a:rPr lang="ru-RU" dirty="0">
                <a:solidFill>
                  <a:schemeClr val="bg1"/>
                </a:solidFill>
              </a:rPr>
              <a:t>, Плутон </a:t>
            </a:r>
            <a:r>
              <a:rPr lang="ru-RU" dirty="0" err="1">
                <a:solidFill>
                  <a:schemeClr val="bg1"/>
                </a:solidFill>
              </a:rPr>
              <a:t>складається</a:t>
            </a:r>
            <a:r>
              <a:rPr lang="ru-RU" dirty="0">
                <a:solidFill>
                  <a:schemeClr val="bg1"/>
                </a:solidFill>
              </a:rPr>
              <a:t> в основному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льоду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малий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менша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масу</a:t>
            </a:r>
            <a:r>
              <a:rPr lang="ru-RU" dirty="0" smtClean="0">
                <a:solidFill>
                  <a:schemeClr val="bg1"/>
                </a:solidFill>
              </a:rPr>
              <a:t> М</a:t>
            </a:r>
            <a:r>
              <a:rPr lang="uk-UA" dirty="0" err="1" smtClean="0">
                <a:solidFill>
                  <a:schemeClr val="bg1"/>
                </a:solidFill>
              </a:rPr>
              <a:t>ісяця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п'ять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разів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обсяг</a:t>
            </a:r>
            <a:r>
              <a:rPr lang="ru-RU" dirty="0">
                <a:solidFill>
                  <a:schemeClr val="bg1"/>
                </a:solidFill>
              </a:rPr>
              <a:t> — в три рази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6aec4a2fb85b522edf02c5ae2b2d9e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3214686"/>
            <a:ext cx="343052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zemlya_luna_plu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643182"/>
            <a:ext cx="328230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luto_Orbi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357694"/>
            <a:ext cx="2143140" cy="212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-samyx-neveroyatnyx-veshhej-obnaruzhennyx-v-kosm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43106" y="0"/>
            <a:ext cx="116260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786478"/>
          </a:xfrm>
          <a:solidFill>
            <a:srgbClr val="00B050">
              <a:alpha val="50196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bg1"/>
                </a:solidFill>
              </a:rPr>
              <a:t>Плутон вперше був виявлений в 1930 р </a:t>
            </a:r>
            <a:r>
              <a:rPr lang="uk-UA" sz="2200" dirty="0" err="1" smtClean="0">
                <a:solidFill>
                  <a:schemeClr val="bg1"/>
                </a:solidFill>
              </a:rPr>
              <a:t>Клайдом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err="1" smtClean="0">
                <a:solidFill>
                  <a:schemeClr val="bg1"/>
                </a:solidFill>
              </a:rPr>
              <a:t>Томбо</a:t>
            </a:r>
            <a:r>
              <a:rPr lang="uk-UA" sz="2200" dirty="0" smtClean="0">
                <a:solidFill>
                  <a:schemeClr val="bg1"/>
                </a:solidFill>
              </a:rPr>
              <a:t> в обсерваторії </a:t>
            </a:r>
            <a:r>
              <a:rPr lang="uk-UA" sz="2200" dirty="0" err="1" smtClean="0">
                <a:solidFill>
                  <a:schemeClr val="bg1"/>
                </a:solidFill>
              </a:rPr>
              <a:t>Лоуелла</a:t>
            </a:r>
            <a:r>
              <a:rPr lang="uk-UA" sz="2200" dirty="0" smtClean="0">
                <a:solidFill>
                  <a:schemeClr val="bg1"/>
                </a:solidFill>
              </a:rPr>
              <a:t> в </a:t>
            </a:r>
            <a:r>
              <a:rPr lang="uk-UA" sz="2200" dirty="0" err="1" smtClean="0">
                <a:solidFill>
                  <a:schemeClr val="bg1"/>
                </a:solidFill>
              </a:rPr>
              <a:t>Арізоні</a:t>
            </a:r>
            <a:r>
              <a:rPr lang="uk-UA" sz="2200" dirty="0" smtClean="0">
                <a:solidFill>
                  <a:schemeClr val="bg1"/>
                </a:solidFill>
              </a:rPr>
              <a:t>. Астрономи вже давно пророкували, що в Сонячній системі існує дев'ята планета, яку вони називали Планетою X.</a:t>
            </a:r>
          </a:p>
          <a:p>
            <a:r>
              <a:rPr lang="uk-UA" sz="2200" dirty="0" smtClean="0">
                <a:solidFill>
                  <a:schemeClr val="bg1"/>
                </a:solidFill>
              </a:rPr>
              <a:t>Через рік спостережень </a:t>
            </a:r>
            <a:r>
              <a:rPr lang="uk-UA" sz="2200" dirty="0" err="1" smtClean="0">
                <a:solidFill>
                  <a:schemeClr val="bg1"/>
                </a:solidFill>
              </a:rPr>
              <a:t>Томбо</a:t>
            </a:r>
            <a:r>
              <a:rPr lang="uk-UA" sz="2200" dirty="0" smtClean="0">
                <a:solidFill>
                  <a:schemeClr val="bg1"/>
                </a:solidFill>
              </a:rPr>
              <a:t>, нарешті, виявив об'єкт з відповідною орбітою і заявив, що знайшов Планету X. Вибір назви планети був зроблений на користь імені Плутон, яке було запропоновано 11-річною школяркою з Оксфорда (на честь римського бога підземного світу).</a:t>
            </a:r>
          </a:p>
          <a:p>
            <a:r>
              <a:rPr lang="uk-UA" sz="2200" dirty="0" smtClean="0">
                <a:solidFill>
                  <a:schemeClr val="bg1"/>
                </a:solidFill>
              </a:rPr>
              <a:t>Астрономи не могли визначити масу Плутона до відкриття його найбільшого супутника, </a:t>
            </a:r>
            <a:r>
              <a:rPr lang="uk-UA" sz="2200" dirty="0" err="1" smtClean="0">
                <a:solidFill>
                  <a:schemeClr val="bg1"/>
                </a:solidFill>
              </a:rPr>
              <a:t>Харона</a:t>
            </a:r>
            <a:r>
              <a:rPr lang="uk-UA" sz="2200" dirty="0" smtClean="0">
                <a:solidFill>
                  <a:schemeClr val="bg1"/>
                </a:solidFill>
              </a:rPr>
              <a:t>, в 1978 році. Тоді ж, визначивши масу Плутона (0,0021 маси Землі), вони змогли більш точно оцінити його розміри. Згідно з останніми даними діаметр Плутона становить 2400 км. Плутон просто крихітний, але тоді вважалося, що нічого більше ніж ця карликова планета за орбітою Нептуна немає.</a:t>
            </a:r>
            <a:endParaRPr lang="uk-UA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920-1200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Супутники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2714643"/>
          </a:xfrm>
          <a:solidFill>
            <a:srgbClr val="FFFFFF">
              <a:alpha val="65098"/>
            </a:srgb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sz="2000" dirty="0" err="1" smtClean="0"/>
              <a:t>Харон</a:t>
            </a:r>
            <a:r>
              <a:rPr lang="uk-UA" sz="2000" dirty="0" smtClean="0"/>
              <a:t> - </a:t>
            </a:r>
            <a:r>
              <a:rPr lang="ru-RU" sz="2000" dirty="0"/>
              <a:t>у </a:t>
            </a:r>
            <a:r>
              <a:rPr lang="ru-RU" sz="2000" dirty="0" err="1"/>
              <a:t>давньогрецікій</a:t>
            </a:r>
            <a:r>
              <a:rPr lang="ru-RU" sz="2000" dirty="0"/>
              <a:t> </a:t>
            </a:r>
            <a:r>
              <a:rPr lang="ru-RU" sz="2000" dirty="0" err="1"/>
              <a:t>міфології</a:t>
            </a:r>
            <a:r>
              <a:rPr lang="ru-RU" sz="2000" dirty="0"/>
              <a:t>, </a:t>
            </a:r>
            <a:r>
              <a:rPr lang="ru-RU" sz="2000" dirty="0" err="1"/>
              <a:t>перевізник</a:t>
            </a:r>
            <a:r>
              <a:rPr lang="ru-RU" sz="2000" dirty="0"/>
              <a:t> душ </a:t>
            </a:r>
            <a:r>
              <a:rPr lang="ru-RU" sz="2000" dirty="0" err="1"/>
              <a:t>померлих</a:t>
            </a:r>
            <a:r>
              <a:rPr lang="ru-RU" sz="2000" dirty="0"/>
              <a:t> до </a:t>
            </a:r>
            <a:r>
              <a:rPr lang="ru-RU" sz="2000" dirty="0" err="1"/>
              <a:t>підземного</a:t>
            </a:r>
            <a:r>
              <a:rPr lang="ru-RU" sz="2000" dirty="0"/>
              <a:t> царства </a:t>
            </a:r>
            <a:r>
              <a:rPr lang="ru-RU" sz="2000" dirty="0" err="1"/>
              <a:t>Аїда</a:t>
            </a:r>
            <a:endParaRPr lang="ru-RU" sz="2000" dirty="0" smtClean="0"/>
          </a:p>
          <a:p>
            <a:r>
              <a:rPr lang="uk-UA" sz="2000" dirty="0" err="1" smtClean="0"/>
              <a:t>Нікта</a:t>
            </a:r>
            <a:r>
              <a:rPr lang="uk-UA" sz="2000" dirty="0" smtClean="0"/>
              <a:t> – уособлення ночі в грецькій міфології</a:t>
            </a:r>
          </a:p>
          <a:p>
            <a:r>
              <a:rPr lang="uk-UA" sz="2000" dirty="0" smtClean="0"/>
              <a:t>Гідра - </a:t>
            </a:r>
            <a:r>
              <a:rPr lang="ru-RU" sz="2000" dirty="0" err="1"/>
              <a:t>міфічна</a:t>
            </a:r>
            <a:r>
              <a:rPr lang="ru-RU" sz="2000" dirty="0"/>
              <a:t> </a:t>
            </a:r>
            <a:r>
              <a:rPr lang="ru-RU" sz="2000" dirty="0" err="1" smtClean="0"/>
              <a:t>потвора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стоголовий</a:t>
            </a:r>
            <a:r>
              <a:rPr lang="ru-RU" sz="2000" dirty="0" smtClean="0"/>
              <a:t> </a:t>
            </a:r>
            <a:r>
              <a:rPr lang="ru-RU" sz="2000" dirty="0"/>
              <a:t>дракон; </a:t>
            </a:r>
            <a:r>
              <a:rPr lang="ru-RU" sz="2000" dirty="0" err="1"/>
              <a:t>д</a:t>
            </a:r>
            <a:r>
              <a:rPr lang="ru-RU" sz="2000" dirty="0" err="1" smtClean="0"/>
              <a:t>еякі</a:t>
            </a:r>
            <a:r>
              <a:rPr lang="ru-RU" sz="2000" dirty="0" smtClean="0"/>
              <a:t> </a:t>
            </a:r>
            <a:r>
              <a:rPr lang="ru-RU" sz="2000" dirty="0" err="1"/>
              <a:t>перекази</a:t>
            </a:r>
            <a:r>
              <a:rPr lang="ru-RU" sz="2000" dirty="0"/>
              <a:t> </a:t>
            </a:r>
            <a:r>
              <a:rPr lang="ru-RU" sz="2000" dirty="0" err="1"/>
              <a:t>наділяють</a:t>
            </a:r>
            <a:r>
              <a:rPr lang="ru-RU" sz="2000" dirty="0"/>
              <a:t> </a:t>
            </a:r>
            <a:r>
              <a:rPr lang="ru-RU" sz="2000" dirty="0" err="1"/>
              <a:t>гідру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крилами</a:t>
            </a:r>
            <a:r>
              <a:rPr lang="ru-RU" sz="2000" dirty="0"/>
              <a:t>.</a:t>
            </a:r>
          </a:p>
          <a:p>
            <a:r>
              <a:rPr lang="uk-UA" sz="2000" dirty="0" err="1" smtClean="0"/>
              <a:t>Кербер</a:t>
            </a:r>
            <a:r>
              <a:rPr lang="uk-UA" sz="2000" dirty="0" smtClean="0"/>
              <a:t> -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охоронець 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брами 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Аїд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а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багатоголовий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пес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000" dirty="0" smtClean="0"/>
              <a:t>Стікс - </a:t>
            </a:r>
            <a:r>
              <a:rPr lang="ru-RU" sz="2000" dirty="0" smtClean="0"/>
              <a:t>одна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річок</a:t>
            </a:r>
            <a:r>
              <a:rPr lang="ru-RU" sz="2000" dirty="0"/>
              <a:t> </a:t>
            </a:r>
            <a:r>
              <a:rPr lang="ru-RU" sz="2000" dirty="0" err="1" smtClean="0"/>
              <a:t>підземного</a:t>
            </a:r>
            <a:r>
              <a:rPr lang="ru-RU" sz="2000" dirty="0" smtClean="0"/>
              <a:t> царства, води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отруйними</a:t>
            </a:r>
            <a:r>
              <a:rPr lang="ru-RU" sz="2000" dirty="0" smtClean="0"/>
              <a:t>; </a:t>
            </a:r>
            <a:r>
              <a:rPr lang="ru-RU" sz="2000" dirty="0" err="1"/>
              <a:t>уособлення</a:t>
            </a:r>
            <a:r>
              <a:rPr lang="ru-RU" sz="2000" dirty="0"/>
              <a:t> мороку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жаху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 descr="7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1788498" cy="2386009"/>
          </a:xfrm>
          <a:prstGeom prst="rect">
            <a:avLst/>
          </a:prstGeom>
        </p:spPr>
      </p:pic>
      <p:pic>
        <p:nvPicPr>
          <p:cNvPr id="5" name="Рисунок 4" descr="89934381_047_Noch__Night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69" y="4357694"/>
            <a:ext cx="1895979" cy="2276476"/>
          </a:xfrm>
          <a:prstGeom prst="rect">
            <a:avLst/>
          </a:prstGeom>
        </p:spPr>
      </p:pic>
      <p:pic>
        <p:nvPicPr>
          <p:cNvPr id="6" name="Рисунок 5" descr="1304681071_hydr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643314"/>
            <a:ext cx="2500330" cy="1562707"/>
          </a:xfrm>
          <a:prstGeom prst="rect">
            <a:avLst/>
          </a:prstGeom>
        </p:spPr>
      </p:pic>
      <p:pic>
        <p:nvPicPr>
          <p:cNvPr id="7" name="Рисунок 6" descr="Cerber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000504"/>
            <a:ext cx="2571768" cy="2582097"/>
          </a:xfrm>
          <a:prstGeom prst="rect">
            <a:avLst/>
          </a:prstGeom>
        </p:spPr>
      </p:pic>
      <p:pic>
        <p:nvPicPr>
          <p:cNvPr id="8" name="Рисунок 7" descr="Earth-Moon_Pluto-Charon_barycen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9144000" cy="304800"/>
          </a:xfrm>
          <a:prstGeom prst="rect">
            <a:avLst/>
          </a:prstGeom>
        </p:spPr>
      </p:pic>
      <p:pic>
        <p:nvPicPr>
          <p:cNvPr id="9" name="Рисунок 8" descr="Pluto-Charon_Syste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5357826"/>
            <a:ext cx="2415092" cy="121444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uxfon.com_21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Умови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9"/>
            <a:ext cx="8229600" cy="3929090"/>
          </a:xfrm>
          <a:solidFill>
            <a:srgbClr val="0000FF">
              <a:alpha val="65882"/>
            </a:srgb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Відстань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телескопів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дозволяють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якісні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знімки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Плутона.</a:t>
            </a:r>
          </a:p>
          <a:p>
            <a:r>
              <a:rPr lang="ru-RU" dirty="0" err="1">
                <a:solidFill>
                  <a:schemeClr val="bg1"/>
                </a:solidFill>
              </a:rPr>
              <a:t>Карти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складені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даними</a:t>
            </a:r>
            <a:r>
              <a:rPr lang="ru-RU" dirty="0">
                <a:solidFill>
                  <a:schemeClr val="bg1"/>
                </a:solidFill>
              </a:rPr>
              <a:t> телескопа «Хаббл», </a:t>
            </a:r>
            <a:r>
              <a:rPr lang="ru-RU" dirty="0" err="1">
                <a:solidFill>
                  <a:schemeClr val="bg1"/>
                </a:solidFill>
              </a:rPr>
              <a:t>свідчать</a:t>
            </a:r>
            <a:r>
              <a:rPr lang="ru-RU" dirty="0">
                <a:solidFill>
                  <a:schemeClr val="bg1"/>
                </a:solidFill>
              </a:rPr>
              <a:t> про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поверхня</a:t>
            </a:r>
            <a:r>
              <a:rPr lang="ru-RU" dirty="0">
                <a:solidFill>
                  <a:schemeClr val="bg1"/>
                </a:solidFill>
              </a:rPr>
              <a:t> Плутона </a:t>
            </a:r>
            <a:r>
              <a:rPr lang="ru-RU" dirty="0" err="1">
                <a:solidFill>
                  <a:schemeClr val="bg1"/>
                </a:solidFill>
              </a:rPr>
              <a:t>вкрай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неоднорідна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Поверхня</a:t>
            </a:r>
            <a:r>
              <a:rPr lang="ru-RU" dirty="0">
                <a:solidFill>
                  <a:schemeClr val="bg1"/>
                </a:solidFill>
              </a:rPr>
              <a:t> Плутона, </a:t>
            </a:r>
            <a:r>
              <a:rPr lang="ru-RU" dirty="0" err="1">
                <a:solidFill>
                  <a:schemeClr val="bg1"/>
                </a:solidFill>
              </a:rPr>
              <a:t>звернена</a:t>
            </a:r>
            <a:r>
              <a:rPr lang="ru-RU" dirty="0">
                <a:solidFill>
                  <a:schemeClr val="bg1"/>
                </a:solidFill>
              </a:rPr>
              <a:t> до Харону, </a:t>
            </a:r>
            <a:r>
              <a:rPr lang="ru-RU" dirty="0" err="1">
                <a:solidFill>
                  <a:schemeClr val="bg1"/>
                </a:solidFill>
              </a:rPr>
              <a:t>містить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чимало</a:t>
            </a:r>
            <a:r>
              <a:rPr lang="ru-RU" dirty="0">
                <a:solidFill>
                  <a:schemeClr val="bg1"/>
                </a:solidFill>
              </a:rPr>
              <a:t> метанового </a:t>
            </a:r>
            <a:r>
              <a:rPr lang="ru-RU" dirty="0" err="1">
                <a:solidFill>
                  <a:schemeClr val="bg1"/>
                </a:solidFill>
              </a:rPr>
              <a:t>льоду</a:t>
            </a:r>
            <a:r>
              <a:rPr lang="ru-RU" dirty="0">
                <a:solidFill>
                  <a:schemeClr val="bg1"/>
                </a:solidFill>
              </a:rPr>
              <a:t>, в той час як </a:t>
            </a:r>
            <a:r>
              <a:rPr lang="ru-RU" dirty="0" err="1">
                <a:solidFill>
                  <a:schemeClr val="bg1"/>
                </a:solidFill>
              </a:rPr>
              <a:t>протилежна</a:t>
            </a:r>
            <a:r>
              <a:rPr lang="ru-RU" dirty="0">
                <a:solidFill>
                  <a:schemeClr val="bg1"/>
                </a:solidFill>
              </a:rPr>
              <a:t> сторона </a:t>
            </a:r>
            <a:r>
              <a:rPr lang="ru-RU" dirty="0" err="1">
                <a:solidFill>
                  <a:schemeClr val="bg1"/>
                </a:solidFill>
              </a:rPr>
              <a:t>містить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льоду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азоту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моноокисиду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вуглецю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там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немає</a:t>
            </a:r>
            <a:r>
              <a:rPr lang="ru-RU" dirty="0">
                <a:solidFill>
                  <a:schemeClr val="bg1"/>
                </a:solidFill>
              </a:rPr>
              <a:t> метанового </a:t>
            </a:r>
            <a:r>
              <a:rPr lang="ru-RU" dirty="0" err="1" smtClean="0">
                <a:solidFill>
                  <a:schemeClr val="bg1"/>
                </a:solidFill>
              </a:rPr>
              <a:t>льоду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Атмосфера </a:t>
            </a:r>
            <a:r>
              <a:rPr lang="ru-RU" dirty="0">
                <a:solidFill>
                  <a:schemeClr val="bg1"/>
                </a:solidFill>
              </a:rPr>
              <a:t>Плутона — тонка </a:t>
            </a:r>
            <a:r>
              <a:rPr lang="ru-RU" dirty="0" err="1">
                <a:solidFill>
                  <a:schemeClr val="bg1"/>
                </a:solidFill>
              </a:rPr>
              <a:t>оболонка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азоту, метану та </a:t>
            </a:r>
            <a:r>
              <a:rPr lang="ru-RU" dirty="0" err="1">
                <a:solidFill>
                  <a:schemeClr val="bg1"/>
                </a:solidFill>
              </a:rPr>
              <a:t>монооксиду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вуглецю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випаровуються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поверхневого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льоду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00px-ESO-L._Calçada_-_Pluto_(b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357694"/>
            <a:ext cx="4087841" cy="22994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ace-wallpaper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53953" y="0"/>
            <a:ext cx="121979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Чому Плутон – більше не 9 планета?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0000">
              <a:alpha val="67059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Після відкриття Плутона астрономи виявляли все більші і більші об'єкти в поясі </a:t>
            </a:r>
            <a:r>
              <a:rPr lang="uk-UA" dirty="0" err="1" smtClean="0">
                <a:solidFill>
                  <a:schemeClr val="bg1"/>
                </a:solidFill>
              </a:rPr>
              <a:t>Койпера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І в 2005 році Майк Браун і його команда виявили об'єкт, що знаходиться за орбітою Плутона, який був, ймовірно, того ж розміру, а може навіть і більше. Об'єкт був пізніше перейменований в </a:t>
            </a:r>
            <a:r>
              <a:rPr lang="uk-UA" dirty="0" err="1" smtClean="0">
                <a:solidFill>
                  <a:schemeClr val="bg1"/>
                </a:solidFill>
              </a:rPr>
              <a:t>Еріду</a:t>
            </a:r>
            <a:r>
              <a:rPr lang="uk-UA" dirty="0" smtClean="0">
                <a:solidFill>
                  <a:schemeClr val="bg1"/>
                </a:solidFill>
              </a:rPr>
              <a:t>. Пізніше астрономи визначили, що вона має масу, приблизно на 25% більшу, ніж маса Плутона.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Що таке </a:t>
            </a:r>
            <a:r>
              <a:rPr lang="uk-UA" dirty="0" err="1" smtClean="0">
                <a:solidFill>
                  <a:schemeClr val="bg1"/>
                </a:solidFill>
              </a:rPr>
              <a:t>Еріда</a:t>
            </a:r>
            <a:r>
              <a:rPr lang="uk-UA" dirty="0" smtClean="0">
                <a:solidFill>
                  <a:schemeClr val="bg1"/>
                </a:solidFill>
              </a:rPr>
              <a:t> - планета або об'єкт пояса </a:t>
            </a:r>
            <a:r>
              <a:rPr lang="uk-UA" dirty="0" err="1" smtClean="0">
                <a:solidFill>
                  <a:schemeClr val="bg1"/>
                </a:solidFill>
              </a:rPr>
              <a:t>Койпера</a:t>
            </a:r>
            <a:r>
              <a:rPr lang="uk-UA" dirty="0" smtClean="0">
                <a:solidFill>
                  <a:schemeClr val="bg1"/>
                </a:solidFill>
              </a:rPr>
              <a:t>? Чим є Плутон? Остаточне рішення мало бути прийняте на XXVI Генеральній асамблеї Міжнародного астрономічного союзу, яка проходила з 14 по 25 серпня 2006 року в Празі.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smos-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28726" y="0"/>
            <a:ext cx="1218838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143536"/>
          </a:xfrm>
          <a:solidFill>
            <a:srgbClr val="7030A0">
              <a:alpha val="67059"/>
            </a:srgbClr>
          </a:solidFill>
          <a:scene3d>
            <a:camera prst="perspectiveFron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Астрономам асоціації була надана можливість проголосувати за різні варіанти визначення планети.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Один з таких варіантів збільшив би число планет до 12: Плутон і далі вважався б планетою, додатково до числа планети були б занесені </a:t>
            </a:r>
            <a:r>
              <a:rPr lang="uk-UA" dirty="0" err="1" smtClean="0">
                <a:solidFill>
                  <a:schemeClr val="bg1"/>
                </a:solidFill>
              </a:rPr>
              <a:t>Еріда</a:t>
            </a:r>
            <a:r>
              <a:rPr lang="uk-UA" dirty="0" smtClean="0">
                <a:solidFill>
                  <a:schemeClr val="bg1"/>
                </a:solidFill>
              </a:rPr>
              <a:t> і навіть </a:t>
            </a:r>
            <a:r>
              <a:rPr lang="uk-UA" dirty="0" err="1" smtClean="0">
                <a:solidFill>
                  <a:schemeClr val="bg1"/>
                </a:solidFill>
              </a:rPr>
              <a:t>Церера</a:t>
            </a:r>
            <a:r>
              <a:rPr lang="uk-UA" dirty="0" smtClean="0">
                <a:solidFill>
                  <a:schemeClr val="bg1"/>
                </a:solidFill>
              </a:rPr>
              <a:t>, яка раніше розглядалася як найбільший астероїд.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Різні пропозиції підтримували ідею 9-ти планет, а один з варіантів визначення планети приводив до викреслювання Плутона зі списку планетного клубу.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Але тоді як класифікувати Плутон? Не вважати ж його астероїдом.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Зрештою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астрономи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проголосували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суперечливе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тодішніми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мірками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віднесли</a:t>
            </a:r>
            <a:r>
              <a:rPr lang="ru-RU" dirty="0" smtClean="0">
                <a:solidFill>
                  <a:schemeClr val="bg1"/>
                </a:solidFill>
              </a:rPr>
              <a:t> Плутон (та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подібні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об'єкти</a:t>
            </a:r>
            <a:r>
              <a:rPr lang="ru-RU" dirty="0" smtClean="0">
                <a:solidFill>
                  <a:schemeClr val="bg1"/>
                </a:solidFill>
              </a:rPr>
              <a:t>) до нового </a:t>
            </a:r>
            <a:r>
              <a:rPr lang="ru-RU" dirty="0" err="1" smtClean="0">
                <a:solidFill>
                  <a:schemeClr val="bg1"/>
                </a:solidFill>
              </a:rPr>
              <a:t>класу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об'єктів</a:t>
            </a:r>
            <a:r>
              <a:rPr lang="ru-RU" dirty="0" smtClean="0">
                <a:solidFill>
                  <a:schemeClr val="bg1"/>
                </a:solidFill>
              </a:rPr>
              <a:t> - до «</a:t>
            </a:r>
            <a:r>
              <a:rPr lang="ru-RU" dirty="0" err="1" smtClean="0">
                <a:solidFill>
                  <a:schemeClr val="bg1"/>
                </a:solidFill>
              </a:rPr>
              <a:t>карликових</a:t>
            </a:r>
            <a:r>
              <a:rPr lang="ru-RU" dirty="0" smtClean="0">
                <a:solidFill>
                  <a:schemeClr val="bg1"/>
                </a:solidFill>
              </a:rPr>
              <a:t> планет».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39924_art_kosmos_galaktika_1680x105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Щоб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об'єкт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Сонячної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системи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вважався</a:t>
            </a:r>
            <a:r>
              <a:rPr lang="ru-RU" sz="2800" dirty="0" smtClean="0">
                <a:solidFill>
                  <a:srgbClr val="00B050"/>
                </a:solidFill>
              </a:rPr>
              <a:t> планетою, </a:t>
            </a:r>
            <a:r>
              <a:rPr lang="ru-RU" sz="2800" dirty="0" err="1" smtClean="0">
                <a:solidFill>
                  <a:srgbClr val="00B050"/>
                </a:solidFill>
              </a:rPr>
              <a:t>він</a:t>
            </a:r>
            <a:r>
              <a:rPr lang="ru-RU" sz="2800" dirty="0" smtClean="0">
                <a:solidFill>
                  <a:srgbClr val="00B050"/>
                </a:solidFill>
              </a:rPr>
              <a:t> повинен </a:t>
            </a:r>
            <a:r>
              <a:rPr lang="ru-RU" sz="2800" dirty="0" err="1" smtClean="0">
                <a:solidFill>
                  <a:srgbClr val="00B050"/>
                </a:solidFill>
              </a:rPr>
              <a:t>відповідати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чотирьом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вимогам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43932" cy="3000396"/>
          </a:xfrm>
          <a:solidFill>
            <a:srgbClr val="00B050">
              <a:alpha val="61961"/>
            </a:srgbClr>
          </a:solidFill>
          <a:effectLst>
            <a:softEdge rad="127000"/>
          </a:effectLst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Об'єкт</a:t>
            </a:r>
            <a:r>
              <a:rPr lang="ru-RU" dirty="0" smtClean="0"/>
              <a:t> повинен </a:t>
            </a:r>
            <a:r>
              <a:rPr lang="ru-RU" dirty="0" err="1" smtClean="0"/>
              <a:t>обертатися</a:t>
            </a:r>
            <a:r>
              <a:rPr lang="ru-RU" dirty="0" smtClean="0"/>
              <a:t> по </a:t>
            </a:r>
            <a:r>
              <a:rPr lang="ru-RU" dirty="0" err="1" smtClean="0"/>
              <a:t>орбіті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Плутон </a:t>
            </a:r>
            <a:r>
              <a:rPr lang="ru-RU" dirty="0" err="1" smtClean="0"/>
              <a:t>обертається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повинен бути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масивним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силою </a:t>
            </a:r>
            <a:r>
              <a:rPr lang="ru-RU" dirty="0" err="1" smtClean="0"/>
              <a:t>гравітації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сферичну</a:t>
            </a:r>
            <a:r>
              <a:rPr lang="ru-RU" dirty="0" smtClean="0"/>
              <a:t> форму - </a:t>
            </a:r>
            <a:r>
              <a:rPr lang="ru-RU" dirty="0" err="1" smtClean="0"/>
              <a:t>і</a:t>
            </a:r>
            <a:r>
              <a:rPr lang="ru-RU" dirty="0" smtClean="0"/>
              <a:t> тут </a:t>
            </a:r>
            <a:r>
              <a:rPr lang="ru-RU" dirty="0" err="1" smtClean="0"/>
              <a:t>з</a:t>
            </a:r>
            <a:r>
              <a:rPr lang="ru-RU" dirty="0" smtClean="0"/>
              <a:t> Плутоном, схоже, все в порядку.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не повинен бути </a:t>
            </a:r>
            <a:r>
              <a:rPr lang="ru-RU" dirty="0" err="1" smtClean="0"/>
              <a:t>супутником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 Плутон сам </a:t>
            </a:r>
            <a:r>
              <a:rPr lang="ru-RU" dirty="0" err="1" smtClean="0"/>
              <a:t>має</a:t>
            </a:r>
            <a:r>
              <a:rPr lang="ru-RU" dirty="0" smtClean="0"/>
              <a:t> 5 </a:t>
            </a:r>
            <a:r>
              <a:rPr lang="ru-RU" dirty="0" err="1" smtClean="0"/>
              <a:t>супутників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повинен </a:t>
            </a:r>
            <a:r>
              <a:rPr lang="ru-RU" dirty="0" err="1" smtClean="0"/>
              <a:t>зуміти</a:t>
            </a:r>
            <a:r>
              <a:rPr lang="ru-RU" dirty="0" smtClean="0"/>
              <a:t> </a:t>
            </a:r>
            <a:r>
              <a:rPr lang="ru-RU" dirty="0" err="1" smtClean="0"/>
              <a:t>розчистити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правило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порушує</a:t>
            </a:r>
            <a:r>
              <a:rPr lang="ru-RU" dirty="0" smtClean="0"/>
              <a:t> Плутон,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причина того, </a:t>
            </a:r>
            <a:r>
              <a:rPr lang="ru-RU" dirty="0" err="1" smtClean="0"/>
              <a:t>чому</a:t>
            </a:r>
            <a:r>
              <a:rPr lang="ru-RU" dirty="0" smtClean="0"/>
              <a:t> Плутон НЕ планета.</a:t>
            </a:r>
            <a:endParaRPr lang="ru-RU" dirty="0"/>
          </a:p>
        </p:txBody>
      </p:sp>
      <p:pic>
        <p:nvPicPr>
          <p:cNvPr id="4" name="Рисунок 3" descr="137035164069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714884"/>
            <a:ext cx="3321632" cy="195976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688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Плутон</vt:lpstr>
      <vt:lpstr>Слайд 2</vt:lpstr>
      <vt:lpstr>Слайд 3</vt:lpstr>
      <vt:lpstr>Історія </vt:lpstr>
      <vt:lpstr>Супутники</vt:lpstr>
      <vt:lpstr>Умови </vt:lpstr>
      <vt:lpstr>Чому Плутон – більше не 9 планета?</vt:lpstr>
      <vt:lpstr>Слайд 8</vt:lpstr>
      <vt:lpstr>Щоб об'єкт Сонячної системи вважався планетою, він повинен відповідати чотирьом вимогам</vt:lpstr>
      <vt:lpstr>Слайд 10</vt:lpstr>
      <vt:lpstr>Слайд 11</vt:lpstr>
      <vt:lpstr>Цікаві факти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Плутон</dc:title>
  <dc:creator>Пользователь Windows</dc:creator>
  <cp:lastModifiedBy>Пользователь Windows</cp:lastModifiedBy>
  <cp:revision>27</cp:revision>
  <dcterms:created xsi:type="dcterms:W3CDTF">2014-12-18T18:27:30Z</dcterms:created>
  <dcterms:modified xsi:type="dcterms:W3CDTF">2014-12-18T20:19:54Z</dcterms:modified>
</cp:coreProperties>
</file>