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66" r:id="rId5"/>
    <p:sldId id="258" r:id="rId6"/>
    <p:sldId id="260" r:id="rId7"/>
    <p:sldId id="259" r:id="rId8"/>
    <p:sldId id="261" r:id="rId9"/>
    <p:sldId id="268" r:id="rId10"/>
    <p:sldId id="267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34281D9-A9F2-4D78-A8A9-A875980A97B6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B52ED9-494F-42EF-9688-56CBE52379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357298"/>
            <a:ext cx="2357454" cy="898521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Нафта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86454"/>
            <a:ext cx="4953000" cy="1752600"/>
          </a:xfrm>
        </p:spPr>
        <p:txBody>
          <a:bodyPr/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Ковальова Анастасія</a:t>
            </a:r>
            <a:endParaRPr lang="ru-RU" dirty="0"/>
          </a:p>
        </p:txBody>
      </p:sp>
      <p:pic>
        <p:nvPicPr>
          <p:cNvPr id="5" name="Рисунок 4" descr="1288391653_ne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14290"/>
            <a:ext cx="5382088" cy="335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39290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Енергетичний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напрямок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у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використанні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нафти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дотепер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залишається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головним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в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усьому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світі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.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Частка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нафти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у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світовому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енергобалансі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становить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більше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46%.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Однак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в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останні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роки </a:t>
            </a:r>
          </a:p>
          <a:p>
            <a:pPr>
              <a:buNone/>
            </a:pP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продукти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переробки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нафти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усе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ширше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використовуються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як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сировина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для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хімічної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</a:rPr>
              <a:t>промисловості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76985570_benzyn_z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4429124" cy="2643182"/>
          </a:xfrm>
        </p:spPr>
      </p:pic>
      <p:pic>
        <p:nvPicPr>
          <p:cNvPr id="5" name="Рисунок 4" descr="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857232"/>
            <a:ext cx="4286248" cy="2643182"/>
          </a:xfrm>
          <a:prstGeom prst="rect">
            <a:avLst/>
          </a:prstGeom>
        </p:spPr>
      </p:pic>
      <p:pic>
        <p:nvPicPr>
          <p:cNvPr id="6" name="Рисунок 5" descr="1863_4600d5b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214686"/>
            <a:ext cx="4357686" cy="2643206"/>
          </a:xfrm>
          <a:prstGeom prst="rect">
            <a:avLst/>
          </a:prstGeom>
        </p:spPr>
      </p:pic>
      <p:pic>
        <p:nvPicPr>
          <p:cNvPr id="7" name="Рисунок 6" descr="производство-свечей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4852" y="3643314"/>
            <a:ext cx="4429148" cy="2952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42862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Детонаційна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стійкість</a:t>
            </a:r>
            <a:r>
              <a:rPr lang="ru-RU" sz="2400" dirty="0" smtClean="0"/>
              <a:t> — 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бензину </a:t>
            </a:r>
            <a:r>
              <a:rPr lang="ru-RU" sz="2400" dirty="0" err="1" smtClean="0"/>
              <a:t>згорати</a:t>
            </a:r>
            <a:r>
              <a:rPr lang="ru-RU" sz="2400" dirty="0" smtClean="0"/>
              <a:t> без</a:t>
            </a:r>
          </a:p>
          <a:p>
            <a:pPr>
              <a:buNone/>
            </a:pPr>
            <a:r>
              <a:rPr lang="ru-RU" sz="2400" dirty="0" err="1" smtClean="0"/>
              <a:t>вибуху</a:t>
            </a:r>
            <a:r>
              <a:rPr lang="ru-RU" sz="2400" dirty="0" smtClean="0"/>
              <a:t> в </a:t>
            </a:r>
            <a:r>
              <a:rPr lang="ru-RU" sz="2400" dirty="0" err="1" smtClean="0"/>
              <a:t>двигуні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іскровим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запалюванням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Детонаційна</a:t>
            </a:r>
            <a:r>
              <a:rPr lang="ru-RU" sz="2400" dirty="0" smtClean="0"/>
              <a:t> </a:t>
            </a:r>
            <a:r>
              <a:rPr lang="ru-RU" sz="2400" dirty="0" err="1" smtClean="0"/>
              <a:t>стійкість</a:t>
            </a:r>
            <a:r>
              <a:rPr lang="ru-RU" sz="2400" dirty="0" smtClean="0"/>
              <a:t> 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показником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бензинів</a:t>
            </a:r>
            <a:r>
              <a:rPr lang="ru-RU" sz="2400" dirty="0" smtClean="0"/>
              <a:t>. Вона </a:t>
            </a:r>
            <a:r>
              <a:rPr lang="ru-RU" sz="2400" dirty="0" err="1" smtClean="0"/>
              <a:t>характеризує</a:t>
            </a:r>
            <a:r>
              <a:rPr lang="ru-RU" sz="2400" dirty="0" smtClean="0"/>
              <a:t> 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бензину </a:t>
            </a:r>
            <a:r>
              <a:rPr lang="ru-RU" sz="2400" dirty="0" err="1" smtClean="0"/>
              <a:t>згорати</a:t>
            </a:r>
            <a:r>
              <a:rPr lang="ru-RU" sz="2400" dirty="0" smtClean="0"/>
              <a:t> в </a:t>
            </a:r>
          </a:p>
          <a:p>
            <a:pPr>
              <a:buNone/>
            </a:pPr>
            <a:r>
              <a:rPr lang="ru-RU" sz="2400" dirty="0" err="1" smtClean="0"/>
              <a:t>двигуні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іскри</a:t>
            </a:r>
            <a:r>
              <a:rPr lang="ru-RU" sz="2400" dirty="0" smtClean="0"/>
              <a:t> без </a:t>
            </a:r>
            <a:r>
              <a:rPr lang="ru-RU" sz="2400" dirty="0" err="1" smtClean="0"/>
              <a:t>детонації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Нафта</a:t>
            </a:r>
            <a:r>
              <a:rPr lang="ru-RU" sz="2400" dirty="0" smtClean="0"/>
              <a:t> — </a:t>
            </a:r>
            <a:r>
              <a:rPr lang="ru-RU" sz="2400" dirty="0" err="1" smtClean="0"/>
              <a:t>найважливіше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рідкого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палива</a:t>
            </a:r>
            <a:r>
              <a:rPr lang="ru-RU" sz="2400" dirty="0" smtClean="0"/>
              <a:t>, </a:t>
            </a:r>
            <a:r>
              <a:rPr lang="ru-RU" sz="2400" dirty="0" err="1" smtClean="0"/>
              <a:t>мастил</a:t>
            </a:r>
            <a:r>
              <a:rPr lang="ru-RU" sz="2400" dirty="0" smtClean="0"/>
              <a:t>, </a:t>
            </a:r>
          </a:p>
          <a:p>
            <a:pPr>
              <a:buNone/>
            </a:pPr>
            <a:r>
              <a:rPr lang="ru-RU" sz="2400" dirty="0" err="1" smtClean="0"/>
              <a:t>сировина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синтетичних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</a:t>
            </a:r>
            <a:r>
              <a:rPr lang="ru-RU" sz="2400" dirty="0" err="1" smtClean="0"/>
              <a:t>Нафта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займає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провідне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в </a:t>
            </a:r>
            <a:r>
              <a:rPr lang="ru-RU" sz="2400" dirty="0" err="1" smtClean="0"/>
              <a:t>світовому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паливно-енергетичному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господарстві</a:t>
            </a:r>
            <a:r>
              <a:rPr lang="ru-RU" sz="2400" dirty="0" smtClean="0"/>
              <a:t>.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частка</a:t>
            </a:r>
            <a:r>
              <a:rPr lang="ru-RU" sz="2400" dirty="0" smtClean="0"/>
              <a:t> в </a:t>
            </a:r>
            <a:r>
              <a:rPr lang="ru-RU" sz="2400" dirty="0" err="1" smtClean="0"/>
              <a:t>загальному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споживанні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енергоресурсів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безперервно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зростає</a:t>
            </a:r>
            <a:endParaRPr lang="ru-RU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5400" b="1" i="1" dirty="0" smtClean="0">
                <a:solidFill>
                  <a:schemeClr val="bg1"/>
                </a:solidFill>
              </a:rPr>
              <a:t>Дякую за увагу!</a:t>
            </a:r>
            <a:endParaRPr lang="ru-RU" sz="5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1326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На́фта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також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vi-VN" b="1" dirty="0" smtClean="0">
                <a:solidFill>
                  <a:schemeClr val="bg1"/>
                </a:solidFill>
              </a:rPr>
              <a:t>земляна́ олі́я</a:t>
            </a:r>
            <a:r>
              <a:rPr lang="vi-VN" dirty="0" smtClean="0">
                <a:solidFill>
                  <a:schemeClr val="bg1"/>
                </a:solidFill>
              </a:rPr>
              <a:t>, </a:t>
            </a:r>
            <a:r>
              <a:rPr lang="vi-VN" b="1" dirty="0" smtClean="0">
                <a:solidFill>
                  <a:schemeClr val="bg1"/>
                </a:solidFill>
              </a:rPr>
              <a:t>теку́чка</a:t>
            </a:r>
            <a:r>
              <a:rPr lang="vi-VN" dirty="0" smtClean="0">
                <a:solidFill>
                  <a:schemeClr val="bg1"/>
                </a:solidFill>
              </a:rPr>
              <a:t> або </a:t>
            </a:r>
            <a:r>
              <a:rPr lang="vi-VN" b="1" dirty="0" smtClean="0">
                <a:solidFill>
                  <a:schemeClr val="bg1"/>
                </a:solidFill>
              </a:rPr>
              <a:t>кип'я́чка</a:t>
            </a:r>
            <a:r>
              <a:rPr lang="vi-VN" dirty="0" smtClean="0">
                <a:solidFill>
                  <a:schemeClr val="bg1"/>
                </a:solidFill>
              </a:rPr>
              <a:t> — </a:t>
            </a:r>
            <a:endParaRPr lang="uk-UA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vi-VN" dirty="0" smtClean="0">
                <a:solidFill>
                  <a:schemeClr val="bg1"/>
                </a:solidFill>
              </a:rPr>
              <a:t>горюча корисна копалина,</a:t>
            </a:r>
            <a:r>
              <a:rPr lang="uk-UA" dirty="0" smtClean="0">
                <a:solidFill>
                  <a:schemeClr val="bg1"/>
                </a:solidFill>
              </a:rPr>
              <a:t> складна суміш вуглеводнів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різних класів з невеликою кількістю органічних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кисневих, сірчистих і азотних сполук </a:t>
            </a:r>
          </a:p>
          <a:p>
            <a:pPr>
              <a:buNone/>
            </a:pP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Елементарний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склад: 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вуглець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80-88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водень</a:t>
            </a:r>
            <a:r>
              <a:rPr lang="ru-RU" dirty="0" smtClean="0">
                <a:solidFill>
                  <a:schemeClr val="bg1"/>
                </a:solidFill>
              </a:rPr>
              <a:t> 11-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14,5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сірка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0,01-5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кисень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0,05-0,7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 азот </a:t>
            </a:r>
            <a:r>
              <a:rPr lang="ru-RU" dirty="0" smtClean="0">
                <a:solidFill>
                  <a:schemeClr val="bg1"/>
                </a:solidFill>
              </a:rPr>
              <a:t>0,01-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0,6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err="1" smtClean="0">
                <a:solidFill>
                  <a:schemeClr val="bg1"/>
                </a:solidFill>
              </a:rPr>
              <a:t>Властивост</a:t>
            </a:r>
            <a:r>
              <a:rPr lang="uk-UA" i="1" dirty="0" smtClean="0">
                <a:solidFill>
                  <a:schemeClr val="bg1"/>
                </a:solidFill>
              </a:rPr>
              <a:t>і:</a:t>
            </a:r>
          </a:p>
          <a:p>
            <a:r>
              <a:rPr lang="uk-UA" i="1" dirty="0" smtClean="0">
                <a:solidFill>
                  <a:schemeClr val="bg1"/>
                </a:solidFill>
              </a:rPr>
              <a:t> являє собою густу оліїсту рідину</a:t>
            </a:r>
          </a:p>
          <a:p>
            <a:r>
              <a:rPr lang="uk-UA" i="1" dirty="0" smtClean="0">
                <a:solidFill>
                  <a:schemeClr val="bg1"/>
                </a:solidFill>
              </a:rPr>
              <a:t> має червоно-коричневе забарвлення, також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буває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жовто-зелене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чорне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іноді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зустрічається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безбарвна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нафта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uk-UA" i="1" dirty="0" smtClean="0">
                <a:solidFill>
                  <a:schemeClr val="bg1"/>
                </a:solidFill>
              </a:rPr>
              <a:t> має характерний запах</a:t>
            </a:r>
          </a:p>
          <a:p>
            <a:r>
              <a:rPr lang="uk-UA" i="1" dirty="0" smtClean="0">
                <a:solidFill>
                  <a:schemeClr val="bg1"/>
                </a:solidFill>
              </a:rPr>
              <a:t> легша за воду (густина =</a:t>
            </a:r>
            <a:r>
              <a:rPr lang="ru-RU" dirty="0" smtClean="0">
                <a:solidFill>
                  <a:schemeClr val="bg1"/>
                </a:solidFill>
              </a:rPr>
              <a:t>760–990 кг/м³)</a:t>
            </a:r>
          </a:p>
          <a:p>
            <a:r>
              <a:rPr lang="uk-UA" i="1" dirty="0" smtClean="0">
                <a:solidFill>
                  <a:schemeClr val="bg1"/>
                </a:solidFill>
              </a:rPr>
              <a:t> у воді нерозчинна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14282" y="285728"/>
            <a:ext cx="6900882" cy="378621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На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 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 </a:t>
            </a:r>
            <a:r>
              <a:rPr lang="ru-RU" sz="2400" dirty="0" err="1" smtClean="0"/>
              <a:t>поклади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у</a:t>
            </a:r>
            <a:r>
              <a:rPr lang="ru-RU" sz="2400" dirty="0" smtClean="0"/>
              <a:t> </a:t>
            </a:r>
            <a:r>
              <a:rPr lang="ru-RU" sz="2400" dirty="0" err="1" smtClean="0"/>
              <a:t>Передкарпатті</a:t>
            </a:r>
            <a:r>
              <a:rPr lang="ru-RU" sz="2400" dirty="0" smtClean="0"/>
              <a:t>, </a:t>
            </a:r>
            <a:r>
              <a:rPr lang="ru-RU" sz="2400" dirty="0" err="1" smtClean="0"/>
              <a:t>у</a:t>
            </a:r>
            <a:r>
              <a:rPr lang="ru-RU" sz="2400" dirty="0" smtClean="0"/>
              <a:t> </a:t>
            </a:r>
            <a:r>
              <a:rPr lang="ru-RU" sz="2400" dirty="0" err="1" smtClean="0"/>
              <a:t>Дніпровсько-Донецькій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областях </a:t>
            </a:r>
            <a:r>
              <a:rPr lang="ru-RU" sz="2400" dirty="0" smtClean="0"/>
              <a:t>та на </a:t>
            </a:r>
            <a:r>
              <a:rPr lang="ru-RU" sz="2400" dirty="0" err="1" smtClean="0"/>
              <a:t>шельфі</a:t>
            </a:r>
            <a:r>
              <a:rPr lang="ru-RU" sz="2400" dirty="0" smtClean="0"/>
              <a:t> Чорного і </a:t>
            </a:r>
            <a:r>
              <a:rPr lang="ru-RU" sz="2400" dirty="0" err="1" smtClean="0"/>
              <a:t>Азовського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морів</a:t>
            </a:r>
            <a:r>
              <a:rPr lang="ru-RU" sz="2400" dirty="0" smtClean="0"/>
              <a:t> </a:t>
            </a:r>
            <a:r>
              <a:rPr lang="ru-RU" sz="2400" dirty="0" smtClean="0"/>
              <a:t>і (за </a:t>
            </a:r>
            <a:r>
              <a:rPr lang="ru-RU" sz="2400" dirty="0" err="1" smtClean="0"/>
              <a:t>деякими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даними</a:t>
            </a:r>
            <a:r>
              <a:rPr lang="ru-RU" sz="2400" dirty="0" smtClean="0"/>
              <a:t> тут </a:t>
            </a:r>
            <a:r>
              <a:rPr lang="ru-RU" sz="2400" dirty="0" err="1" smtClean="0"/>
              <a:t>найбільші</a:t>
            </a:r>
            <a:r>
              <a:rPr lang="ru-RU" sz="2400" dirty="0" smtClean="0"/>
              <a:t> — 3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трильйони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одиниць</a:t>
            </a:r>
            <a:r>
              <a:rPr lang="ru-RU" sz="2400" dirty="0" smtClean="0"/>
              <a:t> газу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нафти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частка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нафти</a:t>
            </a:r>
            <a:r>
              <a:rPr lang="ru-RU" sz="2400" dirty="0" smtClean="0"/>
              <a:t> — 25-30%).</a:t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 err="1" smtClean="0"/>
              <a:t>Україна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на 10-12% </a:t>
            </a:r>
            <a:r>
              <a:rPr lang="ru-RU" sz="2400" dirty="0" err="1" smtClean="0"/>
              <a:t>забезпечена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нафтою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6" name="Рисунок 5" descr="Boryslaw_1920_post_ca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3500438"/>
            <a:ext cx="4786346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4338"/>
            <a:ext cx="8229600" cy="1066800"/>
          </a:xfrm>
        </p:spPr>
        <p:txBody>
          <a:bodyPr/>
          <a:lstStyle/>
          <a:p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Перегонка нафти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>
              <a:buNone/>
            </a:pPr>
            <a:endParaRPr lang="uk-UA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500034" y="857232"/>
            <a:ext cx="7858180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Найчастіше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нафту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переганяють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такі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фракції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>
            <a:endCxn id="13" idx="0"/>
          </p:cNvCxnSpPr>
          <p:nvPr/>
        </p:nvCxnSpPr>
        <p:spPr>
          <a:xfrm rot="5400000">
            <a:off x="714348" y="2071678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1536282" y="2964256"/>
            <a:ext cx="321391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9" idx="0"/>
          </p:cNvCxnSpPr>
          <p:nvPr/>
        </p:nvCxnSpPr>
        <p:spPr>
          <a:xfrm rot="16200000" flipH="1">
            <a:off x="4000496" y="2786058"/>
            <a:ext cx="321471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20" idx="0"/>
          </p:cNvCxnSpPr>
          <p:nvPr/>
        </p:nvCxnSpPr>
        <p:spPr>
          <a:xfrm rot="16200000" flipH="1">
            <a:off x="6840156" y="2160975"/>
            <a:ext cx="1643074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альтернативный процесс 12"/>
          <p:cNvSpPr/>
          <p:nvPr/>
        </p:nvSpPr>
        <p:spPr>
          <a:xfrm>
            <a:off x="142844" y="3214686"/>
            <a:ext cx="2143140" cy="121444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err="1" smtClean="0"/>
              <a:t>Бензинову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(175-270°</a:t>
            </a:r>
            <a:r>
              <a:rPr lang="en-US" b="1" dirty="0" smtClean="0"/>
              <a:t>C</a:t>
            </a:r>
            <a:r>
              <a:rPr lang="uk-UA" b="1" dirty="0" smtClean="0"/>
              <a:t>)</a:t>
            </a:r>
            <a:endParaRPr lang="ru-RU" b="1" dirty="0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928794" y="4786322"/>
            <a:ext cx="2000264" cy="11430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Гасову</a:t>
            </a:r>
            <a:endParaRPr lang="ru-RU" b="1" dirty="0" smtClean="0"/>
          </a:p>
          <a:p>
            <a:pPr algn="ctr">
              <a:buNone/>
            </a:pPr>
            <a:r>
              <a:rPr lang="uk-UA" b="1" dirty="0" smtClean="0"/>
              <a:t>(</a:t>
            </a:r>
            <a:r>
              <a:rPr lang="ru-RU" b="1" dirty="0" smtClean="0"/>
              <a:t>175-270°</a:t>
            </a:r>
            <a:r>
              <a:rPr lang="en-US" b="1" dirty="0" smtClean="0"/>
              <a:t>C</a:t>
            </a:r>
            <a:r>
              <a:rPr lang="uk-UA" b="1" dirty="0" smtClean="0"/>
              <a:t>)</a:t>
            </a:r>
            <a:endParaRPr lang="ru-RU" b="1" dirty="0" smtClean="0"/>
          </a:p>
          <a:p>
            <a:pPr algn="ctr"/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0628" y="4786322"/>
            <a:ext cx="200026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 </a:t>
            </a:r>
            <a:r>
              <a:rPr lang="ru-RU" b="1" dirty="0" err="1" smtClean="0"/>
              <a:t>Газойлеву</a:t>
            </a:r>
            <a:endParaRPr lang="ru-RU" b="1" dirty="0" smtClean="0"/>
          </a:p>
          <a:p>
            <a:pPr algn="ctr"/>
            <a:r>
              <a:rPr lang="uk-UA" b="1" dirty="0" smtClean="0"/>
              <a:t>(</a:t>
            </a:r>
            <a:r>
              <a:rPr lang="ru-RU" b="1" dirty="0" smtClean="0"/>
              <a:t>270-350°</a:t>
            </a:r>
            <a:r>
              <a:rPr lang="en-US" b="1" dirty="0" smtClean="0"/>
              <a:t>C</a:t>
            </a:r>
            <a:r>
              <a:rPr lang="uk-UA" b="1" dirty="0" smtClean="0"/>
              <a:t>)</a:t>
            </a:r>
            <a:endParaRPr lang="ru-RU" b="1" dirty="0" smtClean="0"/>
          </a:p>
          <a:p>
            <a:pPr algn="ctr"/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29454" y="3214686"/>
            <a:ext cx="192882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err="1" smtClean="0"/>
              <a:t>Залишок</a:t>
            </a:r>
            <a:r>
              <a:rPr lang="ru-RU" b="1" dirty="0" smtClean="0"/>
              <a:t>-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мазут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478634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Для перегонки </a:t>
            </a:r>
            <a:r>
              <a:rPr lang="ru-RU" sz="2400" dirty="0" err="1" smtClean="0">
                <a:solidFill>
                  <a:schemeClr val="tx1"/>
                </a:solidFill>
              </a:rPr>
              <a:t>нафти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з</a:t>
            </a:r>
            <a:r>
              <a:rPr lang="uk-UA" sz="2400" dirty="0" smtClean="0">
                <a:solidFill>
                  <a:schemeClr val="tx1"/>
                </a:solidFill>
              </a:rPr>
              <a:t>астосовують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високопродуктивні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безперервнодіючі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трубчасті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перегінні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установки, </a:t>
            </a:r>
            <a:r>
              <a:rPr lang="ru-RU" sz="2400" dirty="0" err="1" smtClean="0">
                <a:solidFill>
                  <a:schemeClr val="tx1"/>
                </a:solidFill>
              </a:rPr>
              <a:t>що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відрізняються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конструкцією</a:t>
            </a:r>
            <a:r>
              <a:rPr lang="ru-RU" sz="2400" dirty="0" smtClean="0">
                <a:solidFill>
                  <a:schemeClr val="tx1"/>
                </a:solidFill>
              </a:rPr>
              <a:t> печей, у </a:t>
            </a:r>
            <a:r>
              <a:rPr lang="ru-RU" sz="2400" dirty="0" err="1" smtClean="0">
                <a:solidFill>
                  <a:schemeClr val="tx1"/>
                </a:solidFill>
              </a:rPr>
              <a:t>яких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відбувається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нагрівання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нафти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чи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конструкцією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інших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апаратів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що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входять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до складу установки.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Перегонку </a:t>
            </a:r>
            <a:r>
              <a:rPr lang="ru-RU" sz="2400" dirty="0" err="1" smtClean="0">
                <a:solidFill>
                  <a:schemeClr val="tx1"/>
                </a:solidFill>
              </a:rPr>
              <a:t>нафти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промисловості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виконують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безперервно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діючих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трубчастих</a:t>
            </a:r>
            <a:r>
              <a:rPr lang="ru-RU" sz="2400" dirty="0" smtClean="0">
                <a:solidFill>
                  <a:schemeClr val="tx1"/>
                </a:solidFill>
              </a:rPr>
              <a:t> установках. До </a:t>
            </a:r>
            <a:r>
              <a:rPr lang="ru-RU" sz="2400" dirty="0" err="1" smtClean="0">
                <a:solidFill>
                  <a:schemeClr val="tx1"/>
                </a:solidFill>
              </a:rPr>
              <a:t>їх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складу </a:t>
            </a:r>
            <a:r>
              <a:rPr lang="ru-RU" sz="2400" dirty="0" smtClean="0">
                <a:solidFill>
                  <a:schemeClr val="tx1"/>
                </a:solidFill>
              </a:rPr>
              <a:t>входить </a:t>
            </a:r>
            <a:r>
              <a:rPr lang="ru-RU" sz="2400" dirty="0" err="1" smtClean="0">
                <a:solidFill>
                  <a:schemeClr val="tx1"/>
                </a:solidFill>
              </a:rPr>
              <a:t>трубчаста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піч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smtClean="0">
                <a:solidFill>
                  <a:schemeClr val="tx1"/>
                </a:solidFill>
              </a:rPr>
              <a:t>для </a:t>
            </a:r>
            <a:r>
              <a:rPr lang="ru-RU" sz="2400" dirty="0" err="1" smtClean="0">
                <a:solidFill>
                  <a:schemeClr val="tx1"/>
                </a:solidFill>
              </a:rPr>
              <a:t>конденсації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розділення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пари </a:t>
            </a:r>
            <a:r>
              <a:rPr lang="ru-RU" sz="2400" dirty="0" err="1" smtClean="0">
                <a:solidFill>
                  <a:schemeClr val="tx1"/>
                </a:solidFill>
              </a:rPr>
              <a:t>споруджуються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великі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ректифікаційні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колони</a:t>
            </a:r>
            <a:r>
              <a:rPr lang="ru-RU" sz="2400" dirty="0" smtClean="0">
                <a:solidFill>
                  <a:schemeClr val="tx1"/>
                </a:solidFill>
              </a:rPr>
              <a:t>, а для </a:t>
            </a:r>
            <a:r>
              <a:rPr lang="ru-RU" sz="2400" dirty="0" err="1" smtClean="0">
                <a:solidFill>
                  <a:schemeClr val="tx1"/>
                </a:solidFill>
              </a:rPr>
              <a:t>прийому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продуктів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перегонки</a:t>
            </a:r>
          </a:p>
          <a:p>
            <a:pPr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вибудовуються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цілі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містечка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резервуарів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in_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i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1428728" y="214290"/>
            <a:ext cx="6143668" cy="121444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Отже в результаті перегонки отримують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Прямая со стрелкой 6"/>
          <p:cNvCxnSpPr>
            <a:endCxn id="19" idx="0"/>
          </p:cNvCxnSpPr>
          <p:nvPr/>
        </p:nvCxnSpPr>
        <p:spPr>
          <a:xfrm rot="5400000">
            <a:off x="642910" y="1714488"/>
            <a:ext cx="128588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20" idx="0"/>
          </p:cNvCxnSpPr>
          <p:nvPr/>
        </p:nvCxnSpPr>
        <p:spPr>
          <a:xfrm rot="5400000">
            <a:off x="803646" y="2232414"/>
            <a:ext cx="2786082" cy="11787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21" idx="0"/>
          </p:cNvCxnSpPr>
          <p:nvPr/>
        </p:nvCxnSpPr>
        <p:spPr>
          <a:xfrm rot="5400000">
            <a:off x="2554675" y="2124459"/>
            <a:ext cx="1643074" cy="2516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25" idx="0"/>
          </p:cNvCxnSpPr>
          <p:nvPr/>
        </p:nvCxnSpPr>
        <p:spPr>
          <a:xfrm rot="16200000" flipH="1">
            <a:off x="4465635" y="1965313"/>
            <a:ext cx="1643074" cy="569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29" idx="0"/>
          </p:cNvCxnSpPr>
          <p:nvPr/>
        </p:nvCxnSpPr>
        <p:spPr>
          <a:xfrm rot="16200000" flipH="1">
            <a:off x="5357818" y="2643182"/>
            <a:ext cx="271464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31" idx="0"/>
          </p:cNvCxnSpPr>
          <p:nvPr/>
        </p:nvCxnSpPr>
        <p:spPr>
          <a:xfrm rot="16200000" flipH="1">
            <a:off x="7108049" y="1821645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Блок-схема: альтернативный процесс 18"/>
          <p:cNvSpPr/>
          <p:nvPr/>
        </p:nvSpPr>
        <p:spPr>
          <a:xfrm>
            <a:off x="142844" y="2714620"/>
            <a:ext cx="1571636" cy="571504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Бензин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714348" y="4214818"/>
            <a:ext cx="1785950" cy="642942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Лігроїн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2143108" y="3071810"/>
            <a:ext cx="2214578" cy="928694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rgbClr val="002060"/>
                </a:solidFill>
              </a:rPr>
              <a:t>Легкий </a:t>
            </a:r>
            <a:r>
              <a:rPr lang="uk-UA" b="1" dirty="0" err="1" smtClean="0">
                <a:solidFill>
                  <a:srgbClr val="002060"/>
                </a:solidFill>
              </a:rPr>
              <a:t>газойль</a:t>
            </a:r>
            <a:endParaRPr lang="uk-UA" b="1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002060"/>
                </a:solidFill>
              </a:rPr>
              <a:t>- солярове масло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5" name="Блок-схема: альтернативный процесс 24"/>
          <p:cNvSpPr/>
          <p:nvPr/>
        </p:nvSpPr>
        <p:spPr>
          <a:xfrm>
            <a:off x="4429124" y="3071810"/>
            <a:ext cx="2286016" cy="85725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rgbClr val="002060"/>
                </a:solidFill>
              </a:rPr>
              <a:t>Важкий </a:t>
            </a:r>
            <a:r>
              <a:rPr lang="uk-UA" b="1" dirty="0" err="1" smtClean="0">
                <a:solidFill>
                  <a:srgbClr val="002060"/>
                </a:solidFill>
              </a:rPr>
              <a:t>газойль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6000760" y="4214818"/>
            <a:ext cx="1857388" cy="642942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Парафін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Блок-схема: альтернативный процесс 30"/>
          <p:cNvSpPr/>
          <p:nvPr/>
        </p:nvSpPr>
        <p:spPr>
          <a:xfrm>
            <a:off x="7286644" y="2857496"/>
            <a:ext cx="1714512" cy="571504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Мазут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5" grpId="0" animBg="1"/>
      <p:bldP spid="29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odaem_neftj_siraya_tovarnaya_benzin_gazoviy_stabiljniy_bgs_stabiljniy_gazoviy_kondensat_sgk_foto_larg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Найбільше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застосування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продукти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переробки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нафти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знаходять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паливно-енергетичній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галузі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мазут </a:t>
            </a:r>
            <a:r>
              <a:rPr lang="ru-RU" dirty="0" err="1" smtClean="0">
                <a:solidFill>
                  <a:schemeClr val="bg1"/>
                </a:solidFill>
              </a:rPr>
              <a:t>володіє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майже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півтора</a:t>
            </a:r>
            <a:r>
              <a:rPr lang="ru-RU" dirty="0" smtClean="0">
                <a:solidFill>
                  <a:schemeClr val="bg1"/>
                </a:solidFill>
              </a:rPr>
              <a:t> рази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більшою</a:t>
            </a:r>
            <a:r>
              <a:rPr lang="ru-RU" dirty="0" smtClean="0">
                <a:solidFill>
                  <a:schemeClr val="bg1"/>
                </a:solidFill>
              </a:rPr>
              <a:t> теплотою </a:t>
            </a:r>
            <a:r>
              <a:rPr lang="ru-RU" dirty="0" err="1" smtClean="0">
                <a:solidFill>
                  <a:schemeClr val="bg1"/>
                </a:solidFill>
              </a:rPr>
              <a:t>згоряння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порівнянні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кращим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вугіллям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займає</a:t>
            </a:r>
            <a:r>
              <a:rPr lang="ru-RU" dirty="0" smtClean="0">
                <a:solidFill>
                  <a:schemeClr val="bg1"/>
                </a:solidFill>
              </a:rPr>
              <a:t> мало </a:t>
            </a:r>
            <a:r>
              <a:rPr lang="ru-RU" dirty="0" err="1" smtClean="0">
                <a:solidFill>
                  <a:schemeClr val="bg1"/>
                </a:solidFill>
              </a:rPr>
              <a:t>місця</a:t>
            </a:r>
            <a:r>
              <a:rPr lang="ru-RU" dirty="0" smtClean="0">
                <a:solidFill>
                  <a:schemeClr val="bg1"/>
                </a:solidFill>
              </a:rPr>
              <a:t> при </a:t>
            </a:r>
            <a:r>
              <a:rPr lang="ru-RU" dirty="0" err="1" smtClean="0">
                <a:solidFill>
                  <a:schemeClr val="bg1"/>
                </a:solidFill>
              </a:rPr>
              <a:t>згорянні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дає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твердих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залишків</a:t>
            </a:r>
            <a:r>
              <a:rPr lang="ru-RU" dirty="0" smtClean="0">
                <a:solidFill>
                  <a:schemeClr val="bg1"/>
                </a:solidFill>
              </a:rPr>
              <a:t>. Мазут </a:t>
            </a:r>
            <a:r>
              <a:rPr lang="ru-RU" dirty="0" err="1" smtClean="0">
                <a:solidFill>
                  <a:schemeClr val="bg1"/>
                </a:solidFill>
              </a:rPr>
              <a:t>застосовується</a:t>
            </a:r>
            <a:r>
              <a:rPr lang="ru-RU" dirty="0" smtClean="0">
                <a:solidFill>
                  <a:schemeClr val="bg1"/>
                </a:solidFill>
              </a:rPr>
              <a:t> на ТЕС,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заводах, на </a:t>
            </a:r>
            <a:r>
              <a:rPr lang="ru-RU" dirty="0" err="1" smtClean="0">
                <a:solidFill>
                  <a:schemeClr val="bg1"/>
                </a:solidFill>
              </a:rPr>
              <a:t>залізничному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водному </a:t>
            </a:r>
            <a:r>
              <a:rPr lang="ru-RU" dirty="0" err="1" smtClean="0">
                <a:solidFill>
                  <a:schemeClr val="bg1"/>
                </a:solidFill>
              </a:rPr>
              <a:t>транспорті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величезну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економію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засобів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сприяє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швидкому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розвитку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основних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галузей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промисловості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транспорту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686172" cy="785802"/>
          </a:xfrm>
        </p:spPr>
        <p:txBody>
          <a:bodyPr/>
          <a:lstStyle/>
          <a:p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Застосування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42844" y="1000108"/>
            <a:ext cx="2143140" cy="64294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Бензин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42844" y="2000240"/>
            <a:ext cx="2000264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Солярове масло</a:t>
            </a:r>
            <a:endParaRPr lang="ru-RU" b="1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42844" y="3357562"/>
            <a:ext cx="2000264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Гудрон</a:t>
            </a:r>
            <a:endParaRPr lang="ru-RU" b="1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14282" y="4643446"/>
            <a:ext cx="2000264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Лігроїн</a:t>
            </a:r>
            <a:endParaRPr lang="ru-RU" b="1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14282" y="5786454"/>
            <a:ext cx="2000264" cy="7858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Парафін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571736" y="1285860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643174" y="2357430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714612" y="3643314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14612" y="4857760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571736" y="6143644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Блок-схема: альтернативный процесс 18"/>
          <p:cNvSpPr/>
          <p:nvPr/>
        </p:nvSpPr>
        <p:spPr>
          <a:xfrm>
            <a:off x="5786446" y="785794"/>
            <a:ext cx="3143272" cy="100013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Пальне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для </a:t>
            </a:r>
            <a:r>
              <a:rPr lang="ru-RU" b="1" dirty="0" err="1" smtClean="0">
                <a:solidFill>
                  <a:schemeClr val="bg1"/>
                </a:solidFill>
              </a:rPr>
              <a:t>двигунів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внутрішнього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згоряння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5929322" y="2000240"/>
            <a:ext cx="2428892" cy="64294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Пальне</a:t>
            </a:r>
            <a:r>
              <a:rPr lang="ru-RU" b="1" dirty="0" smtClean="0"/>
              <a:t> </a:t>
            </a:r>
            <a:r>
              <a:rPr lang="ru-RU" b="1" dirty="0" smtClean="0"/>
              <a:t>для </a:t>
            </a:r>
          </a:p>
          <a:p>
            <a:pPr algn="ctr">
              <a:buNone/>
            </a:pPr>
            <a:r>
              <a:rPr lang="ru-RU" b="1" dirty="0" err="1" smtClean="0"/>
              <a:t>дизелів</a:t>
            </a:r>
            <a:endParaRPr lang="ru-RU" b="1" dirty="0"/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5929322" y="3000372"/>
            <a:ext cx="2714644" cy="928694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/>
              <a:t>Для асфальтування вулиць</a:t>
            </a:r>
            <a:endParaRPr lang="ru-RU" b="1" dirty="0"/>
          </a:p>
        </p:txBody>
      </p:sp>
      <p:sp>
        <p:nvSpPr>
          <p:cNvPr id="22" name="Блок-схема: альтернативный процесс 21"/>
          <p:cNvSpPr/>
          <p:nvPr/>
        </p:nvSpPr>
        <p:spPr>
          <a:xfrm>
            <a:off x="6000760" y="4071942"/>
            <a:ext cx="2500330" cy="100013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/>
              <a:t>Розчинник у лакофарбовій промисловості</a:t>
            </a:r>
            <a:endParaRPr lang="ru-RU" b="1" dirty="0"/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5572132" y="5214950"/>
            <a:ext cx="3357586" cy="150019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Для </a:t>
            </a:r>
            <a:r>
              <a:rPr lang="ru-RU" sz="1400" b="1" dirty="0" err="1" smtClean="0"/>
              <a:t>одержання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вищих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карбонових</a:t>
            </a:r>
            <a:r>
              <a:rPr lang="ru-RU" sz="1400" b="1" dirty="0" smtClean="0"/>
              <a:t> </a:t>
            </a:r>
            <a:r>
              <a:rPr lang="ru-RU" sz="1400" b="1" dirty="0" smtClean="0"/>
              <a:t>кислот</a:t>
            </a:r>
            <a:r>
              <a:rPr lang="ru-RU" sz="1400" b="1" dirty="0" smtClean="0"/>
              <a:t>, для </a:t>
            </a:r>
            <a:r>
              <a:rPr lang="ru-RU" sz="1400" b="1" dirty="0" err="1" smtClean="0"/>
              <a:t>просочення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деревини</a:t>
            </a:r>
            <a:r>
              <a:rPr lang="ru-RU" sz="1400" b="1" dirty="0" smtClean="0"/>
              <a:t> у </a:t>
            </a:r>
            <a:r>
              <a:rPr lang="ru-RU" sz="1400" b="1" dirty="0" err="1" smtClean="0"/>
              <a:t>виробництві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сірників</a:t>
            </a:r>
            <a:r>
              <a:rPr lang="ru-RU" sz="1400" b="1" dirty="0" smtClean="0"/>
              <a:t> і </a:t>
            </a:r>
          </a:p>
          <a:p>
            <a:pPr>
              <a:buNone/>
            </a:pPr>
            <a:r>
              <a:rPr lang="ru-RU" sz="1400" b="1" dirty="0" err="1" smtClean="0"/>
              <a:t>олівців</a:t>
            </a:r>
            <a:r>
              <a:rPr lang="ru-RU" sz="1400" b="1" dirty="0" smtClean="0"/>
              <a:t>, для </a:t>
            </a:r>
            <a:r>
              <a:rPr lang="ru-RU" sz="1400" b="1" dirty="0" err="1" smtClean="0"/>
              <a:t>виготовлення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свічок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E2AFD8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172</TotalTime>
  <Words>266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Нафта</vt:lpstr>
      <vt:lpstr>Слайд 2</vt:lpstr>
      <vt:lpstr>Слайд 3</vt:lpstr>
      <vt:lpstr>Перегонка нафти</vt:lpstr>
      <vt:lpstr>Слайд 5</vt:lpstr>
      <vt:lpstr>Слайд 6</vt:lpstr>
      <vt:lpstr>Слайд 7</vt:lpstr>
      <vt:lpstr>Слайд 8</vt:lpstr>
      <vt:lpstr>Застосування</vt:lpstr>
      <vt:lpstr>Слайд 10</vt:lpstr>
      <vt:lpstr>Слайд 11</vt:lpstr>
      <vt:lpstr>Слайд 12</vt:lpstr>
      <vt:lpstr>Слайд 13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Нафта</dc:title>
  <dc:creator>Admin</dc:creator>
  <cp:lastModifiedBy>Admin</cp:lastModifiedBy>
  <cp:revision>20</cp:revision>
  <dcterms:created xsi:type="dcterms:W3CDTF">2014-11-06T17:28:24Z</dcterms:created>
  <dcterms:modified xsi:type="dcterms:W3CDTF">2014-11-13T20:44:44Z</dcterms:modified>
</cp:coreProperties>
</file>