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5.jpg" ContentType="image/pn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F50379B-1474-44E1-AC4E-5654521AB461}" type="datetimeFigureOut">
              <a:rPr lang="ru-RU" smtClean="0"/>
              <a:t>17.04.2014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3CDC0DC-2022-4BAB-B10F-21CCB979E9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a-referat.com/%D0%86%D1%81%D1%82%D0%BE%D1%80%D0%B8%D1%87%D0%BA%D0%B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znaimo.com.ua/%D0%A6%D0%B5%D0%B7%D1%96%D0%B9-137#link7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Цез</a:t>
            </a:r>
            <a:r>
              <a:rPr lang="uk-UA" dirty="0" err="1" smtClean="0"/>
              <a:t>ій</a:t>
            </a:r>
            <a:r>
              <a:rPr lang="uk-UA" dirty="0" smtClean="0"/>
              <a:t> та його вплив на організм 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948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536504"/>
          </a:xfrm>
        </p:spPr>
        <p:txBody>
          <a:bodyPr>
            <a:normAutofit fontScale="25000" lnSpcReduction="20000"/>
          </a:bodyPr>
          <a:lstStyle/>
          <a:p>
            <a:r>
              <a:rPr lang="ru-RU" sz="8000" dirty="0" err="1"/>
              <a:t>Всередину</a:t>
            </a:r>
            <a:r>
              <a:rPr lang="ru-RU" sz="8000" dirty="0"/>
              <a:t> </a:t>
            </a:r>
            <a:r>
              <a:rPr lang="ru-RU" sz="8000" dirty="0" err="1"/>
              <a:t>живих</a:t>
            </a:r>
            <a:r>
              <a:rPr lang="ru-RU" sz="8000" dirty="0"/>
              <a:t> </a:t>
            </a:r>
            <a:r>
              <a:rPr lang="ru-RU" sz="8000" dirty="0" err="1"/>
              <a:t>організмів</a:t>
            </a:r>
            <a:r>
              <a:rPr lang="ru-RU" sz="8000" dirty="0"/>
              <a:t> цезій-137 в основному </a:t>
            </a:r>
            <a:r>
              <a:rPr lang="ru-RU" sz="8000" dirty="0" err="1"/>
              <a:t>проникає</a:t>
            </a:r>
            <a:r>
              <a:rPr lang="ru-RU" sz="8000" dirty="0"/>
              <a:t> через </a:t>
            </a:r>
            <a:r>
              <a:rPr lang="ru-RU" sz="8000" dirty="0" err="1"/>
              <a:t>органи</a:t>
            </a:r>
            <a:r>
              <a:rPr lang="ru-RU" sz="8000" dirty="0"/>
              <a:t> </a:t>
            </a:r>
            <a:r>
              <a:rPr lang="ru-RU" sz="8000" dirty="0" err="1"/>
              <a:t>дихання</a:t>
            </a:r>
            <a:r>
              <a:rPr lang="ru-RU" sz="8000" dirty="0"/>
              <a:t> і </a:t>
            </a:r>
            <a:r>
              <a:rPr lang="ru-RU" sz="8000" dirty="0" err="1" smtClean="0"/>
              <a:t>травлення,всмоктується</a:t>
            </a:r>
            <a:r>
              <a:rPr lang="ru-RU" sz="8000" dirty="0" smtClean="0"/>
              <a:t> в </a:t>
            </a:r>
            <a:r>
              <a:rPr lang="ru-RU" sz="8000" dirty="0" err="1" smtClean="0"/>
              <a:t>шлунково</a:t>
            </a:r>
            <a:r>
              <a:rPr lang="ru-RU" sz="8000" dirty="0" smtClean="0"/>
              <a:t>-кишечному </a:t>
            </a:r>
            <a:r>
              <a:rPr lang="ru-RU" sz="8000" dirty="0" err="1" smtClean="0"/>
              <a:t>тракті,відкладається</a:t>
            </a:r>
            <a:r>
              <a:rPr lang="ru-RU" sz="8000" dirty="0" smtClean="0"/>
              <a:t> у </a:t>
            </a:r>
            <a:r>
              <a:rPr lang="ru-RU" sz="8000" dirty="0" err="1" smtClean="0"/>
              <a:t>мязах,печінці.Доброю</a:t>
            </a:r>
            <a:r>
              <a:rPr lang="ru-RU" sz="8000" dirty="0" smtClean="0"/>
              <a:t> </a:t>
            </a:r>
            <a:r>
              <a:rPr lang="ru-RU" sz="8000" dirty="0" err="1"/>
              <a:t>захисною</a:t>
            </a:r>
            <a:r>
              <a:rPr lang="ru-RU" sz="8000" dirty="0"/>
              <a:t> </a:t>
            </a:r>
            <a:r>
              <a:rPr lang="ru-RU" sz="8000" dirty="0" err="1"/>
              <a:t>функцією</a:t>
            </a:r>
            <a:r>
              <a:rPr lang="ru-RU" sz="8000" dirty="0"/>
              <a:t> </a:t>
            </a:r>
            <a:r>
              <a:rPr lang="ru-RU" sz="8000" dirty="0" err="1"/>
              <a:t>володіє</a:t>
            </a:r>
            <a:r>
              <a:rPr lang="ru-RU" sz="8000" dirty="0"/>
              <a:t> </a:t>
            </a:r>
            <a:r>
              <a:rPr lang="ru-RU" sz="8000" dirty="0" err="1"/>
              <a:t>шкіра</a:t>
            </a:r>
            <a:r>
              <a:rPr lang="ru-RU" sz="8000" dirty="0"/>
              <a:t> </a:t>
            </a:r>
            <a:r>
              <a:rPr lang="ru-RU" sz="8000" dirty="0" smtClean="0"/>
              <a:t>. </a:t>
            </a:r>
            <a:r>
              <a:rPr lang="ru-RU" sz="8000" dirty="0" err="1"/>
              <a:t>Близько</a:t>
            </a:r>
            <a:r>
              <a:rPr lang="ru-RU" sz="8000" dirty="0"/>
              <a:t> 80% </a:t>
            </a:r>
            <a:r>
              <a:rPr lang="ru-RU" sz="8000" dirty="0" err="1" smtClean="0"/>
              <a:t>потрапленого</a:t>
            </a:r>
            <a:r>
              <a:rPr lang="ru-RU" sz="8000" dirty="0" smtClean="0"/>
              <a:t> </a:t>
            </a:r>
            <a:r>
              <a:rPr lang="ru-RU" sz="8000" dirty="0"/>
              <a:t>в </a:t>
            </a:r>
            <a:r>
              <a:rPr lang="ru-RU" sz="8000" dirty="0" err="1"/>
              <a:t>організм</a:t>
            </a:r>
            <a:r>
              <a:rPr lang="ru-RU" sz="8000" dirty="0"/>
              <a:t> </a:t>
            </a:r>
            <a:r>
              <a:rPr lang="ru-RU" sz="8000" dirty="0" err="1"/>
              <a:t>цезію</a:t>
            </a:r>
            <a:r>
              <a:rPr lang="ru-RU" sz="8000" dirty="0"/>
              <a:t> </a:t>
            </a:r>
            <a:r>
              <a:rPr lang="ru-RU" sz="8000" dirty="0" err="1"/>
              <a:t>накопичується</a:t>
            </a:r>
            <a:r>
              <a:rPr lang="ru-RU" sz="8000" dirty="0"/>
              <a:t> в </a:t>
            </a:r>
            <a:r>
              <a:rPr lang="ru-RU" sz="8000" dirty="0" err="1"/>
              <a:t>м'язах</a:t>
            </a:r>
            <a:r>
              <a:rPr lang="ru-RU" sz="8000" dirty="0"/>
              <a:t>, 8% - в </a:t>
            </a:r>
            <a:r>
              <a:rPr lang="ru-RU" sz="8000" dirty="0" err="1"/>
              <a:t>скелеті</a:t>
            </a:r>
            <a:r>
              <a:rPr lang="ru-RU" sz="8000" dirty="0"/>
              <a:t>, </a:t>
            </a:r>
            <a:r>
              <a:rPr lang="ru-RU" sz="8000" dirty="0" err="1"/>
              <a:t>решту</a:t>
            </a:r>
            <a:r>
              <a:rPr lang="ru-RU" sz="8000" dirty="0"/>
              <a:t> 12% </a:t>
            </a:r>
            <a:r>
              <a:rPr lang="ru-RU" sz="8000" dirty="0" err="1"/>
              <a:t>розподіляються</a:t>
            </a:r>
            <a:r>
              <a:rPr lang="ru-RU" sz="8000" dirty="0"/>
              <a:t> </a:t>
            </a:r>
            <a:r>
              <a:rPr lang="ru-RU" sz="8000" dirty="0" err="1"/>
              <a:t>рівномірно</a:t>
            </a:r>
            <a:r>
              <a:rPr lang="ru-RU" sz="8000" dirty="0"/>
              <a:t> по </a:t>
            </a:r>
            <a:r>
              <a:rPr lang="ru-RU" sz="8000" dirty="0" err="1"/>
              <a:t>іншим</a:t>
            </a:r>
            <a:r>
              <a:rPr lang="ru-RU" sz="8000" dirty="0"/>
              <a:t> тканинам </a:t>
            </a:r>
            <a:r>
              <a:rPr lang="ru-RU" sz="8000" dirty="0" smtClean="0"/>
              <a:t>.</a:t>
            </a:r>
            <a:endParaRPr lang="ru-RU" sz="8000" dirty="0"/>
          </a:p>
          <a:p>
            <a:r>
              <a:rPr lang="ru-RU" sz="8000" dirty="0" err="1"/>
              <a:t>Біологічний</a:t>
            </a:r>
            <a:r>
              <a:rPr lang="ru-RU" sz="8000" dirty="0"/>
              <a:t> </a:t>
            </a:r>
            <a:r>
              <a:rPr lang="ru-RU" sz="8000" dirty="0" err="1"/>
              <a:t>період</a:t>
            </a:r>
            <a:r>
              <a:rPr lang="ru-RU" sz="8000" dirty="0"/>
              <a:t> </a:t>
            </a:r>
            <a:r>
              <a:rPr lang="ru-RU" sz="8000" dirty="0" err="1"/>
              <a:t>напіввиведення</a:t>
            </a:r>
            <a:r>
              <a:rPr lang="ru-RU" sz="8000" dirty="0"/>
              <a:t> </a:t>
            </a:r>
            <a:r>
              <a:rPr lang="ru-RU" sz="8000" dirty="0" err="1"/>
              <a:t>накопиченого</a:t>
            </a:r>
            <a:r>
              <a:rPr lang="ru-RU" sz="8000" dirty="0"/>
              <a:t> цезію-137 для </a:t>
            </a:r>
            <a:r>
              <a:rPr lang="ru-RU" sz="8000" dirty="0" err="1"/>
              <a:t>людини</a:t>
            </a:r>
            <a:r>
              <a:rPr lang="ru-RU" sz="8000" dirty="0"/>
              <a:t> </a:t>
            </a:r>
            <a:r>
              <a:rPr lang="ru-RU" sz="8000" dirty="0" err="1"/>
              <a:t>прийнято</a:t>
            </a:r>
            <a:r>
              <a:rPr lang="ru-RU" sz="8000" dirty="0"/>
              <a:t> </a:t>
            </a:r>
            <a:r>
              <a:rPr lang="ru-RU" sz="8000" dirty="0" err="1"/>
              <a:t>вважати</a:t>
            </a:r>
            <a:r>
              <a:rPr lang="ru-RU" sz="8000" dirty="0"/>
              <a:t> </a:t>
            </a:r>
            <a:r>
              <a:rPr lang="ru-RU" sz="8000" dirty="0" err="1"/>
              <a:t>рівним</a:t>
            </a:r>
            <a:r>
              <a:rPr lang="ru-RU" sz="8000" dirty="0"/>
              <a:t> 70 </a:t>
            </a:r>
            <a:r>
              <a:rPr lang="ru-RU" sz="8000" dirty="0" err="1" smtClean="0"/>
              <a:t>діб</a:t>
            </a:r>
            <a:r>
              <a:rPr lang="ru-RU" sz="8000" dirty="0" smtClean="0"/>
              <a:t>. </a:t>
            </a:r>
            <a:r>
              <a:rPr lang="ru-RU" sz="8000" dirty="0"/>
              <a:t>Тим не </a:t>
            </a:r>
            <a:r>
              <a:rPr lang="ru-RU" sz="8000" dirty="0" err="1"/>
              <a:t>менш</a:t>
            </a:r>
            <a:r>
              <a:rPr lang="ru-RU" sz="8000" dirty="0"/>
              <a:t>, </a:t>
            </a:r>
            <a:r>
              <a:rPr lang="ru-RU" sz="8000" dirty="0" err="1"/>
              <a:t>швидкість</a:t>
            </a:r>
            <a:r>
              <a:rPr lang="ru-RU" sz="8000" dirty="0"/>
              <a:t> </a:t>
            </a:r>
            <a:r>
              <a:rPr lang="ru-RU" sz="8000" dirty="0" err="1"/>
              <a:t>виведення</a:t>
            </a:r>
            <a:r>
              <a:rPr lang="ru-RU" sz="8000" dirty="0"/>
              <a:t> </a:t>
            </a:r>
            <a:r>
              <a:rPr lang="ru-RU" sz="8000" dirty="0" err="1"/>
              <a:t>цезію</a:t>
            </a:r>
            <a:r>
              <a:rPr lang="ru-RU" sz="8000" dirty="0"/>
              <a:t> </a:t>
            </a:r>
            <a:r>
              <a:rPr lang="ru-RU" sz="8000" dirty="0" err="1"/>
              <a:t>залежить</a:t>
            </a:r>
            <a:r>
              <a:rPr lang="ru-RU" sz="8000" dirty="0"/>
              <a:t> </a:t>
            </a:r>
            <a:r>
              <a:rPr lang="ru-RU" sz="8000" dirty="0" err="1"/>
              <a:t>від</a:t>
            </a:r>
            <a:r>
              <a:rPr lang="ru-RU" sz="8000" dirty="0"/>
              <a:t> </a:t>
            </a:r>
            <a:r>
              <a:rPr lang="ru-RU" sz="8000" dirty="0" err="1"/>
              <a:t>багатьох</a:t>
            </a:r>
            <a:r>
              <a:rPr lang="ru-RU" sz="8000" dirty="0"/>
              <a:t> </a:t>
            </a:r>
            <a:r>
              <a:rPr lang="ru-RU" sz="8000" dirty="0" err="1"/>
              <a:t>чинників</a:t>
            </a:r>
            <a:r>
              <a:rPr lang="ru-RU" sz="8000" dirty="0"/>
              <a:t> - </a:t>
            </a:r>
            <a:r>
              <a:rPr lang="ru-RU" sz="8000" dirty="0" err="1"/>
              <a:t>фізіологічного</a:t>
            </a:r>
            <a:r>
              <a:rPr lang="ru-RU" sz="8000" dirty="0"/>
              <a:t> стану, </a:t>
            </a:r>
            <a:r>
              <a:rPr lang="ru-RU" sz="8000" dirty="0" err="1"/>
              <a:t>харчування</a:t>
            </a:r>
            <a:r>
              <a:rPr lang="ru-RU" sz="8000" dirty="0"/>
              <a:t> та </a:t>
            </a:r>
            <a:r>
              <a:rPr lang="ru-RU" sz="8000" dirty="0" err="1"/>
              <a:t>ін</a:t>
            </a:r>
            <a:r>
              <a:rPr lang="ru-RU" sz="8000" dirty="0"/>
              <a:t> (</a:t>
            </a:r>
            <a:r>
              <a:rPr lang="ru-RU" sz="8000" dirty="0" err="1"/>
              <a:t>наприклад</a:t>
            </a:r>
            <a:r>
              <a:rPr lang="ru-RU" sz="8000" dirty="0"/>
              <a:t>, </a:t>
            </a:r>
            <a:r>
              <a:rPr lang="ru-RU" sz="8000" dirty="0" err="1"/>
              <a:t>наводяться</a:t>
            </a:r>
            <a:r>
              <a:rPr lang="ru-RU" sz="8000" dirty="0"/>
              <a:t> </a:t>
            </a:r>
            <a:r>
              <a:rPr lang="ru-RU" sz="8000" dirty="0" err="1"/>
              <a:t>дані</a:t>
            </a:r>
            <a:r>
              <a:rPr lang="ru-RU" sz="8000" dirty="0"/>
              <a:t> про те, </a:t>
            </a:r>
            <a:r>
              <a:rPr lang="ru-RU" sz="8000" dirty="0" err="1"/>
              <a:t>що</a:t>
            </a:r>
            <a:r>
              <a:rPr lang="ru-RU" sz="8000" dirty="0"/>
              <a:t> </a:t>
            </a:r>
            <a:r>
              <a:rPr lang="ru-RU" sz="8000" dirty="0" err="1"/>
              <a:t>період</a:t>
            </a:r>
            <a:r>
              <a:rPr lang="ru-RU" sz="8000" dirty="0"/>
              <a:t> </a:t>
            </a:r>
            <a:r>
              <a:rPr lang="ru-RU" sz="8000" dirty="0" err="1"/>
              <a:t>напіввиведення</a:t>
            </a:r>
            <a:r>
              <a:rPr lang="ru-RU" sz="8000" dirty="0"/>
              <a:t> для </a:t>
            </a:r>
            <a:r>
              <a:rPr lang="ru-RU" sz="8000" dirty="0" err="1"/>
              <a:t>п'яти</a:t>
            </a:r>
            <a:r>
              <a:rPr lang="ru-RU" sz="8000" dirty="0"/>
              <a:t> </a:t>
            </a:r>
            <a:r>
              <a:rPr lang="ru-RU" sz="8000" dirty="0" err="1"/>
              <a:t>опромінених</a:t>
            </a:r>
            <a:r>
              <a:rPr lang="ru-RU" sz="8000" dirty="0"/>
              <a:t> людей </a:t>
            </a:r>
            <a:r>
              <a:rPr lang="ru-RU" sz="8000" dirty="0" err="1"/>
              <a:t>істотно</a:t>
            </a:r>
            <a:r>
              <a:rPr lang="ru-RU" sz="8000" dirty="0"/>
              <a:t> </a:t>
            </a:r>
            <a:r>
              <a:rPr lang="ru-RU" sz="8000" dirty="0" err="1"/>
              <a:t>розрізнявся</a:t>
            </a:r>
            <a:r>
              <a:rPr lang="ru-RU" sz="8000" dirty="0"/>
              <a:t> і становив 124, 61, 54, 36 і 36 </a:t>
            </a:r>
            <a:r>
              <a:rPr lang="ru-RU" sz="8000" dirty="0" err="1"/>
              <a:t>діб</a:t>
            </a:r>
            <a:r>
              <a:rPr lang="ru-RU" sz="8000" dirty="0"/>
              <a:t>) </a:t>
            </a:r>
            <a:r>
              <a:rPr lang="ru-RU" sz="8000" dirty="0" smtClean="0"/>
              <a:t>.</a:t>
            </a:r>
          </a:p>
          <a:p>
            <a:r>
              <a:rPr lang="uk-UA" sz="8000" dirty="0" smtClean="0"/>
              <a:t>Істотно зменшити вміст радіонукліда у харчових продуктах можна,якщо їх </a:t>
            </a:r>
            <a:r>
              <a:rPr lang="uk-UA" sz="8000" dirty="0" err="1" smtClean="0"/>
              <a:t>ртельно</a:t>
            </a:r>
            <a:r>
              <a:rPr lang="uk-UA" sz="8000" dirty="0" smtClean="0"/>
              <a:t> мити,очищати від шкірки,вимочувати у воді або оцті,піддавати кулінарній обробці.</a:t>
            </a:r>
            <a:endParaRPr lang="ru-RU" sz="8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404664"/>
            <a:ext cx="7756263" cy="1219742"/>
          </a:xfrm>
        </p:spPr>
        <p:txBody>
          <a:bodyPr/>
          <a:lstStyle/>
          <a:p>
            <a:r>
              <a:rPr lang="uk-UA" dirty="0" smtClean="0"/>
              <a:t>Вплив на організм людини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09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844824"/>
            <a:ext cx="62646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b="1" dirty="0" smtClean="0">
                <a:solidFill>
                  <a:schemeClr val="tx2"/>
                </a:solidFill>
              </a:rPr>
              <a:t>Дякую за увагу!</a:t>
            </a:r>
            <a:endParaRPr lang="ru-RU" sz="6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1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6"/>
            <a:ext cx="7745505" cy="3600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 </a:t>
            </a:r>
            <a:r>
              <a:rPr lang="ru-RU" dirty="0" err="1"/>
              <a:t>Х</a:t>
            </a:r>
            <a:r>
              <a:rPr lang="ru-RU" dirty="0" err="1" smtClean="0"/>
              <a:t>імічний</a:t>
            </a:r>
            <a:r>
              <a:rPr lang="ru-RU" dirty="0" smtClean="0"/>
              <a:t> </a:t>
            </a:r>
            <a:r>
              <a:rPr lang="ru-RU" dirty="0" err="1"/>
              <a:t>елемент</a:t>
            </a:r>
            <a:r>
              <a:rPr lang="ru-RU" dirty="0"/>
              <a:t> I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періодичної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Атомний</a:t>
            </a:r>
            <a:r>
              <a:rPr lang="ru-RU" dirty="0" smtClean="0"/>
              <a:t> </a:t>
            </a:r>
            <a:r>
              <a:rPr lang="ru-RU" dirty="0"/>
              <a:t>номер </a:t>
            </a:r>
            <a:r>
              <a:rPr lang="ru-RU" dirty="0" smtClean="0"/>
              <a:t>55;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Атомна</a:t>
            </a:r>
            <a:r>
              <a:rPr lang="ru-RU" dirty="0"/>
              <a:t> </a:t>
            </a:r>
            <a:r>
              <a:rPr lang="ru-RU" dirty="0" err="1"/>
              <a:t>маса</a:t>
            </a:r>
            <a:r>
              <a:rPr lang="ru-RU" dirty="0"/>
              <a:t> 132,9054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Дуже м</a:t>
            </a:r>
            <a:r>
              <a:rPr lang="en-US" dirty="0" smtClean="0"/>
              <a:t>’</a:t>
            </a:r>
            <a:r>
              <a:rPr lang="uk-UA" dirty="0" smtClean="0"/>
              <a:t>який,в</a:t>
            </a:r>
            <a:r>
              <a:rPr lang="en-US" dirty="0" smtClean="0"/>
              <a:t>’</a:t>
            </a:r>
            <a:r>
              <a:rPr lang="uk-UA" dirty="0" err="1" smtClean="0"/>
              <a:t>язкий</a:t>
            </a:r>
            <a:r>
              <a:rPr lang="uk-UA" dirty="0" smtClean="0"/>
              <a:t> метал;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dirty="0" err="1" smtClean="0"/>
              <a:t>Відноситься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 smtClean="0"/>
              <a:t>рідкісних</a:t>
            </a:r>
            <a:r>
              <a:rPr lang="ru-RU" dirty="0" smtClean="0"/>
              <a:t> </a:t>
            </a:r>
            <a:r>
              <a:rPr lang="ru-RU" dirty="0" err="1" smtClean="0"/>
              <a:t>лужних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uk-UA" dirty="0" smtClean="0"/>
              <a:t>Мало поширений в природі;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i="1" dirty="0"/>
              <a:t>T</a:t>
            </a:r>
            <a:r>
              <a:rPr lang="ru-RU" baseline="-25000" dirty="0" err="1"/>
              <a:t>пл</a:t>
            </a:r>
            <a:r>
              <a:rPr lang="ru-RU" dirty="0"/>
              <a:t>=28,6 °</a:t>
            </a:r>
            <a:r>
              <a:rPr lang="en-US" dirty="0" smtClean="0"/>
              <a:t>C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756263" cy="1054250"/>
          </a:xfrm>
        </p:spPr>
        <p:txBody>
          <a:bodyPr/>
          <a:lstStyle/>
          <a:p>
            <a:r>
              <a:rPr lang="uk-UA" dirty="0" smtClean="0"/>
              <a:t>Цезій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Відкрито</a:t>
            </a:r>
            <a:r>
              <a:rPr lang="ru-RU" dirty="0" smtClean="0"/>
              <a:t> </a:t>
            </a:r>
            <a:r>
              <a:rPr lang="ru-RU" dirty="0" err="1"/>
              <a:t>цезій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недавно, в </a:t>
            </a:r>
            <a:r>
              <a:rPr lang="ru-RU" dirty="0"/>
              <a:t>1860 р </a:t>
            </a:r>
            <a:r>
              <a:rPr lang="ru-RU" dirty="0"/>
              <a:t>., В </a:t>
            </a:r>
            <a:r>
              <a:rPr lang="ru-RU" dirty="0" err="1"/>
              <a:t>мінеральних</a:t>
            </a:r>
            <a:r>
              <a:rPr lang="ru-RU" dirty="0"/>
              <a:t> водах </a:t>
            </a:r>
            <a:r>
              <a:rPr lang="ru-RU" dirty="0" err="1"/>
              <a:t>відомих</a:t>
            </a:r>
            <a:r>
              <a:rPr lang="ru-RU" dirty="0"/>
              <a:t> </a:t>
            </a:r>
            <a:r>
              <a:rPr lang="ru-RU" dirty="0" err="1"/>
              <a:t>цілющих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Шварцвальда (Баден-Баден та </a:t>
            </a:r>
            <a:r>
              <a:rPr lang="ru-RU" dirty="0" err="1"/>
              <a:t>ін</a:t>
            </a:r>
            <a:r>
              <a:rPr lang="ru-RU" dirty="0"/>
              <a:t>.) За короткий </a:t>
            </a:r>
            <a:r>
              <a:rPr lang="ru-RU" dirty="0" err="1">
                <a:hlinkClick r:id="rId2" tooltip="Історичка"/>
              </a:rPr>
              <a:t>історичний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пройшов</a:t>
            </a:r>
            <a:r>
              <a:rPr lang="ru-RU" dirty="0"/>
              <a:t> </a:t>
            </a:r>
            <a:r>
              <a:rPr lang="ru-RU" dirty="0" err="1"/>
              <a:t>блискучий</a:t>
            </a:r>
            <a:r>
              <a:rPr lang="ru-RU" dirty="0"/>
              <a:t> шлях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рідкісного</a:t>
            </a:r>
            <a:r>
              <a:rPr lang="ru-RU" dirty="0"/>
              <a:t>, </a:t>
            </a:r>
            <a:r>
              <a:rPr lang="ru-RU" dirty="0" err="1"/>
              <a:t>нікому</a:t>
            </a:r>
            <a:r>
              <a:rPr lang="ru-RU" dirty="0"/>
              <a:t> не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 до </a:t>
            </a:r>
            <a:r>
              <a:rPr lang="ru-RU" dirty="0" err="1"/>
              <a:t>стратегічного</a:t>
            </a:r>
            <a:r>
              <a:rPr lang="ru-RU" dirty="0"/>
              <a:t> </a:t>
            </a:r>
            <a:r>
              <a:rPr lang="ru-RU" dirty="0" err="1"/>
              <a:t>металу</a:t>
            </a:r>
            <a:r>
              <a:rPr lang="ru-RU" dirty="0"/>
              <a:t>.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родини</a:t>
            </a:r>
            <a:r>
              <a:rPr lang="ru-RU" dirty="0"/>
              <a:t> </a:t>
            </a:r>
            <a:r>
              <a:rPr lang="ru-RU" dirty="0" err="1"/>
              <a:t>рідкісних</a:t>
            </a:r>
            <a:r>
              <a:rPr lang="ru-RU" dirty="0"/>
              <a:t> </a:t>
            </a:r>
            <a:r>
              <a:rPr lang="ru-RU" dirty="0" err="1"/>
              <a:t>лужних</a:t>
            </a:r>
            <a:r>
              <a:rPr lang="ru-RU" dirty="0"/>
              <a:t> легких </a:t>
            </a:r>
            <a:r>
              <a:rPr lang="ru-RU" dirty="0" err="1"/>
              <a:t>металів</a:t>
            </a:r>
            <a:r>
              <a:rPr lang="ru-RU" dirty="0"/>
              <a:t>. Легко </a:t>
            </a:r>
            <a:r>
              <a:rPr lang="ru-RU" dirty="0" err="1"/>
              <a:t>взаємодіє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елементами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міцні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відкриття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41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905" y="0"/>
            <a:ext cx="9167905" cy="6875929"/>
          </a:xfrm>
        </p:spPr>
      </p:pic>
    </p:spTree>
    <p:extLst>
      <p:ext uri="{BB962C8B-B14F-4D97-AF65-F5344CB8AC3E}">
        <p14:creationId xmlns:p14="http://schemas.microsoft.com/office/powerpoint/2010/main" val="253402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40653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/>
              <a:t>цезію</a:t>
            </a:r>
            <a:r>
              <a:rPr lang="ru-RU" dirty="0"/>
              <a:t> в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корі</a:t>
            </a:r>
            <a:r>
              <a:rPr lang="ru-RU" dirty="0"/>
              <a:t> а </a:t>
            </a:r>
            <a:r>
              <a:rPr lang="ru-RU" dirty="0" err="1"/>
              <a:t>приблизно</a:t>
            </a:r>
            <a:r>
              <a:rPr lang="ru-RU" dirty="0"/>
              <a:t> 7-10%. </a:t>
            </a:r>
            <a:r>
              <a:rPr lang="ru-RU" dirty="0" err="1"/>
              <a:t>Цезій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49-е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в </a:t>
            </a:r>
            <a:r>
              <a:rPr lang="ru-RU" dirty="0" err="1"/>
              <a:t>земній</a:t>
            </a:r>
            <a:r>
              <a:rPr lang="ru-RU" dirty="0"/>
              <a:t> </a:t>
            </a:r>
            <a:r>
              <a:rPr lang="ru-RU" dirty="0" err="1"/>
              <a:t>корі</a:t>
            </a:r>
            <a:r>
              <a:rPr lang="ru-RU" dirty="0"/>
              <a:t> (за </a:t>
            </a:r>
            <a:r>
              <a:rPr lang="ru-RU" dirty="0" err="1"/>
              <a:t>масою</a:t>
            </a:r>
            <a:r>
              <a:rPr lang="ru-RU" dirty="0"/>
              <a:t>)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кадмію</a:t>
            </a:r>
            <a:r>
              <a:rPr lang="ru-RU" dirty="0"/>
              <a:t>, </a:t>
            </a:r>
            <a:r>
              <a:rPr lang="ru-RU" dirty="0" err="1"/>
              <a:t>миш'яку</a:t>
            </a:r>
            <a:r>
              <a:rPr lang="ru-RU" dirty="0"/>
              <a:t>, </a:t>
            </a:r>
            <a:r>
              <a:rPr lang="ru-RU" dirty="0" err="1"/>
              <a:t>ртуті</a:t>
            </a:r>
            <a:r>
              <a:rPr lang="ru-RU" dirty="0"/>
              <a:t>, </a:t>
            </a:r>
            <a:r>
              <a:rPr lang="ru-RU" dirty="0" err="1"/>
              <a:t>сурми</a:t>
            </a:r>
            <a:r>
              <a:rPr lang="ru-RU" dirty="0"/>
              <a:t> і </a:t>
            </a:r>
            <a:r>
              <a:rPr lang="ru-RU" dirty="0" err="1"/>
              <a:t>ніобію</a:t>
            </a:r>
            <a:r>
              <a:rPr lang="ru-RU" dirty="0"/>
              <a:t>. </a:t>
            </a:r>
            <a:r>
              <a:rPr lang="ru-RU" dirty="0" err="1"/>
              <a:t>Оскільки</a:t>
            </a:r>
            <a:r>
              <a:rPr lang="ru-RU" dirty="0"/>
              <a:t> і </a:t>
            </a:r>
            <a:r>
              <a:rPr lang="ru-RU" dirty="0" err="1"/>
              <a:t>цезій</a:t>
            </a:r>
            <a:r>
              <a:rPr lang="ru-RU" dirty="0"/>
              <a:t> у </a:t>
            </a:r>
            <a:r>
              <a:rPr lang="ru-RU" dirty="0" err="1"/>
              <a:t>мінералах</a:t>
            </a:r>
            <a:r>
              <a:rPr lang="ru-RU" dirty="0"/>
              <a:t>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поллуціта</a:t>
            </a:r>
            <a:r>
              <a:rPr lang="ru-RU" dirty="0"/>
              <a:t>) є </a:t>
            </a:r>
            <a:r>
              <a:rPr lang="ru-RU" dirty="0" err="1"/>
              <a:t>компонентними</a:t>
            </a:r>
            <a:r>
              <a:rPr lang="ru-RU" dirty="0"/>
              <a:t> </a:t>
            </a:r>
            <a:r>
              <a:rPr lang="ru-RU" dirty="0" err="1"/>
              <a:t>домішками</a:t>
            </a:r>
            <a:r>
              <a:rPr lang="ru-RU" dirty="0"/>
              <a:t>, то </a:t>
            </a:r>
            <a:r>
              <a:rPr lang="ru-RU" dirty="0" err="1"/>
              <a:t>знайти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в </a:t>
            </a:r>
            <a:r>
              <a:rPr lang="ru-RU" dirty="0" err="1"/>
              <a:t>руді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аналітичними</a:t>
            </a:r>
            <a:r>
              <a:rPr lang="ru-RU" dirty="0"/>
              <a:t> методами. 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Оскільки</a:t>
            </a:r>
            <a:r>
              <a:rPr lang="ru-RU" dirty="0"/>
              <a:t> 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цезію</a:t>
            </a:r>
            <a:r>
              <a:rPr lang="ru-RU" dirty="0"/>
              <a:t> з </a:t>
            </a:r>
            <a:r>
              <a:rPr lang="ru-RU" dirty="0" err="1"/>
              <a:t>польових</a:t>
            </a:r>
            <a:r>
              <a:rPr lang="ru-RU" dirty="0"/>
              <a:t> </a:t>
            </a:r>
            <a:r>
              <a:rPr lang="ru-RU" dirty="0" err="1"/>
              <a:t>шпатів</a:t>
            </a:r>
            <a:r>
              <a:rPr lang="ru-RU" dirty="0"/>
              <a:t> і слюд </a:t>
            </a:r>
            <a:r>
              <a:rPr lang="ru-RU" dirty="0" smtClean="0"/>
              <a:t> </a:t>
            </a:r>
            <a:r>
              <a:rPr lang="ru-RU" dirty="0"/>
              <a:t>практично </a:t>
            </a:r>
            <a:r>
              <a:rPr lang="ru-RU" dirty="0" err="1"/>
              <a:t>ще</a:t>
            </a:r>
            <a:r>
              <a:rPr lang="ru-RU" dirty="0"/>
              <a:t> не </a:t>
            </a:r>
            <a:r>
              <a:rPr lang="ru-RU" dirty="0" err="1"/>
              <a:t>освоєно</a:t>
            </a:r>
            <a:r>
              <a:rPr lang="ru-RU" dirty="0"/>
              <a:t>, </a:t>
            </a:r>
            <a:r>
              <a:rPr lang="ru-RU" dirty="0" err="1"/>
              <a:t>балансовими</a:t>
            </a:r>
            <a:r>
              <a:rPr lang="ru-RU" dirty="0"/>
              <a:t> є </a:t>
            </a:r>
            <a:r>
              <a:rPr lang="ru-RU" dirty="0" err="1"/>
              <a:t>тільки</a:t>
            </a:r>
            <a:r>
              <a:rPr lang="ru-RU" dirty="0"/>
              <a:t> запаси </a:t>
            </a:r>
            <a:r>
              <a:rPr lang="ru-RU" dirty="0" err="1"/>
              <a:t>цезію</a:t>
            </a:r>
            <a:r>
              <a:rPr lang="ru-RU" dirty="0"/>
              <a:t> в </a:t>
            </a:r>
            <a:r>
              <a:rPr lang="ru-RU" dirty="0" err="1"/>
              <a:t>поллуціте</a:t>
            </a:r>
            <a:r>
              <a:rPr lang="ru-RU" dirty="0"/>
              <a:t>. 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/>
              <a:t>поллуціт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знайдений</a:t>
            </a:r>
            <a:r>
              <a:rPr lang="ru-RU" dirty="0"/>
              <a:t> в 1846 р., в </a:t>
            </a:r>
            <a:r>
              <a:rPr lang="ru-RU" dirty="0" err="1"/>
              <a:t>міароліто-вих</a:t>
            </a:r>
            <a:r>
              <a:rPr lang="ru-RU" dirty="0"/>
              <a:t> </a:t>
            </a:r>
            <a:r>
              <a:rPr lang="ru-RU" dirty="0" err="1"/>
              <a:t>порожнечах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гранітів</a:t>
            </a:r>
            <a:r>
              <a:rPr lang="ru-RU" dirty="0"/>
              <a:t> на о. </a:t>
            </a:r>
            <a:r>
              <a:rPr lang="ru-RU" dirty="0" err="1"/>
              <a:t>Ельба</a:t>
            </a:r>
            <a:r>
              <a:rPr lang="ru-RU" dirty="0"/>
              <a:t> (</a:t>
            </a:r>
            <a:r>
              <a:rPr lang="ru-RU" dirty="0" err="1" smtClean="0"/>
              <a:t>Італія</a:t>
            </a:r>
            <a:r>
              <a:rPr lang="ru-RU" dirty="0" smtClean="0"/>
              <a:t>). </a:t>
            </a:r>
            <a:r>
              <a:rPr lang="ru-RU" dirty="0" err="1"/>
              <a:t>Поллуціт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асоціюється</a:t>
            </a:r>
            <a:r>
              <a:rPr lang="ru-RU" dirty="0"/>
              <a:t> з </a:t>
            </a:r>
            <a:r>
              <a:rPr lang="ru-RU" dirty="0" err="1"/>
              <a:t>польовим</a:t>
            </a:r>
            <a:r>
              <a:rPr lang="ru-RU" dirty="0"/>
              <a:t> шпатом, </a:t>
            </a:r>
            <a:r>
              <a:rPr lang="ru-RU" dirty="0" err="1"/>
              <a:t>петалітом</a:t>
            </a:r>
            <a:r>
              <a:rPr lang="ru-RU" dirty="0"/>
              <a:t>, </a:t>
            </a:r>
            <a:r>
              <a:rPr lang="ru-RU" dirty="0" err="1"/>
              <a:t>лепідолітом</a:t>
            </a:r>
            <a:r>
              <a:rPr lang="ru-RU" dirty="0"/>
              <a:t>, </a:t>
            </a:r>
            <a:r>
              <a:rPr lang="ru-RU" dirty="0" err="1"/>
              <a:t>кварцом</a:t>
            </a:r>
            <a:r>
              <a:rPr lang="ru-RU" dirty="0"/>
              <a:t>, </a:t>
            </a:r>
            <a:r>
              <a:rPr lang="ru-RU" dirty="0" err="1"/>
              <a:t>амблігонітом</a:t>
            </a:r>
            <a:r>
              <a:rPr lang="ru-RU" dirty="0"/>
              <a:t>, сподуменом, </a:t>
            </a:r>
            <a:r>
              <a:rPr lang="ru-RU" dirty="0" err="1"/>
              <a:t>турмаліном</a:t>
            </a:r>
            <a:r>
              <a:rPr lang="ru-RU" dirty="0"/>
              <a:t>, </a:t>
            </a:r>
            <a:r>
              <a:rPr lang="ru-RU" dirty="0" err="1"/>
              <a:t>білим</a:t>
            </a:r>
            <a:r>
              <a:rPr lang="ru-RU" dirty="0"/>
              <a:t> і </a:t>
            </a:r>
            <a:r>
              <a:rPr lang="ru-RU" dirty="0" err="1"/>
              <a:t>рожевим</a:t>
            </a:r>
            <a:r>
              <a:rPr lang="ru-RU" dirty="0"/>
              <a:t> </a:t>
            </a:r>
            <a:r>
              <a:rPr lang="ru-RU" dirty="0" err="1"/>
              <a:t>берилом</a:t>
            </a:r>
            <a:r>
              <a:rPr lang="ru-RU" dirty="0"/>
              <a:t>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Сировинні джерела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75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988840"/>
            <a:ext cx="7745505" cy="4608512"/>
          </a:xfrm>
        </p:spPr>
        <p:txBody>
          <a:bodyPr>
            <a:normAutofit fontScale="92500"/>
          </a:bodyPr>
          <a:lstStyle/>
          <a:p>
            <a:r>
              <a:rPr lang="ru-RU" dirty="0"/>
              <a:t>В </a:t>
            </a:r>
            <a:r>
              <a:rPr lang="ru-RU" dirty="0" err="1"/>
              <a:t>даний</a:t>
            </a:r>
            <a:r>
              <a:rPr lang="ru-RU" dirty="0"/>
              <a:t> час </a:t>
            </a:r>
            <a:r>
              <a:rPr lang="ru-RU" dirty="0" err="1"/>
              <a:t>застосовується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в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галузях</a:t>
            </a:r>
            <a:r>
              <a:rPr lang="ru-RU" dirty="0"/>
              <a:t>: в </a:t>
            </a:r>
            <a:r>
              <a:rPr lang="ru-RU" dirty="0" err="1"/>
              <a:t>електроніці</a:t>
            </a:r>
            <a:r>
              <a:rPr lang="ru-RU" dirty="0"/>
              <a:t> , у </a:t>
            </a:r>
            <a:r>
              <a:rPr lang="ru-RU" dirty="0" err="1"/>
              <a:t>радіолокації</a:t>
            </a:r>
            <a:r>
              <a:rPr lang="ru-RU" dirty="0"/>
              <a:t> і </a:t>
            </a:r>
            <a:r>
              <a:rPr lang="ru-RU" dirty="0" err="1"/>
              <a:t>кіно</a:t>
            </a:r>
            <a:r>
              <a:rPr lang="ru-RU" dirty="0"/>
              <a:t>, в </a:t>
            </a:r>
            <a:r>
              <a:rPr lang="ru-RU" dirty="0" err="1"/>
              <a:t>атомних</a:t>
            </a:r>
            <a:r>
              <a:rPr lang="ru-RU" dirty="0"/>
              <a:t> реакторах і на </a:t>
            </a:r>
            <a:r>
              <a:rPr lang="ru-RU" dirty="0" err="1"/>
              <a:t>космічних</a:t>
            </a:r>
            <a:r>
              <a:rPr lang="ru-RU" dirty="0"/>
              <a:t> кораблях. </a:t>
            </a:r>
            <a:endParaRPr lang="ru-RU" dirty="0" smtClean="0"/>
          </a:p>
          <a:p>
            <a:r>
              <a:rPr lang="ru-RU" dirty="0"/>
              <a:t>Йодид та </a:t>
            </a:r>
            <a:r>
              <a:rPr lang="ru-RU" dirty="0" err="1"/>
              <a:t>бромід</a:t>
            </a:r>
            <a:r>
              <a:rPr lang="ru-RU" dirty="0"/>
              <a:t> </a:t>
            </a:r>
            <a:r>
              <a:rPr lang="ru-RU" dirty="0" err="1"/>
              <a:t>цезію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оптичних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у </a:t>
            </a:r>
            <a:r>
              <a:rPr lang="ru-RU" dirty="0" err="1"/>
              <a:t>спеціальній</a:t>
            </a:r>
            <a:r>
              <a:rPr lang="ru-RU" dirty="0"/>
              <a:t> </a:t>
            </a:r>
            <a:r>
              <a:rPr lang="ru-RU" dirty="0" err="1"/>
              <a:t>оптиці</a:t>
            </a:r>
            <a:r>
              <a:rPr lang="ru-RU" dirty="0"/>
              <a:t> - </a:t>
            </a:r>
            <a:r>
              <a:rPr lang="ru-RU" dirty="0" err="1"/>
              <a:t>інфрачервоні</a:t>
            </a:r>
            <a:r>
              <a:rPr lang="ru-RU" dirty="0"/>
              <a:t> </a:t>
            </a:r>
            <a:r>
              <a:rPr lang="ru-RU" dirty="0" err="1"/>
              <a:t>прилади</a:t>
            </a:r>
            <a:r>
              <a:rPr lang="ru-RU" dirty="0"/>
              <a:t>, </a:t>
            </a:r>
            <a:r>
              <a:rPr lang="ru-RU" dirty="0" err="1"/>
              <a:t>окуляри</a:t>
            </a:r>
            <a:r>
              <a:rPr lang="ru-RU" dirty="0"/>
              <a:t> і </a:t>
            </a:r>
            <a:r>
              <a:rPr lang="ru-RU" dirty="0" err="1"/>
              <a:t>біноклі</a:t>
            </a:r>
            <a:r>
              <a:rPr lang="ru-RU" dirty="0"/>
              <a:t> </a:t>
            </a:r>
            <a:r>
              <a:rPr lang="ru-RU" dirty="0" err="1"/>
              <a:t>нічного</a:t>
            </a:r>
            <a:r>
              <a:rPr lang="ru-RU" dirty="0"/>
              <a:t> </a:t>
            </a:r>
            <a:r>
              <a:rPr lang="ru-RU" dirty="0" err="1"/>
              <a:t>бачення</a:t>
            </a:r>
            <a:r>
              <a:rPr lang="ru-RU" dirty="0"/>
              <a:t>, </a:t>
            </a:r>
            <a:r>
              <a:rPr lang="ru-RU" dirty="0" err="1"/>
              <a:t>приціли</a:t>
            </a:r>
            <a:r>
              <a:rPr lang="ru-RU" dirty="0"/>
              <a:t>,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і </a:t>
            </a:r>
            <a:r>
              <a:rPr lang="ru-RU" dirty="0" err="1"/>
              <a:t>живої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противника (у тому </a:t>
            </a:r>
            <a:r>
              <a:rPr lang="ru-RU" dirty="0" err="1"/>
              <a:t>числі</a:t>
            </a:r>
            <a:r>
              <a:rPr lang="ru-RU" dirty="0"/>
              <a:t> з космосу).</a:t>
            </a:r>
          </a:p>
          <a:p>
            <a:r>
              <a:rPr lang="ru-RU" dirty="0" err="1"/>
              <a:t>Металевий</a:t>
            </a:r>
            <a:r>
              <a:rPr lang="ru-RU" dirty="0"/>
              <a:t> </a:t>
            </a:r>
            <a:r>
              <a:rPr lang="ru-RU" dirty="0" err="1"/>
              <a:t>цезій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в атомно-</a:t>
            </a:r>
            <a:r>
              <a:rPr lang="ru-RU" dirty="0" err="1"/>
              <a:t>водневій</a:t>
            </a:r>
            <a:r>
              <a:rPr lang="ru-RU" dirty="0"/>
              <a:t> </a:t>
            </a:r>
            <a:r>
              <a:rPr lang="ru-RU" dirty="0" err="1"/>
              <a:t>енергетиці</a:t>
            </a:r>
            <a:r>
              <a:rPr lang="ru-RU" dirty="0"/>
              <a:t> при </a:t>
            </a:r>
            <a:r>
              <a:rPr lang="ru-RU" dirty="0" err="1"/>
              <a:t>розкладанні</a:t>
            </a:r>
            <a:r>
              <a:rPr lang="ru-RU" dirty="0"/>
              <a:t> води </a:t>
            </a:r>
            <a:r>
              <a:rPr lang="ru-RU" dirty="0" err="1"/>
              <a:t>термохімічним</a:t>
            </a:r>
            <a:r>
              <a:rPr lang="ru-RU" dirty="0"/>
              <a:t> способом</a:t>
            </a:r>
            <a:r>
              <a:rPr lang="ru-RU" dirty="0" smtClean="0"/>
              <a:t>.</a:t>
            </a:r>
          </a:p>
          <a:p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</a:t>
            </a:r>
            <a:r>
              <a:rPr lang="ru-RU" dirty="0" err="1"/>
              <a:t>цезію</a:t>
            </a:r>
            <a:r>
              <a:rPr lang="ru-RU" dirty="0"/>
              <a:t> </a:t>
            </a:r>
            <a:r>
              <a:rPr lang="ru-RU" dirty="0" err="1"/>
              <a:t>створені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 </a:t>
            </a:r>
            <a:r>
              <a:rPr lang="ru-RU" dirty="0" err="1"/>
              <a:t>лікарські</a:t>
            </a:r>
            <a:r>
              <a:rPr lang="ru-RU" dirty="0"/>
              <a:t> </a:t>
            </a:r>
            <a:r>
              <a:rPr lang="ru-RU" dirty="0" err="1"/>
              <a:t>препарати</a:t>
            </a:r>
            <a:r>
              <a:rPr lang="ru-RU" dirty="0"/>
              <a:t> для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виразкових</a:t>
            </a:r>
            <a:r>
              <a:rPr lang="ru-RU" dirty="0"/>
              <a:t> </a:t>
            </a:r>
            <a:r>
              <a:rPr lang="ru-RU" dirty="0" err="1"/>
              <a:t>захворювань</a:t>
            </a:r>
            <a:r>
              <a:rPr lang="ru-RU" dirty="0"/>
              <a:t>, </a:t>
            </a:r>
            <a:r>
              <a:rPr lang="ru-RU" dirty="0" err="1"/>
              <a:t>дифтерії</a:t>
            </a:r>
            <a:r>
              <a:rPr lang="ru-RU" dirty="0"/>
              <a:t>, </a:t>
            </a:r>
            <a:r>
              <a:rPr lang="ru-RU" dirty="0" err="1"/>
              <a:t>шоків</a:t>
            </a:r>
            <a:r>
              <a:rPr lang="ru-RU" dirty="0"/>
              <a:t>, </a:t>
            </a:r>
            <a:r>
              <a:rPr lang="ru-RU" dirty="0" err="1"/>
              <a:t>шизофренії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70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9"/>
            <a:ext cx="7745505" cy="439248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/>
              <a:t>Цезій-137,</a:t>
            </a:r>
            <a:r>
              <a:rPr lang="ru-RU" dirty="0"/>
              <a:t> </a:t>
            </a:r>
            <a:r>
              <a:rPr lang="ru-RU" dirty="0" err="1"/>
              <a:t>відомий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як </a:t>
            </a:r>
            <a:r>
              <a:rPr lang="ru-RU" b="1" dirty="0" err="1"/>
              <a:t>радіоцезій</a:t>
            </a:r>
            <a:r>
              <a:rPr lang="ru-RU" dirty="0"/>
              <a:t> - </a:t>
            </a:r>
            <a:r>
              <a:rPr lang="ru-RU" dirty="0" err="1"/>
              <a:t>радіоактивний</a:t>
            </a:r>
            <a:r>
              <a:rPr lang="ru-RU" dirty="0"/>
              <a:t> </a:t>
            </a:r>
            <a:r>
              <a:rPr lang="ru-RU" dirty="0" err="1"/>
              <a:t>нуклід</a:t>
            </a:r>
            <a:r>
              <a:rPr lang="ru-RU" dirty="0"/>
              <a:t> </a:t>
            </a:r>
            <a:r>
              <a:rPr lang="ru-RU" dirty="0" err="1"/>
              <a:t>хімічного</a:t>
            </a:r>
            <a:r>
              <a:rPr lang="ru-RU" dirty="0"/>
              <a:t> </a:t>
            </a:r>
            <a:r>
              <a:rPr lang="ru-RU" dirty="0" err="1"/>
              <a:t>елемента</a:t>
            </a:r>
            <a:r>
              <a:rPr lang="ru-RU" dirty="0"/>
              <a:t> </a:t>
            </a:r>
            <a:r>
              <a:rPr lang="ru-RU" dirty="0" err="1" smtClean="0"/>
              <a:t>цезію</a:t>
            </a:r>
            <a:r>
              <a:rPr lang="ru-RU" dirty="0" smtClean="0"/>
              <a:t>.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при </a:t>
            </a:r>
            <a:r>
              <a:rPr lang="ru-RU" dirty="0" err="1"/>
              <a:t>поділі</a:t>
            </a:r>
            <a:r>
              <a:rPr lang="ru-RU" dirty="0"/>
              <a:t> ядер в </a:t>
            </a:r>
            <a:r>
              <a:rPr lang="ru-RU" dirty="0" err="1"/>
              <a:t>ядерних</a:t>
            </a:r>
            <a:r>
              <a:rPr lang="ru-RU" dirty="0"/>
              <a:t> реакторах і </a:t>
            </a:r>
            <a:r>
              <a:rPr lang="ru-RU" dirty="0" err="1"/>
              <a:t>ядерній</a:t>
            </a:r>
            <a:r>
              <a:rPr lang="ru-RU" dirty="0"/>
              <a:t> </a:t>
            </a:r>
            <a:r>
              <a:rPr lang="ru-RU" dirty="0" err="1"/>
              <a:t>зброї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dirty="0"/>
              <a:t>Цезій-137 - один з </a:t>
            </a:r>
            <a:r>
              <a:rPr lang="ru-RU" dirty="0" err="1"/>
              <a:t>головних</a:t>
            </a:r>
            <a:r>
              <a:rPr lang="ru-RU" dirty="0"/>
              <a:t> </a:t>
            </a:r>
            <a:r>
              <a:rPr lang="ru-RU" dirty="0" err="1"/>
              <a:t>компонентів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біосфери</a:t>
            </a:r>
            <a:r>
              <a:rPr lang="ru-RU" dirty="0"/>
              <a:t>.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випаданнях</a:t>
            </a:r>
            <a:r>
              <a:rPr lang="ru-RU" dirty="0"/>
              <a:t>,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відходах</a:t>
            </a:r>
            <a:r>
              <a:rPr lang="ru-RU" dirty="0"/>
              <a:t>, скидах </a:t>
            </a:r>
            <a:r>
              <a:rPr lang="ru-RU" dirty="0" err="1"/>
              <a:t>заводів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переробляють</a:t>
            </a:r>
            <a:r>
              <a:rPr lang="ru-RU" dirty="0"/>
              <a:t> </a:t>
            </a:r>
            <a:r>
              <a:rPr lang="ru-RU" dirty="0" err="1"/>
              <a:t>відходи</a:t>
            </a:r>
            <a:r>
              <a:rPr lang="ru-RU" dirty="0"/>
              <a:t> </a:t>
            </a:r>
            <a:r>
              <a:rPr lang="ru-RU" dirty="0" err="1"/>
              <a:t>атомних</a:t>
            </a:r>
            <a:r>
              <a:rPr lang="ru-RU" dirty="0"/>
              <a:t> </a:t>
            </a:r>
            <a:r>
              <a:rPr lang="ru-RU" dirty="0" err="1"/>
              <a:t>електростанцій</a:t>
            </a:r>
            <a:r>
              <a:rPr lang="ru-RU" dirty="0"/>
              <a:t>. </a:t>
            </a:r>
            <a:r>
              <a:rPr lang="ru-RU" dirty="0" err="1"/>
              <a:t>Інтенсивно</a:t>
            </a:r>
            <a:r>
              <a:rPr lang="ru-RU" dirty="0"/>
              <a:t> </a:t>
            </a:r>
            <a:r>
              <a:rPr lang="ru-RU" dirty="0" err="1"/>
              <a:t>сорбується</a:t>
            </a:r>
            <a:r>
              <a:rPr lang="ru-RU" dirty="0"/>
              <a:t> грунтом і </a:t>
            </a:r>
            <a:r>
              <a:rPr lang="ru-RU" dirty="0" err="1"/>
              <a:t>донними</a:t>
            </a:r>
            <a:r>
              <a:rPr lang="ru-RU" dirty="0"/>
              <a:t> </a:t>
            </a:r>
            <a:r>
              <a:rPr lang="ru-RU" dirty="0" err="1"/>
              <a:t>відкладеннями</a:t>
            </a:r>
            <a:r>
              <a:rPr lang="ru-RU" dirty="0"/>
              <a:t>; 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 smtClean="0"/>
              <a:t>. </a:t>
            </a:r>
            <a:r>
              <a:rPr lang="ru-RU" dirty="0"/>
              <a:t>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тварин</a:t>
            </a:r>
            <a:r>
              <a:rPr lang="ru-RU" dirty="0"/>
              <a:t> </a:t>
            </a:r>
            <a:r>
              <a:rPr lang="ru-RU" baseline="30000" dirty="0"/>
              <a:t>137</a:t>
            </a:r>
            <a:r>
              <a:rPr lang="ru-RU" dirty="0"/>
              <a:t> </a:t>
            </a:r>
            <a:r>
              <a:rPr lang="en-US" dirty="0"/>
              <a:t>Cs </a:t>
            </a:r>
            <a:r>
              <a:rPr lang="ru-RU" dirty="0" err="1"/>
              <a:t>накопичується</a:t>
            </a:r>
            <a:r>
              <a:rPr lang="ru-RU" dirty="0"/>
              <a:t> </a:t>
            </a:r>
            <a:r>
              <a:rPr lang="ru-RU" dirty="0" err="1"/>
              <a:t>головним</a:t>
            </a:r>
            <a:r>
              <a:rPr lang="ru-RU" dirty="0"/>
              <a:t> чином у </a:t>
            </a:r>
            <a:r>
              <a:rPr lang="ru-RU" dirty="0" err="1"/>
              <a:t>м'язах</a:t>
            </a:r>
            <a:r>
              <a:rPr lang="ru-RU" dirty="0"/>
              <a:t> і </a:t>
            </a:r>
            <a:r>
              <a:rPr lang="ru-RU" dirty="0" err="1"/>
              <a:t>печінці</a:t>
            </a:r>
            <a:r>
              <a:rPr lang="ru-RU" dirty="0"/>
              <a:t>.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відмічений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північних</a:t>
            </a:r>
            <a:r>
              <a:rPr lang="ru-RU" dirty="0" smtClean="0"/>
              <a:t> </a:t>
            </a:r>
            <a:r>
              <a:rPr lang="ru-RU" dirty="0" err="1"/>
              <a:t>оленів</a:t>
            </a:r>
            <a:r>
              <a:rPr lang="ru-RU" dirty="0"/>
              <a:t> і </a:t>
            </a:r>
            <a:r>
              <a:rPr lang="ru-RU" dirty="0" err="1"/>
              <a:t>північноамериканських</a:t>
            </a:r>
            <a:r>
              <a:rPr lang="ru-RU" dirty="0"/>
              <a:t> </a:t>
            </a:r>
            <a:r>
              <a:rPr lang="ru-RU" dirty="0" err="1"/>
              <a:t>водоплавних</a:t>
            </a:r>
            <a:r>
              <a:rPr lang="ru-RU" dirty="0"/>
              <a:t> </a:t>
            </a:r>
            <a:r>
              <a:rPr lang="ru-RU" dirty="0" err="1"/>
              <a:t>птахів</a:t>
            </a:r>
            <a:r>
              <a:rPr lang="ru-RU" dirty="0"/>
              <a:t>. </a:t>
            </a:r>
            <a:r>
              <a:rPr lang="ru-RU" dirty="0" err="1"/>
              <a:t>Накопичується</a:t>
            </a:r>
            <a:r>
              <a:rPr lang="ru-RU" dirty="0"/>
              <a:t> в грибах, ряд </a:t>
            </a:r>
            <a:r>
              <a:rPr lang="ru-RU" dirty="0" err="1" smtClean="0"/>
              <a:t>яких</a:t>
            </a:r>
            <a:r>
              <a:rPr lang="ru-RU" dirty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/>
              <a:t>"</a:t>
            </a:r>
            <a:r>
              <a:rPr lang="ru-RU" dirty="0" err="1"/>
              <a:t>акумуляторами</a:t>
            </a:r>
            <a:r>
              <a:rPr lang="ru-RU" dirty="0"/>
              <a:t>" </a:t>
            </a:r>
            <a:r>
              <a:rPr lang="ru-RU" dirty="0" err="1"/>
              <a:t>радіоцезію</a:t>
            </a:r>
            <a:r>
              <a:rPr lang="ru-RU" dirty="0"/>
              <a:t> </a:t>
            </a:r>
            <a:r>
              <a:rPr lang="ru-RU" baseline="30000" dirty="0">
                <a:hlinkClick r:id="rId2"/>
              </a:rPr>
              <a:t>[3]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Цезій - 137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0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72816"/>
            <a:ext cx="8049216" cy="485740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dirty="0"/>
          </a:p>
          <a:p>
            <a:r>
              <a:rPr lang="uk-UA" dirty="0" smtClean="0"/>
              <a:t>Під час аварії на ЧАЕС у довкілля потрапило багато радіоактивних нуклідів серед них був Цезій-137.</a:t>
            </a:r>
          </a:p>
          <a:p>
            <a:r>
              <a:rPr lang="ru-RU" dirty="0" err="1"/>
              <a:t>Викид</a:t>
            </a:r>
            <a:r>
              <a:rPr lang="ru-RU" dirty="0"/>
              <a:t> цезію-137 в </a:t>
            </a:r>
            <a:r>
              <a:rPr lang="ru-RU" dirty="0" err="1"/>
              <a:t>навколишнє</a:t>
            </a:r>
            <a:r>
              <a:rPr lang="ru-RU" dirty="0"/>
              <a:t> </a:t>
            </a:r>
            <a:r>
              <a:rPr lang="ru-RU" dirty="0" err="1"/>
              <a:t>середовище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основному в </a:t>
            </a:r>
            <a:r>
              <a:rPr lang="ru-RU" dirty="0" err="1"/>
              <a:t>результаті</a:t>
            </a:r>
            <a:r>
              <a:rPr lang="ru-RU" dirty="0"/>
              <a:t> </a:t>
            </a:r>
            <a:r>
              <a:rPr lang="ru-RU" dirty="0" err="1"/>
              <a:t>ядерних</a:t>
            </a:r>
            <a:r>
              <a:rPr lang="ru-RU" dirty="0"/>
              <a:t> </a:t>
            </a:r>
            <a:r>
              <a:rPr lang="ru-RU" dirty="0" err="1"/>
              <a:t>випробувань</a:t>
            </a:r>
            <a:r>
              <a:rPr lang="ru-RU" dirty="0"/>
              <a:t> і </a:t>
            </a:r>
            <a:r>
              <a:rPr lang="ru-RU" dirty="0" err="1"/>
              <a:t>аварій</a:t>
            </a:r>
            <a:r>
              <a:rPr lang="ru-RU" dirty="0"/>
              <a:t> на </a:t>
            </a:r>
            <a:r>
              <a:rPr lang="ru-RU" dirty="0" err="1"/>
              <a:t>підприємствах</a:t>
            </a:r>
            <a:r>
              <a:rPr lang="ru-RU" dirty="0"/>
              <a:t> </a:t>
            </a:r>
            <a:r>
              <a:rPr lang="ru-RU" dirty="0" err="1"/>
              <a:t>атомної</a:t>
            </a:r>
            <a:r>
              <a:rPr lang="ru-RU" dirty="0"/>
              <a:t> </a:t>
            </a:r>
            <a:r>
              <a:rPr lang="ru-RU" dirty="0" err="1"/>
              <a:t>енергетики</a:t>
            </a:r>
            <a:r>
              <a:rPr lang="ru-RU" dirty="0" smtClean="0"/>
              <a:t>.</a:t>
            </a:r>
          </a:p>
          <a:p>
            <a:r>
              <a:rPr lang="ru-RU" dirty="0"/>
              <a:t>У 2011 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аварії</a:t>
            </a:r>
            <a:r>
              <a:rPr lang="ru-RU" dirty="0"/>
              <a:t> на АЕС Фукусіма-1 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зруйнованого</a:t>
            </a:r>
            <a:r>
              <a:rPr lang="ru-RU" dirty="0"/>
              <a:t> реактора 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викинуто</a:t>
            </a:r>
            <a:r>
              <a:rPr lang="ru-RU" dirty="0"/>
              <a:t> </a:t>
            </a: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smtClean="0"/>
              <a:t>цезію-137. </a:t>
            </a:r>
            <a:r>
              <a:rPr lang="ru-RU" dirty="0" err="1"/>
              <a:t>Поширення</a:t>
            </a:r>
            <a:r>
              <a:rPr lang="ru-RU" dirty="0"/>
              <a:t>, в основному, </a:t>
            </a:r>
            <a:r>
              <a:rPr lang="ru-RU" dirty="0" err="1"/>
              <a:t>відбувається</a:t>
            </a:r>
            <a:r>
              <a:rPr lang="ru-RU" dirty="0"/>
              <a:t> через води Тихого океану.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051720" y="741595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/>
              <a:t>Цезій-137 у довкіллі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4606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94" y="0"/>
            <a:ext cx="5424002" cy="6858000"/>
          </a:xfrm>
        </p:spPr>
      </p:pic>
      <p:sp>
        <p:nvSpPr>
          <p:cNvPr id="5" name="TextBox 4"/>
          <p:cNvSpPr txBox="1"/>
          <p:nvPr/>
        </p:nvSpPr>
        <p:spPr>
          <a:xfrm>
            <a:off x="5724128" y="908720"/>
            <a:ext cx="24482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Карта </a:t>
            </a:r>
            <a:r>
              <a:rPr lang="ru-RU" sz="2800" dirty="0" err="1"/>
              <a:t>радіаційного</a:t>
            </a:r>
            <a:r>
              <a:rPr lang="ru-RU" sz="2800" dirty="0"/>
              <a:t> </a:t>
            </a:r>
            <a:r>
              <a:rPr lang="ru-RU" sz="2800" dirty="0" err="1"/>
              <a:t>забруднення</a:t>
            </a:r>
            <a:r>
              <a:rPr lang="ru-RU" sz="2800" dirty="0"/>
              <a:t> цезієм-137 </a:t>
            </a:r>
            <a:r>
              <a:rPr lang="ru-RU" sz="2800" dirty="0" err="1"/>
              <a:t>територій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межують</a:t>
            </a:r>
            <a:r>
              <a:rPr lang="ru-RU" sz="2800" dirty="0"/>
              <a:t> з </a:t>
            </a:r>
            <a:r>
              <a:rPr lang="ru-RU" sz="2800" dirty="0" err="1"/>
              <a:t>Чорнобилем</a:t>
            </a:r>
            <a:r>
              <a:rPr lang="ru-RU" sz="2800" dirty="0"/>
              <a:t> (на 1996 р.)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94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68</TotalTime>
  <Words>200</Words>
  <Application>Microsoft Office PowerPoint</Application>
  <PresentationFormat>Экран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Цезій та його вплив на організм людини</vt:lpstr>
      <vt:lpstr>Цезій</vt:lpstr>
      <vt:lpstr>Історія відкриття</vt:lpstr>
      <vt:lpstr>Презентация PowerPoint</vt:lpstr>
      <vt:lpstr>Сировинні джерела</vt:lpstr>
      <vt:lpstr>Застосування</vt:lpstr>
      <vt:lpstr>Цезій - 137</vt:lpstr>
      <vt:lpstr>Презентация PowerPoint</vt:lpstr>
      <vt:lpstr>Презентация PowerPoint</vt:lpstr>
      <vt:lpstr>Вплив на організм людини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Цезій та його вплив на організм людини</dc:title>
  <dc:creator>Владелец</dc:creator>
  <cp:lastModifiedBy>Владелец</cp:lastModifiedBy>
  <cp:revision>7</cp:revision>
  <dcterms:created xsi:type="dcterms:W3CDTF">2014-04-16T19:32:16Z</dcterms:created>
  <dcterms:modified xsi:type="dcterms:W3CDTF">2014-04-17T18:32:49Z</dcterms:modified>
</cp:coreProperties>
</file>