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65" r:id="rId4"/>
    <p:sldId id="266" r:id="rId5"/>
    <p:sldId id="267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600" b="1" i="1" u="sng" dirty="0" smtClean="0">
                <a:solidFill>
                  <a:srgbClr val="7030A0"/>
                </a:solidFill>
              </a:rPr>
              <a:t>Нітратна кислота. Нітрати</a:t>
            </a:r>
            <a:endParaRPr lang="ru-RU" sz="6600" b="1" i="1" u="sng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50"/>
                </a:solidFill>
              </a:rPr>
              <a:t>Підготувала:</a:t>
            </a:r>
            <a:r>
              <a:rPr lang="uk-UA" b="1" i="1" dirty="0" err="1" smtClean="0">
                <a:solidFill>
                  <a:srgbClr val="00B050"/>
                </a:solidFill>
              </a:rPr>
              <a:t>Рибальчук</a:t>
            </a:r>
            <a:r>
              <a:rPr lang="uk-UA" b="1" i="1" dirty="0" smtClean="0">
                <a:solidFill>
                  <a:srgbClr val="00B050"/>
                </a:solidFill>
              </a:rPr>
              <a:t> Вікторія</a:t>
            </a:r>
            <a:endParaRPr lang="ru-RU" b="1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Documents and Settings\QWW\Рабочий стол\0012-014-Mezhdu-nimi-suschestvujut-promezhut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429132"/>
            <a:ext cx="2214578" cy="2155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</a:rPr>
              <a:t>Нітратна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кислота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HNO</a:t>
            </a:r>
            <a:r>
              <a:rPr lang="en-US" b="1" i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сильна одноосновна кислота. </a:t>
            </a:r>
            <a:r>
              <a:rPr lang="ru-RU" dirty="0" err="1" smtClean="0"/>
              <a:t>Висококорозійна</a:t>
            </a:r>
            <a:r>
              <a:rPr lang="ru-RU" dirty="0" smtClean="0"/>
              <a:t> кислота, </a:t>
            </a:r>
            <a:r>
              <a:rPr lang="ru-RU" dirty="0" err="1" smtClean="0"/>
              <a:t>реагує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більшістю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окисник</a:t>
            </a:r>
            <a:r>
              <a:rPr lang="ru-RU" dirty="0" smtClean="0"/>
              <a:t>.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</a:t>
            </a:r>
            <a:r>
              <a:rPr lang="ru-RU" dirty="0" err="1" smtClean="0"/>
              <a:t>набувати</a:t>
            </a:r>
            <a:r>
              <a:rPr lang="ru-RU" dirty="0" smtClean="0"/>
              <a:t> </a:t>
            </a:r>
            <a:r>
              <a:rPr lang="ru-RU" dirty="0" err="1" smtClean="0"/>
              <a:t>жовтого</a:t>
            </a:r>
            <a:r>
              <a:rPr lang="ru-RU" dirty="0" smtClean="0"/>
              <a:t> </a:t>
            </a:r>
            <a:r>
              <a:rPr lang="ru-RU" dirty="0" err="1" smtClean="0"/>
              <a:t>відтінку</a:t>
            </a:r>
            <a:r>
              <a:rPr lang="ru-RU" dirty="0" smtClean="0"/>
              <a:t> через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оксидів</a:t>
            </a:r>
            <a:r>
              <a:rPr lang="ru-RU" dirty="0" smtClean="0"/>
              <a:t> азоту, при </a:t>
            </a:r>
            <a:r>
              <a:rPr lang="ru-RU" dirty="0" err="1" smtClean="0"/>
              <a:t>довгому</a:t>
            </a:r>
            <a:r>
              <a:rPr lang="ru-RU" dirty="0" smtClean="0"/>
              <a:t> </a:t>
            </a:r>
            <a:r>
              <a:rPr lang="ru-RU" dirty="0" err="1" smtClean="0"/>
              <a:t>зберіганні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азотна</a:t>
            </a:r>
            <a:r>
              <a:rPr lang="ru-RU" dirty="0" smtClean="0"/>
              <a:t> кислота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концентрацію</a:t>
            </a:r>
            <a:r>
              <a:rPr lang="ru-RU" dirty="0" smtClean="0"/>
              <a:t> 68%.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більше</a:t>
            </a:r>
            <a:r>
              <a:rPr lang="ru-RU" dirty="0" smtClean="0"/>
              <a:t> 86%, то вона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димною</a:t>
            </a:r>
            <a:r>
              <a:rPr lang="ru-RU" dirty="0" smtClean="0"/>
              <a:t> кислотою.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"</a:t>
            </a:r>
            <a:r>
              <a:rPr lang="ru-RU" dirty="0" err="1" smtClean="0"/>
              <a:t>диму</a:t>
            </a:r>
            <a:r>
              <a:rPr lang="ru-RU" dirty="0" smtClean="0"/>
              <a:t>" </a:t>
            </a:r>
            <a:r>
              <a:rPr lang="ru-RU" dirty="0" err="1" smtClean="0"/>
              <a:t>концентрована</a:t>
            </a:r>
            <a:r>
              <a:rPr lang="ru-RU" dirty="0" smtClean="0"/>
              <a:t> кислота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білу</a:t>
            </a:r>
            <a:r>
              <a:rPr lang="ru-RU" dirty="0" smtClean="0"/>
              <a:t> та </a:t>
            </a:r>
            <a:r>
              <a:rPr lang="ru-RU" dirty="0" err="1" smtClean="0"/>
              <a:t>червону</a:t>
            </a:r>
            <a:r>
              <a:rPr lang="ru-RU" dirty="0" smtClean="0"/>
              <a:t> в </a:t>
            </a:r>
            <a:r>
              <a:rPr lang="ru-RU" dirty="0" err="1" smtClean="0"/>
              <a:t>концентраціїї</a:t>
            </a:r>
            <a:r>
              <a:rPr lang="ru-RU" dirty="0" smtClean="0"/>
              <a:t> </a:t>
            </a:r>
            <a:r>
              <a:rPr lang="ru-RU" dirty="0" err="1" smtClean="0"/>
              <a:t>більшій</a:t>
            </a:r>
            <a:r>
              <a:rPr lang="ru-RU" dirty="0" smtClean="0"/>
              <a:t> за 95 %.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00B0F0"/>
                </a:solidFill>
              </a:rPr>
              <a:t>Нітрати</a:t>
            </a:r>
            <a:r>
              <a:rPr lang="ru-RU" b="1" i="1" dirty="0" smtClean="0">
                <a:solidFill>
                  <a:srgbClr val="00B0F0"/>
                </a:solidFill>
              </a:rPr>
              <a:t>. 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Нітрати</a:t>
            </a:r>
            <a:r>
              <a:rPr lang="ru-RU" dirty="0" smtClean="0"/>
              <a:t> (рос. </a:t>
            </a:r>
            <a:r>
              <a:rPr lang="ru-RU" i="1" dirty="0" smtClean="0"/>
              <a:t>нитраты</a:t>
            </a:r>
            <a:r>
              <a:rPr lang="ru-RU" dirty="0" smtClean="0"/>
              <a:t>, англ. </a:t>
            </a:r>
            <a:r>
              <a:rPr lang="en-US" i="1" dirty="0" smtClean="0"/>
              <a:t>nitrates</a:t>
            </a:r>
            <a:r>
              <a:rPr lang="en-US" dirty="0" smtClean="0"/>
              <a:t>, </a:t>
            </a:r>
            <a:r>
              <a:rPr lang="ru-RU" dirty="0" err="1" smtClean="0"/>
              <a:t>нім</a:t>
            </a:r>
            <a:r>
              <a:rPr lang="ru-RU" dirty="0" smtClean="0"/>
              <a:t>. </a:t>
            </a:r>
            <a:r>
              <a:rPr lang="en-US" i="1" dirty="0" smtClean="0"/>
              <a:t>Nitrate n pl</a:t>
            </a:r>
            <a:r>
              <a:rPr lang="en-US" dirty="0" smtClean="0"/>
              <a:t>) — </a:t>
            </a:r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кристалічні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ефіри</a:t>
            </a:r>
            <a:r>
              <a:rPr lang="ru-RU" dirty="0" smtClean="0"/>
              <a:t> </a:t>
            </a:r>
            <a:r>
              <a:rPr lang="ru-RU" dirty="0" err="1" smtClean="0"/>
              <a:t>азотної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en-US" dirty="0" smtClean="0"/>
              <a:t>HNO</a:t>
            </a:r>
            <a:r>
              <a:rPr lang="en-US" baseline="-25000" dirty="0" smtClean="0"/>
              <a:t>3</a:t>
            </a:r>
            <a:r>
              <a:rPr lang="en-US" dirty="0" smtClean="0"/>
              <a:t>. </a:t>
            </a:r>
            <a:r>
              <a:rPr lang="ru-RU" dirty="0" smtClean="0"/>
              <a:t>Вони </a:t>
            </a:r>
            <a:r>
              <a:rPr lang="ru-RU" dirty="0" err="1" smtClean="0"/>
              <a:t>утворюються</a:t>
            </a:r>
            <a:r>
              <a:rPr lang="ru-RU" dirty="0" smtClean="0"/>
              <a:t> при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нітратної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оксидами та </a:t>
            </a:r>
            <a:r>
              <a:rPr lang="ru-RU" dirty="0" err="1" smtClean="0"/>
              <a:t>гідроксидами</a:t>
            </a:r>
            <a:r>
              <a:rPr lang="ru-RU" dirty="0" smtClean="0"/>
              <a:t>.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нітрати</a:t>
            </a:r>
            <a:r>
              <a:rPr lang="ru-RU" dirty="0" smtClean="0"/>
              <a:t> добре </a:t>
            </a:r>
            <a:r>
              <a:rPr lang="ru-RU" dirty="0" err="1" smtClean="0"/>
              <a:t>розчиняються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кристалічну</a:t>
            </a:r>
            <a:r>
              <a:rPr lang="ru-RU" dirty="0" smtClean="0"/>
              <a:t> </a:t>
            </a:r>
            <a:r>
              <a:rPr lang="ru-RU" dirty="0" err="1" smtClean="0"/>
              <a:t>острівну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.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при </a:t>
            </a:r>
            <a:r>
              <a:rPr lang="ru-RU" dirty="0" err="1" smtClean="0"/>
              <a:t>екзогенних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, часто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гниття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решток</a:t>
            </a:r>
            <a:r>
              <a:rPr lang="ru-RU" dirty="0" smtClean="0"/>
              <a:t>.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азотистих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азоту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громових</a:t>
            </a:r>
            <a:r>
              <a:rPr lang="ru-RU" dirty="0" smtClean="0"/>
              <a:t> </a:t>
            </a:r>
            <a:r>
              <a:rPr lang="ru-RU" dirty="0" err="1" smtClean="0"/>
              <a:t>розрядів</a:t>
            </a:r>
            <a:r>
              <a:rPr lang="ru-RU" dirty="0" smtClean="0"/>
              <a:t>. </a:t>
            </a:r>
            <a:r>
              <a:rPr lang="ru-RU" dirty="0" err="1" smtClean="0"/>
              <a:t>Застосовують</a:t>
            </a:r>
            <a:r>
              <a:rPr lang="ru-RU" dirty="0" smtClean="0"/>
              <a:t> як </a:t>
            </a:r>
            <a:r>
              <a:rPr lang="ru-RU" dirty="0" err="1" smtClean="0"/>
              <a:t>добрива</a:t>
            </a:r>
            <a:r>
              <a:rPr lang="ru-RU" dirty="0" smtClean="0"/>
              <a:t>, протрави при </a:t>
            </a:r>
            <a:r>
              <a:rPr lang="ru-RU" dirty="0" err="1" smtClean="0"/>
              <a:t>фарбуванні</a:t>
            </a:r>
            <a:r>
              <a:rPr lang="ru-RU" dirty="0" smtClean="0"/>
              <a:t>, </a:t>
            </a:r>
            <a:r>
              <a:rPr lang="ru-RU" dirty="0" err="1" smtClean="0"/>
              <a:t>компоненти</a:t>
            </a:r>
            <a:r>
              <a:rPr lang="ru-RU" dirty="0" smtClean="0"/>
              <a:t> </a:t>
            </a:r>
            <a:r>
              <a:rPr lang="ru-RU" dirty="0" err="1" smtClean="0"/>
              <a:t>вибухових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  <a:r>
              <a:rPr lang="ru-RU" dirty="0" err="1" smtClean="0"/>
              <a:t>Нітрати</a:t>
            </a:r>
            <a:r>
              <a:rPr lang="ru-RU" dirty="0" smtClean="0"/>
              <a:t> </a:t>
            </a:r>
            <a:r>
              <a:rPr lang="ru-RU" dirty="0" err="1" smtClean="0"/>
              <a:t>амонію</a:t>
            </a:r>
            <a:r>
              <a:rPr lang="ru-RU" dirty="0" smtClean="0"/>
              <a:t>, </a:t>
            </a:r>
            <a:r>
              <a:rPr lang="ru-RU" dirty="0" err="1" smtClean="0"/>
              <a:t>лужних</a:t>
            </a:r>
            <a:r>
              <a:rPr lang="ru-RU" dirty="0" smtClean="0"/>
              <a:t> та </a:t>
            </a:r>
            <a:r>
              <a:rPr lang="ru-RU" dirty="0" err="1" smtClean="0"/>
              <a:t>лужноземельних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селітрами</a:t>
            </a:r>
            <a:r>
              <a:rPr lang="ru-RU" dirty="0" smtClean="0"/>
              <a:t>. </a:t>
            </a:r>
            <a:r>
              <a:rPr lang="ru-RU" dirty="0" err="1" smtClean="0"/>
              <a:t>Ефіри</a:t>
            </a:r>
            <a:r>
              <a:rPr lang="ru-RU" dirty="0" smtClean="0"/>
              <a:t> – </a:t>
            </a:r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світло-жовті</a:t>
            </a:r>
            <a:r>
              <a:rPr lang="ru-RU" dirty="0" smtClean="0"/>
              <a:t>, </a:t>
            </a:r>
            <a:r>
              <a:rPr lang="ru-RU" dirty="0" err="1" smtClean="0"/>
              <a:t>приємні</a:t>
            </a:r>
            <a:r>
              <a:rPr lang="ru-RU" dirty="0" smtClean="0"/>
              <a:t> на запах </a:t>
            </a:r>
            <a:r>
              <a:rPr lang="ru-RU" dirty="0" err="1" smtClean="0"/>
              <a:t>рідини</a:t>
            </a:r>
            <a:r>
              <a:rPr lang="ru-RU" dirty="0" smtClean="0"/>
              <a:t>. </a:t>
            </a:r>
            <a:r>
              <a:rPr lang="ru-RU" dirty="0" err="1" smtClean="0"/>
              <a:t>Містять</a:t>
            </a:r>
            <a:r>
              <a:rPr lang="ru-RU" dirty="0" smtClean="0"/>
              <a:t> у </a:t>
            </a:r>
            <a:r>
              <a:rPr lang="ru-RU" dirty="0" err="1" smtClean="0"/>
              <a:t>молекулі</a:t>
            </a:r>
            <a:r>
              <a:rPr lang="ru-RU" dirty="0" smtClean="0"/>
              <a:t> одну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en-US" dirty="0" smtClean="0"/>
              <a:t>ONO</a:t>
            </a:r>
            <a:r>
              <a:rPr lang="en-US" baseline="-25000" dirty="0" smtClean="0"/>
              <a:t>2</a:t>
            </a:r>
            <a:r>
              <a:rPr lang="en-US" dirty="0" smtClean="0"/>
              <a:t>-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пов’язаних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органічним</a:t>
            </a:r>
            <a:r>
              <a:rPr lang="ru-RU" dirty="0" smtClean="0"/>
              <a:t> радикалом.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ефіри</a:t>
            </a:r>
            <a:r>
              <a:rPr lang="ru-RU" dirty="0" smtClean="0"/>
              <a:t> (</a:t>
            </a:r>
            <a:r>
              <a:rPr lang="ru-RU" dirty="0" err="1" smtClean="0"/>
              <a:t>нітрогліцерин</a:t>
            </a:r>
            <a:r>
              <a:rPr lang="ru-RU" dirty="0" smtClean="0"/>
              <a:t>) </a:t>
            </a:r>
            <a:r>
              <a:rPr lang="ru-RU" dirty="0" err="1" smtClean="0"/>
              <a:t>застосовують</a:t>
            </a:r>
            <a:r>
              <a:rPr lang="ru-RU" dirty="0" smtClean="0"/>
              <a:t> як </a:t>
            </a:r>
            <a:r>
              <a:rPr lang="ru-RU" dirty="0" err="1" smtClean="0"/>
              <a:t>вибухові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(див. </a:t>
            </a:r>
            <a:r>
              <a:rPr lang="ru-RU" dirty="0" err="1" smtClean="0"/>
              <a:t>нітрогліцеринові</a:t>
            </a:r>
            <a:r>
              <a:rPr lang="ru-RU" dirty="0" smtClean="0"/>
              <a:t> ВР).</a:t>
            </a:r>
          </a:p>
          <a:p>
            <a:r>
              <a:rPr lang="ru-RU" dirty="0" smtClean="0"/>
              <a:t>При сильному </a:t>
            </a:r>
            <a:r>
              <a:rPr lang="ru-RU" dirty="0" err="1" smtClean="0"/>
              <a:t>нагріванні</a:t>
            </a:r>
            <a:r>
              <a:rPr lang="ru-RU" dirty="0" smtClean="0"/>
              <a:t> </a:t>
            </a:r>
            <a:r>
              <a:rPr lang="ru-RU" dirty="0" err="1" smtClean="0"/>
              <a:t>нітрати</a:t>
            </a:r>
            <a:r>
              <a:rPr lang="ru-RU" dirty="0" smtClean="0"/>
              <a:t> </a:t>
            </a:r>
            <a:r>
              <a:rPr lang="ru-RU" dirty="0" err="1" smtClean="0"/>
              <a:t>розкладаються</a:t>
            </a:r>
            <a:r>
              <a:rPr lang="ru-RU" dirty="0" smtClean="0"/>
              <a:t>, не </a:t>
            </a:r>
            <a:r>
              <a:rPr lang="ru-RU" dirty="0" err="1" smtClean="0"/>
              <a:t>плавлячись</a:t>
            </a:r>
            <a:r>
              <a:rPr lang="ru-RU" dirty="0" smtClean="0"/>
              <a:t>. </a:t>
            </a:r>
            <a:r>
              <a:rPr lang="ru-RU" dirty="0" err="1" smtClean="0"/>
              <a:t>Виняток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нітрат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нітрат</a:t>
            </a:r>
            <a:r>
              <a:rPr lang="ru-RU" dirty="0" smtClean="0"/>
              <a:t> </a:t>
            </a:r>
            <a:r>
              <a:rPr lang="ru-RU" dirty="0" err="1" smtClean="0"/>
              <a:t>калію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плавляться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уже </a:t>
            </a:r>
            <a:r>
              <a:rPr lang="ru-RU" dirty="0" err="1" smtClean="0"/>
              <a:t>розкладаються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розкладу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металу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входить до складу </a:t>
            </a:r>
            <a:r>
              <a:rPr lang="ru-RU" dirty="0" err="1" smtClean="0"/>
              <a:t>солі</a:t>
            </a:r>
            <a:r>
              <a:rPr lang="ru-RU" dirty="0" smtClean="0"/>
              <a:t>.</a:t>
            </a:r>
          </a:p>
        </p:txBody>
      </p:sp>
      <p:pic>
        <p:nvPicPr>
          <p:cNvPr id="3074" name="Picture 2" descr="C:\Documents and Settings\QWW\Рабочий стол\Новая папка (7)\нршщд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1" y="5286388"/>
            <a:ext cx="1592567" cy="15716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</a:rPr>
              <a:t>Нітрати. Використання, біологічна роль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Застосування:основне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 - </a:t>
            </a:r>
            <a:r>
              <a:rPr lang="ru-RU" dirty="0" err="1" smtClean="0"/>
              <a:t>добрива</a:t>
            </a:r>
            <a:r>
              <a:rPr lang="ru-RU" dirty="0" smtClean="0"/>
              <a:t> ( </a:t>
            </a:r>
            <a:r>
              <a:rPr lang="ru-RU" dirty="0" err="1" smtClean="0"/>
              <a:t>селітри</a:t>
            </a:r>
            <a:r>
              <a:rPr lang="ru-RU" dirty="0" smtClean="0"/>
              <a:t>), </a:t>
            </a:r>
            <a:r>
              <a:rPr lang="ru-RU" dirty="0" err="1" smtClean="0"/>
              <a:t>вибухові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( </a:t>
            </a:r>
            <a:r>
              <a:rPr lang="ru-RU" dirty="0" err="1" smtClean="0"/>
              <a:t>амоніти</a:t>
            </a:r>
            <a:r>
              <a:rPr lang="ru-RU" dirty="0" smtClean="0"/>
              <a:t>) та </a:t>
            </a:r>
            <a:r>
              <a:rPr lang="ru-RU" dirty="0" err="1" smtClean="0"/>
              <a:t>інші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b="1" dirty="0" err="1" smtClean="0"/>
              <a:t>Біологічна</a:t>
            </a:r>
            <a:r>
              <a:rPr lang="ru-RU" b="1" dirty="0" smtClean="0"/>
              <a:t> </a:t>
            </a:r>
            <a:r>
              <a:rPr lang="ru-RU" b="1" dirty="0" err="1" smtClean="0"/>
              <a:t>роль</a:t>
            </a:r>
            <a:r>
              <a:rPr lang="ru-RU" dirty="0" err="1" smtClean="0"/>
              <a:t>:солі</a:t>
            </a:r>
            <a:r>
              <a:rPr lang="ru-RU" dirty="0" smtClean="0"/>
              <a:t> </a:t>
            </a:r>
            <a:r>
              <a:rPr lang="ru-RU" dirty="0" err="1" smtClean="0"/>
              <a:t>азотної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добрив. </a:t>
            </a:r>
            <a:r>
              <a:rPr lang="ru-RU" dirty="0" err="1" smtClean="0"/>
              <a:t>Рослина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азот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для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хлорофілу</a:t>
            </a:r>
            <a:r>
              <a:rPr lang="ru-RU" dirty="0" smtClean="0"/>
              <a:t>. Для людей </a:t>
            </a:r>
            <a:r>
              <a:rPr lang="ru-RU" dirty="0" err="1" smtClean="0"/>
              <a:t>нітрати</a:t>
            </a:r>
            <a:r>
              <a:rPr lang="ru-RU" dirty="0" smtClean="0"/>
              <a:t> </a:t>
            </a:r>
            <a:r>
              <a:rPr lang="ru-RU" dirty="0" err="1" smtClean="0"/>
              <a:t>неотруйні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перетворюються</a:t>
            </a:r>
            <a:r>
              <a:rPr lang="ru-RU" dirty="0" smtClean="0"/>
              <a:t> на </a:t>
            </a:r>
            <a:r>
              <a:rPr lang="ru-RU" dirty="0" err="1" smtClean="0"/>
              <a:t>нітрити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Вміст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нітратів</a:t>
            </a:r>
            <a:r>
              <a:rPr lang="ru-RU" b="1" dirty="0" smtClean="0">
                <a:solidFill>
                  <a:srgbClr val="0070C0"/>
                </a:solidFill>
              </a:rPr>
              <a:t> у </a:t>
            </a:r>
            <a:r>
              <a:rPr lang="ru-RU" b="1" dirty="0" err="1" smtClean="0">
                <a:solidFill>
                  <a:srgbClr val="0070C0"/>
                </a:solidFill>
              </a:rPr>
              <a:t>харчових</a:t>
            </a:r>
            <a:r>
              <a:rPr lang="ru-RU" b="1" dirty="0" smtClean="0">
                <a:solidFill>
                  <a:srgbClr val="0070C0"/>
                </a:solidFill>
              </a:rPr>
              <a:t> продуктах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214290"/>
            <a:ext cx="8229600" cy="631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214282" y="928670"/>
          <a:ext cx="4214842" cy="6060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3000396"/>
              </a:tblGrid>
              <a:tr h="28289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Вміст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NO3‾ мг/кг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середній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за 1998-2000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Картопля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73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Капуста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Морква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Буряк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652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Томати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Огірки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Редис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932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Редька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671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Кабачки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248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Салат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341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Кріп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342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Цибуля ріпчаста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Цибуля зелена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Шпинат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305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572000" y="1285860"/>
          <a:ext cx="4357718" cy="489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394"/>
                <a:gridCol w="28523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Вміст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NO3‾ мг/кг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середній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за 1998-2000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рр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Щавель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Петрушка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Перець солодкий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Яблука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Груші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Виноград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Дині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Кавуни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Молоко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Дитяче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харчування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Негативний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вплив</a:t>
            </a:r>
            <a:r>
              <a:rPr lang="ru-RU" b="1" dirty="0" smtClean="0">
                <a:solidFill>
                  <a:srgbClr val="FF0000"/>
                </a:solidFill>
              </a:rPr>
              <a:t> на </a:t>
            </a:r>
            <a:r>
              <a:rPr lang="ru-RU" b="1" dirty="0" err="1" smtClean="0">
                <a:solidFill>
                  <a:srgbClr val="FF0000"/>
                </a:solidFill>
              </a:rPr>
              <a:t>організм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8229600" cy="57150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Плоди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овочі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токсичних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до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 (70-90%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), </a:t>
            </a:r>
            <a:r>
              <a:rPr lang="ru-RU" dirty="0" err="1" smtClean="0"/>
              <a:t>гранично</a:t>
            </a:r>
            <a:r>
              <a:rPr lang="ru-RU" dirty="0" smtClean="0"/>
              <a:t> </a:t>
            </a:r>
            <a:r>
              <a:rPr lang="ru-RU" dirty="0" err="1" smtClean="0"/>
              <a:t>допустимі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детерміновані</a:t>
            </a:r>
            <a:r>
              <a:rPr lang="ru-RU" dirty="0" smtClean="0"/>
              <a:t> видом та сортом </a:t>
            </a:r>
            <a:r>
              <a:rPr lang="ru-RU" dirty="0" err="1" smtClean="0"/>
              <a:t>рослинної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способом </a:t>
            </a:r>
            <a:r>
              <a:rPr lang="ru-RU" dirty="0" err="1" smtClean="0"/>
              <a:t>вирощування</a:t>
            </a:r>
            <a:r>
              <a:rPr lang="ru-RU" dirty="0" smtClean="0"/>
              <a:t>, </a:t>
            </a:r>
            <a:r>
              <a:rPr lang="ru-RU" dirty="0" err="1" smtClean="0"/>
              <a:t>термінами</a:t>
            </a:r>
            <a:r>
              <a:rPr lang="ru-RU" dirty="0" smtClean="0"/>
              <a:t> </a:t>
            </a:r>
            <a:r>
              <a:rPr lang="ru-RU" dirty="0" err="1" smtClean="0"/>
              <a:t>збору</a:t>
            </a:r>
            <a:r>
              <a:rPr lang="ru-RU" dirty="0" smtClean="0"/>
              <a:t> </a:t>
            </a:r>
            <a:r>
              <a:rPr lang="ru-RU" dirty="0" err="1" smtClean="0"/>
              <a:t>врожаю</a:t>
            </a:r>
            <a:r>
              <a:rPr lang="ru-RU" dirty="0" smtClean="0"/>
              <a:t> та </a:t>
            </a:r>
            <a:r>
              <a:rPr lang="ru-RU" dirty="0" err="1" smtClean="0"/>
              <a:t>специфікою</a:t>
            </a:r>
            <a:r>
              <a:rPr lang="ru-RU" dirty="0" smtClean="0"/>
              <a:t> </a:t>
            </a:r>
            <a:r>
              <a:rPr lang="ru-RU" dirty="0" err="1" smtClean="0"/>
              <a:t>кулінарної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Нітрати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широким спектром </a:t>
            </a:r>
            <a:r>
              <a:rPr lang="ru-RU" dirty="0" err="1" smtClean="0"/>
              <a:t>токсичної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. Токсична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в травному </a:t>
            </a:r>
            <a:r>
              <a:rPr lang="ru-RU" dirty="0" err="1" smtClean="0"/>
              <a:t>тракті</a:t>
            </a:r>
            <a:r>
              <a:rPr lang="ru-RU" dirty="0" smtClean="0"/>
              <a:t> вони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відновлюються</a:t>
            </a:r>
            <a:r>
              <a:rPr lang="ru-RU" dirty="0" smtClean="0"/>
              <a:t> до </a:t>
            </a:r>
            <a:r>
              <a:rPr lang="ru-RU" dirty="0" err="1" smtClean="0"/>
              <a:t>нітритів</a:t>
            </a:r>
            <a:r>
              <a:rPr lang="ru-RU" dirty="0" smtClean="0"/>
              <a:t> (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токсичних</a:t>
            </a:r>
            <a:r>
              <a:rPr lang="ru-RU" dirty="0" smtClean="0"/>
              <a:t>),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останні</a:t>
            </a:r>
            <a:r>
              <a:rPr lang="ru-RU" dirty="0" smtClean="0"/>
              <a:t> при </a:t>
            </a:r>
            <a:r>
              <a:rPr lang="ru-RU" dirty="0" err="1" smtClean="0"/>
              <a:t>надходженні</a:t>
            </a:r>
            <a:r>
              <a:rPr lang="ru-RU" dirty="0" smtClean="0"/>
              <a:t> в кров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метгемоглобінемію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пригнічення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ферментних</a:t>
            </a:r>
            <a:r>
              <a:rPr lang="ru-RU" dirty="0" smtClean="0"/>
              <a:t> систем,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тканинного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встановлено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нітритів</a:t>
            </a:r>
            <a:r>
              <a:rPr lang="ru-RU" dirty="0" smtClean="0"/>
              <a:t> у </a:t>
            </a:r>
            <a:r>
              <a:rPr lang="ru-RU" dirty="0" err="1" smtClean="0"/>
              <a:t>присутності</a:t>
            </a:r>
            <a:r>
              <a:rPr lang="ru-RU" dirty="0" smtClean="0"/>
              <a:t> </a:t>
            </a:r>
            <a:r>
              <a:rPr lang="ru-RU" dirty="0" err="1" smtClean="0"/>
              <a:t>амінів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утворюватись</a:t>
            </a:r>
            <a:r>
              <a:rPr lang="ru-RU" dirty="0" smtClean="0"/>
              <a:t> </a:t>
            </a:r>
            <a:r>
              <a:rPr lang="en-US" dirty="0" smtClean="0"/>
              <a:t>N-</a:t>
            </a:r>
            <a:r>
              <a:rPr lang="ru-RU" dirty="0" err="1" smtClean="0"/>
              <a:t>нітрозаміни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канцерогенну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. При </a:t>
            </a:r>
            <a:r>
              <a:rPr lang="ru-RU" dirty="0" err="1" smtClean="0"/>
              <a:t>вживанні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доз </a:t>
            </a:r>
            <a:r>
              <a:rPr lang="ru-RU" dirty="0" err="1" smtClean="0"/>
              <a:t>нітратів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питною</a:t>
            </a:r>
            <a:r>
              <a:rPr lang="ru-RU" dirty="0" smtClean="0"/>
              <a:t> водою, </a:t>
            </a:r>
            <a:r>
              <a:rPr lang="ru-RU" dirty="0" err="1" smtClean="0"/>
              <a:t>чи</a:t>
            </a:r>
            <a:r>
              <a:rPr lang="ru-RU" dirty="0" smtClean="0"/>
              <a:t> продуктами </a:t>
            </a:r>
            <a:r>
              <a:rPr lang="ru-RU" dirty="0" err="1" smtClean="0"/>
              <a:t>харчування</a:t>
            </a:r>
            <a:r>
              <a:rPr lang="ru-RU" dirty="0" smtClean="0"/>
              <a:t> через 4-6 годин </a:t>
            </a:r>
            <a:r>
              <a:rPr lang="ru-RU" dirty="0" err="1" smtClean="0"/>
              <a:t>проявляються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нітратного</a:t>
            </a:r>
            <a:r>
              <a:rPr lang="ru-RU" dirty="0" smtClean="0"/>
              <a:t> </a:t>
            </a:r>
            <a:r>
              <a:rPr lang="ru-RU" dirty="0" err="1" smtClean="0"/>
              <a:t>отруєння</a:t>
            </a:r>
            <a:r>
              <a:rPr lang="ru-RU" dirty="0" smtClean="0"/>
              <a:t>: </a:t>
            </a:r>
            <a:r>
              <a:rPr lang="ru-RU" dirty="0" err="1" smtClean="0"/>
              <a:t>нудота</a:t>
            </a:r>
            <a:r>
              <a:rPr lang="ru-RU" dirty="0" smtClean="0"/>
              <a:t>, </a:t>
            </a:r>
            <a:r>
              <a:rPr lang="ru-RU" dirty="0" err="1" smtClean="0"/>
              <a:t>задуха</a:t>
            </a:r>
            <a:r>
              <a:rPr lang="ru-RU" dirty="0" smtClean="0"/>
              <a:t>, </a:t>
            </a:r>
            <a:r>
              <a:rPr lang="ru-RU" dirty="0" err="1" smtClean="0"/>
              <a:t>посиніння</a:t>
            </a:r>
            <a:r>
              <a:rPr lang="ru-RU" dirty="0" smtClean="0"/>
              <a:t> </a:t>
            </a:r>
            <a:r>
              <a:rPr lang="ru-RU" dirty="0" err="1" smtClean="0"/>
              <a:t>шкірних</a:t>
            </a:r>
            <a:r>
              <a:rPr lang="ru-RU" dirty="0" smtClean="0"/>
              <a:t> </a:t>
            </a:r>
            <a:r>
              <a:rPr lang="ru-RU" dirty="0" err="1" smtClean="0"/>
              <a:t>покривів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, </a:t>
            </a:r>
            <a:r>
              <a:rPr lang="ru-RU" dirty="0" err="1" smtClean="0"/>
              <a:t>діарея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часто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слабкістю</a:t>
            </a:r>
            <a:r>
              <a:rPr lang="ru-RU" dirty="0" smtClean="0"/>
              <a:t>, </a:t>
            </a:r>
            <a:r>
              <a:rPr lang="ru-RU" dirty="0" err="1" smtClean="0"/>
              <a:t>головокружінням</a:t>
            </a:r>
            <a:r>
              <a:rPr lang="ru-RU" dirty="0" smtClean="0"/>
              <a:t>, </a:t>
            </a:r>
            <a:r>
              <a:rPr lang="ru-RU" dirty="0" err="1" smtClean="0"/>
              <a:t>запамороченням</a:t>
            </a:r>
            <a:r>
              <a:rPr lang="ru-RU" dirty="0" smtClean="0"/>
              <a:t>, болями у </a:t>
            </a:r>
            <a:r>
              <a:rPr lang="ru-RU" dirty="0" err="1" smtClean="0"/>
              <a:t>потиличній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, </a:t>
            </a:r>
            <a:r>
              <a:rPr lang="ru-RU" dirty="0" err="1" smtClean="0"/>
              <a:t>тахікардією</a:t>
            </a:r>
            <a:r>
              <a:rPr lang="ru-RU" dirty="0" smtClean="0"/>
              <a:t>. Перша </a:t>
            </a:r>
            <a:r>
              <a:rPr lang="ru-RU" dirty="0" err="1" smtClean="0"/>
              <a:t>допомога</a:t>
            </a:r>
            <a:r>
              <a:rPr lang="ru-RU" dirty="0" smtClean="0"/>
              <a:t> при </a:t>
            </a:r>
            <a:r>
              <a:rPr lang="ru-RU" dirty="0" err="1" smtClean="0"/>
              <a:t>отруєнні</a:t>
            </a:r>
            <a:r>
              <a:rPr lang="ru-RU" dirty="0" smtClean="0"/>
              <a:t> </a:t>
            </a:r>
            <a:r>
              <a:rPr lang="ru-RU" dirty="0" err="1" smtClean="0"/>
              <a:t>нітратами</a:t>
            </a:r>
            <a:r>
              <a:rPr lang="ru-RU" dirty="0" smtClean="0"/>
              <a:t> — </a:t>
            </a:r>
            <a:r>
              <a:rPr lang="ru-RU" dirty="0" err="1" smtClean="0"/>
              <a:t>ретельне</a:t>
            </a:r>
            <a:r>
              <a:rPr lang="ru-RU" dirty="0" smtClean="0"/>
              <a:t> </a:t>
            </a:r>
            <a:r>
              <a:rPr lang="ru-RU" dirty="0" err="1" smtClean="0"/>
              <a:t>промивання</a:t>
            </a:r>
            <a:r>
              <a:rPr lang="ru-RU" dirty="0" smtClean="0"/>
              <a:t> </a:t>
            </a:r>
            <a:r>
              <a:rPr lang="ru-RU" dirty="0" err="1" smtClean="0"/>
              <a:t>шлунку</a:t>
            </a:r>
            <a:r>
              <a:rPr lang="ru-RU" dirty="0" smtClean="0"/>
              <a:t>, </a:t>
            </a:r>
            <a:r>
              <a:rPr lang="ru-RU" dirty="0" err="1" smtClean="0"/>
              <a:t>активоване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сольові</a:t>
            </a:r>
            <a:r>
              <a:rPr lang="ru-RU" dirty="0" smtClean="0"/>
              <a:t> </a:t>
            </a:r>
            <a:r>
              <a:rPr lang="ru-RU" dirty="0" err="1" smtClean="0"/>
              <a:t>проносні</a:t>
            </a:r>
            <a:r>
              <a:rPr lang="ru-RU" dirty="0" smtClean="0"/>
              <a:t>, </a:t>
            </a:r>
            <a:r>
              <a:rPr lang="ru-RU" dirty="0" err="1" smtClean="0"/>
              <a:t>свіже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у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негайна</a:t>
            </a:r>
            <a:r>
              <a:rPr lang="ru-RU" dirty="0" smtClean="0"/>
              <a:t> </a:t>
            </a:r>
            <a:r>
              <a:rPr lang="ru-RU" dirty="0" err="1" smtClean="0"/>
              <a:t>госпіталізація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Допустима </a:t>
            </a:r>
            <a:r>
              <a:rPr lang="ru-RU" dirty="0" err="1" smtClean="0"/>
              <a:t>добова</a:t>
            </a:r>
            <a:r>
              <a:rPr lang="ru-RU" dirty="0" smtClean="0"/>
              <a:t> доза </a:t>
            </a:r>
            <a:r>
              <a:rPr lang="ru-RU" dirty="0" err="1" smtClean="0"/>
              <a:t>нітратів</a:t>
            </a:r>
            <a:r>
              <a:rPr lang="ru-RU" dirty="0" smtClean="0"/>
              <a:t> для </a:t>
            </a:r>
            <a:r>
              <a:rPr lang="ru-RU" dirty="0" err="1" smtClean="0"/>
              <a:t>дорослої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становить 325 мг. </a:t>
            </a:r>
          </a:p>
          <a:p>
            <a:r>
              <a:rPr lang="ru-RU" dirty="0" err="1" smtClean="0"/>
              <a:t>Нітрати</a:t>
            </a:r>
            <a:r>
              <a:rPr lang="ru-RU" dirty="0" smtClean="0"/>
              <a:t> негативно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вагітної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плід</a:t>
            </a:r>
            <a:r>
              <a:rPr lang="ru-RU" dirty="0" smtClean="0"/>
              <a:t>, </a:t>
            </a:r>
            <a:r>
              <a:rPr lang="ru-RU" dirty="0" err="1" smtClean="0"/>
              <a:t>погіршуючи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біофізичного</a:t>
            </a:r>
            <a:r>
              <a:rPr lang="ru-RU" dirty="0" smtClean="0"/>
              <a:t> </a:t>
            </a:r>
            <a:r>
              <a:rPr lang="ru-RU" dirty="0" err="1" smtClean="0"/>
              <a:t>профілю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51" name="Picture 3" descr="C:\Documents and Settings\QWW\Рабочий стол\Новая папка (7)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822830"/>
            <a:ext cx="2171686" cy="10351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              </a:t>
            </a:r>
            <a:r>
              <a:rPr lang="ru-RU" b="1" dirty="0" err="1" smtClean="0">
                <a:solidFill>
                  <a:srgbClr val="7030A0"/>
                </a:solidFill>
              </a:rPr>
              <a:t>Зниження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вмісту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нітратів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Дослідженнями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доведено,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овочів</a:t>
            </a:r>
            <a:r>
              <a:rPr lang="ru-RU" dirty="0" smtClean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7 </a:t>
            </a:r>
            <a:r>
              <a:rPr lang="ru-RU" dirty="0" err="1" smtClean="0"/>
              <a:t>міс</a:t>
            </a:r>
            <a:r>
              <a:rPr lang="ru-RU" dirty="0" smtClean="0"/>
              <a:t>. </a:t>
            </a:r>
            <a:r>
              <a:rPr lang="ru-RU" dirty="0" err="1" smtClean="0"/>
              <a:t>уміст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,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закладання</a:t>
            </a:r>
            <a:r>
              <a:rPr lang="ru-RU" dirty="0" smtClean="0"/>
              <a:t> на </a:t>
            </a:r>
            <a:r>
              <a:rPr lang="ru-RU" dirty="0" err="1" smtClean="0"/>
              <a:t>зберігання</a:t>
            </a:r>
            <a:r>
              <a:rPr lang="ru-RU" dirty="0" smtClean="0"/>
              <a:t>, </a:t>
            </a:r>
            <a:r>
              <a:rPr lang="ru-RU" dirty="0" err="1" smtClean="0"/>
              <a:t>знижується</a:t>
            </a:r>
            <a:r>
              <a:rPr lang="ru-RU" dirty="0" smtClean="0"/>
              <a:t>: у </a:t>
            </a:r>
            <a:r>
              <a:rPr lang="ru-RU" dirty="0" err="1" smtClean="0"/>
              <a:t>цибулі</a:t>
            </a:r>
            <a:r>
              <a:rPr lang="ru-RU" dirty="0" smtClean="0"/>
              <a:t> на 15,4%, </a:t>
            </a:r>
            <a:r>
              <a:rPr lang="ru-RU" dirty="0" err="1" smtClean="0"/>
              <a:t>картоплі</a:t>
            </a:r>
            <a:r>
              <a:rPr lang="ru-RU" dirty="0" smtClean="0"/>
              <a:t> — на 36,5%, </a:t>
            </a:r>
            <a:r>
              <a:rPr lang="ru-RU" dirty="0" err="1" smtClean="0"/>
              <a:t>капусті</a:t>
            </a:r>
            <a:r>
              <a:rPr lang="ru-RU" dirty="0" smtClean="0"/>
              <a:t> — 32,5%, </a:t>
            </a:r>
            <a:r>
              <a:rPr lang="ru-RU" dirty="0" err="1" smtClean="0"/>
              <a:t>моркві</a:t>
            </a:r>
            <a:r>
              <a:rPr lang="ru-RU" dirty="0" smtClean="0"/>
              <a:t> — 55,6%, </a:t>
            </a:r>
            <a:r>
              <a:rPr lang="ru-RU" dirty="0" err="1" smtClean="0"/>
              <a:t>буряках</a:t>
            </a:r>
            <a:r>
              <a:rPr lang="ru-RU" dirty="0" smtClean="0"/>
              <a:t> — на 60,2%.</a:t>
            </a:r>
          </a:p>
          <a:p>
            <a:r>
              <a:rPr lang="ru-RU" dirty="0" err="1" smtClean="0"/>
              <a:t>Оскільки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швидкозаморожених</a:t>
            </a:r>
            <a:r>
              <a:rPr lang="ru-RU" dirty="0" smtClean="0"/>
              <a:t> </a:t>
            </a:r>
            <a:r>
              <a:rPr lang="ru-RU" dirty="0" err="1" smtClean="0"/>
              <a:t>плодоовочевих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свіжозібрану</a:t>
            </a:r>
            <a:r>
              <a:rPr lang="ru-RU" dirty="0" smtClean="0"/>
              <a:t> </a:t>
            </a:r>
            <a:r>
              <a:rPr lang="ru-RU" dirty="0" err="1" smtClean="0"/>
              <a:t>сировину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пов'язано</a:t>
            </a:r>
            <a:r>
              <a:rPr lang="ru-RU" dirty="0" smtClean="0"/>
              <a:t>, перш за все,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економічними</a:t>
            </a:r>
            <a:r>
              <a:rPr lang="ru-RU" dirty="0" smtClean="0"/>
              <a:t> аспектами </a:t>
            </a:r>
            <a:r>
              <a:rPr lang="ru-RU" dirty="0" err="1" smtClean="0"/>
              <a:t>виробництва</a:t>
            </a:r>
            <a:r>
              <a:rPr lang="ru-RU" dirty="0" smtClean="0"/>
              <a:t> та </a:t>
            </a:r>
            <a:r>
              <a:rPr lang="ru-RU" dirty="0" err="1" smtClean="0"/>
              <a:t>харчосмаковими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управляти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застосуванням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: </a:t>
            </a:r>
            <a:r>
              <a:rPr lang="ru-RU" dirty="0" err="1" smtClean="0"/>
              <a:t>обчищенням</a:t>
            </a:r>
            <a:r>
              <a:rPr lang="ru-RU" dirty="0" smtClean="0"/>
              <a:t>, </a:t>
            </a:r>
            <a:r>
              <a:rPr lang="ru-RU" dirty="0" err="1" smtClean="0"/>
              <a:t>бланшуванням</a:t>
            </a:r>
            <a:r>
              <a:rPr lang="ru-RU" dirty="0" smtClean="0"/>
              <a:t>, </a:t>
            </a:r>
            <a:r>
              <a:rPr lang="ru-RU" dirty="0" err="1" smtClean="0"/>
              <a:t>витримкою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 err="1" smtClean="0"/>
              <a:t>шкірки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нітратів</a:t>
            </a:r>
            <a:r>
              <a:rPr lang="ru-RU" dirty="0" smtClean="0"/>
              <a:t> в </a:t>
            </a:r>
            <a:r>
              <a:rPr lang="ru-RU" dirty="0" err="1" smtClean="0"/>
              <a:t>овочах</a:t>
            </a:r>
            <a:r>
              <a:rPr lang="ru-RU" dirty="0" smtClean="0"/>
              <a:t> </a:t>
            </a:r>
            <a:r>
              <a:rPr lang="ru-RU" dirty="0" err="1" smtClean="0"/>
              <a:t>знижується</a:t>
            </a:r>
            <a:r>
              <a:rPr lang="ru-RU" dirty="0" smtClean="0"/>
              <a:t> на 14-40%, </a:t>
            </a:r>
            <a:r>
              <a:rPr lang="ru-RU" dirty="0" err="1" smtClean="0"/>
              <a:t>бланшування</a:t>
            </a:r>
            <a:r>
              <a:rPr lang="ru-RU" dirty="0" smtClean="0"/>
              <a:t> — 26-60, </a:t>
            </a:r>
            <a:r>
              <a:rPr lang="ru-RU" dirty="0" err="1" smtClean="0"/>
              <a:t>замочування</a:t>
            </a:r>
            <a:r>
              <a:rPr lang="ru-RU" dirty="0" smtClean="0"/>
              <a:t> у </a:t>
            </a:r>
            <a:r>
              <a:rPr lang="ru-RU" dirty="0" err="1" smtClean="0"/>
              <a:t>холодній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5 год. — 27-29%</a:t>
            </a:r>
          </a:p>
          <a:p>
            <a:endParaRPr lang="ru-RU" dirty="0"/>
          </a:p>
        </p:txBody>
      </p:sp>
      <p:pic>
        <p:nvPicPr>
          <p:cNvPr id="4098" name="Picture 2" descr="C:\Documents and Settings\QWW\Рабочий стол\Новая папка (7)\од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5021069"/>
            <a:ext cx="1285852" cy="1836931"/>
          </a:xfrm>
          <a:prstGeom prst="rect">
            <a:avLst/>
          </a:prstGeom>
          <a:noFill/>
        </p:spPr>
      </p:pic>
      <p:pic>
        <p:nvPicPr>
          <p:cNvPr id="4099" name="Picture 3" descr="C:\Documents and Settings\QWW\Рабочий стол\Новая папка (7)\i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63" y="268289"/>
            <a:ext cx="1827193" cy="13033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1438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8286840" cy="5286412"/>
          </a:xfrm>
        </p:spPr>
        <p:txBody>
          <a:bodyPr>
            <a:noAutofit/>
          </a:bodyPr>
          <a:lstStyle/>
          <a:p>
            <a:endParaRPr lang="uk-UA" sz="1600" dirty="0" smtClean="0"/>
          </a:p>
          <a:p>
            <a:endParaRPr lang="uk-UA" sz="1600" dirty="0" smtClean="0"/>
          </a:p>
          <a:p>
            <a:endParaRPr lang="uk-UA" sz="1600" dirty="0" smtClean="0"/>
          </a:p>
          <a:p>
            <a:pPr>
              <a:buNone/>
            </a:pPr>
            <a:r>
              <a:rPr lang="uk-UA" sz="6600" b="1" i="1" dirty="0" smtClean="0">
                <a:solidFill>
                  <a:srgbClr val="00B0F0"/>
                </a:solidFill>
              </a:rPr>
              <a:t>Дякую за увагу!!!</a:t>
            </a:r>
            <a:endParaRPr lang="ru-RU" sz="66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</TotalTime>
  <Words>671</Words>
  <PresentationFormat>Экран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Нітратна кислота. Нітрати</vt:lpstr>
      <vt:lpstr>Нітратна кислота (HNO3)</vt:lpstr>
      <vt:lpstr>Нітрати. </vt:lpstr>
      <vt:lpstr>Нітрати. Використання, біологічна роль</vt:lpstr>
      <vt:lpstr>       Вміст нітратів у харчових продуктах </vt:lpstr>
      <vt:lpstr>     Негативний вплив на організм людини</vt:lpstr>
      <vt:lpstr>               Зниження вмісту нітратів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Нітратна кислота</dc:title>
  <cp:lastModifiedBy>Qw</cp:lastModifiedBy>
  <cp:revision>11</cp:revision>
  <dcterms:modified xsi:type="dcterms:W3CDTF">2013-12-01T17:32:04Z</dcterms:modified>
</cp:coreProperties>
</file>