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0"/>
  </p:notesMasterIdLst>
  <p:sldIdLst>
    <p:sldId id="256" r:id="rId2"/>
    <p:sldId id="273" r:id="rId3"/>
    <p:sldId id="274" r:id="rId4"/>
    <p:sldId id="275" r:id="rId5"/>
    <p:sldId id="276" r:id="rId6"/>
    <p:sldId id="278" r:id="rId7"/>
    <p:sldId id="279" r:id="rId8"/>
    <p:sldId id="28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FF"/>
    <a:srgbClr val="50A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FE9E4-D14F-49AB-8F2C-BA83575EA732}" type="datetimeFigureOut">
              <a:rPr lang="ru-RU" smtClean="0"/>
              <a:pPr/>
              <a:t>19.10.2013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2F84E-7FC3-48F8-B30D-A2C070ACB6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654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2F84E-7FC3-48F8-B30D-A2C070ACB66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2F84E-7FC3-48F8-B30D-A2C070ACB66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1" lang="ru-RU">
              <a:latin typeface="Times New Roman"/>
            </a:endParaRP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1" lang="ru-RU">
              <a:latin typeface="Times New Roman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06" name="Rectangle 14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6E3685D1-DB59-4E2A-862E-26B85C3FDB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718DB-1B7B-43A6-BE5E-BDA0975A30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98308-E56D-4952-B7D9-5300BF2F14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07FF16F5-1F9B-4BAF-86F5-E5F6AB06BB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58EC69BD-022D-4E9A-A66F-194155BAF8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2362200"/>
            <a:ext cx="8001000" cy="3733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62449863-4FD1-4B63-B27D-7034BB8657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2362200"/>
            <a:ext cx="3924300" cy="1790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91100" y="2362200"/>
            <a:ext cx="3924300" cy="1790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914400" y="4305300"/>
            <a:ext cx="3924300" cy="1790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991100" y="4305300"/>
            <a:ext cx="3924300" cy="1790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3D4E4D4B-B5E5-4058-953E-ABDA5F7B7C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EF249-EB33-4D40-90F4-E48F35D33C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4C1A5-40D7-4662-BFE4-B34CDCA9E5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93593-80F2-482D-A6DD-E52BEA493C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0DFDA-8603-49D5-9182-71E671CE1E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17EAE-549B-4B84-869A-F2837D3023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8F6F2-2BC3-4B23-AFB9-E2D99577DF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0D60D-8EB4-40CF-998E-80E15A13D6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C886D-5181-491B-A4E8-C3861B4A3D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1" lang="ru-RU">
              <a:latin typeface="Times New Roman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endParaRPr lang="ru-RU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endParaRPr lang="ru-RU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2600" b="1">
                <a:solidFill>
                  <a:schemeClr val="bg1"/>
                </a:solidFill>
              </a:defRPr>
            </a:lvl1pPr>
          </a:lstStyle>
          <a:p>
            <a:fld id="{BDDA5C15-F701-4A55-BB72-A4491E364B94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371600"/>
            <a:ext cx="7772400" cy="1143000"/>
          </a:xfrm>
        </p:spPr>
        <p:txBody>
          <a:bodyPr/>
          <a:lstStyle/>
          <a:p>
            <a:r>
              <a:rPr lang="uk-UA" dirty="0" smtClean="0"/>
              <a:t>НЕМЕТАЛИ</a:t>
            </a:r>
            <a:endParaRPr lang="ru-RU" dirty="0">
              <a:solidFill>
                <a:srgbClr val="50A050"/>
              </a:solidFill>
              <a:latin typeface="Arial Narrow" pitchFamily="34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0" y="2286000"/>
            <a:ext cx="3657600" cy="182245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50A050"/>
                </a:solidFill>
                <a:latin typeface="Arial Narrow" pitchFamily="34" charset="0"/>
              </a:rPr>
              <a:t>АЗОТ</a:t>
            </a:r>
            <a:endParaRPr lang="ru-RU" sz="3600" b="1" dirty="0">
              <a:solidFill>
                <a:srgbClr val="50A05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ІСТОРІЯ ВІДКРИТТЯ</a:t>
            </a:r>
            <a:endParaRPr lang="ru-RU" dirty="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2205038"/>
            <a:ext cx="8243887" cy="4652962"/>
          </a:xfrm>
        </p:spPr>
        <p:txBody>
          <a:bodyPr/>
          <a:lstStyle/>
          <a:p>
            <a:r>
              <a:rPr lang="ru-RU" dirty="0" smtClean="0"/>
              <a:t>1772г</a:t>
            </a:r>
            <a:r>
              <a:rPr lang="uk-UA" dirty="0" smtClean="0"/>
              <a:t>. К.</a:t>
            </a:r>
            <a:r>
              <a:rPr lang="uk-UA" dirty="0" err="1" smtClean="0"/>
              <a:t>Шєєле</a:t>
            </a:r>
            <a:r>
              <a:rPr lang="uk-UA" dirty="0" smtClean="0"/>
              <a:t> і Г.</a:t>
            </a:r>
            <a:r>
              <a:rPr lang="uk-UA" dirty="0" err="1" smtClean="0"/>
              <a:t>Кавендіш</a:t>
            </a:r>
            <a:r>
              <a:rPr lang="uk-UA" dirty="0" smtClean="0"/>
              <a:t> отримали азот</a:t>
            </a:r>
          </a:p>
          <a:p>
            <a:r>
              <a:rPr lang="ru-RU" dirty="0" smtClean="0"/>
              <a:t> Д.Резерфорд описав </a:t>
            </a:r>
            <a:r>
              <a:rPr lang="ru-RU" dirty="0" err="1" smtClean="0"/>
              <a:t>здобуття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endParaRPr lang="ru-RU" dirty="0" smtClean="0"/>
          </a:p>
          <a:p>
            <a:r>
              <a:rPr lang="uk-UA" dirty="0" smtClean="0"/>
              <a:t> </a:t>
            </a:r>
            <a:r>
              <a:rPr lang="ru-RU" dirty="0" smtClean="0"/>
              <a:t>1787г. Лавуазье </a:t>
            </a:r>
            <a:r>
              <a:rPr lang="ru-RU" dirty="0" err="1" smtClean="0"/>
              <a:t>запропонував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азот - «</a:t>
            </a:r>
            <a:r>
              <a:rPr lang="ru-RU" dirty="0" err="1" smtClean="0"/>
              <a:t>млявий</a:t>
            </a:r>
            <a:r>
              <a:rPr lang="ru-RU" dirty="0" smtClean="0"/>
              <a:t>» (а - </a:t>
            </a:r>
            <a:r>
              <a:rPr lang="ru-RU" dirty="0" err="1" smtClean="0"/>
              <a:t>ні</a:t>
            </a:r>
            <a:r>
              <a:rPr lang="ru-RU" dirty="0" smtClean="0"/>
              <a:t>, </a:t>
            </a:r>
            <a:r>
              <a:rPr lang="ru-RU" dirty="0" err="1" smtClean="0"/>
              <a:t>зоэ</a:t>
            </a:r>
            <a:r>
              <a:rPr lang="uk-UA" dirty="0" smtClean="0"/>
              <a:t> - життя)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</p:txBody>
      </p:sp>
      <p:pic>
        <p:nvPicPr>
          <p:cNvPr id="65540" name="Picture 4" descr="BS00554_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934200" y="228600"/>
            <a:ext cx="1979613" cy="1727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836613"/>
            <a:ext cx="8001000" cy="1143000"/>
          </a:xfrm>
        </p:spPr>
        <p:txBody>
          <a:bodyPr/>
          <a:lstStyle/>
          <a:p>
            <a:r>
              <a:rPr lang="uk-UA" sz="2800" dirty="0" smtClean="0"/>
              <a:t>ЗНАХОДЖЕННЯ В ПРИРОДІ: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000" dirty="0" smtClean="0"/>
              <a:t>1)у </a:t>
            </a:r>
            <a:r>
              <a:rPr lang="ru-RU" sz="2000" dirty="0" err="1" smtClean="0"/>
              <a:t>вільному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поляганні</a:t>
            </a:r>
            <a:r>
              <a:rPr lang="ru-RU" sz="2000" dirty="0" smtClean="0"/>
              <a:t> в </a:t>
            </a:r>
            <a:r>
              <a:rPr lang="ru-RU" sz="2000" dirty="0" err="1" smtClean="0"/>
              <a:t>атмосфері</a:t>
            </a:r>
            <a:r>
              <a:rPr lang="ru-RU" sz="2000" dirty="0" smtClean="0"/>
              <a:t> (78%),</a:t>
            </a:r>
            <a:br>
              <a:rPr lang="ru-RU" sz="2000" dirty="0" smtClean="0"/>
            </a:br>
            <a:r>
              <a:rPr lang="ru-RU" sz="2000" dirty="0" smtClean="0"/>
              <a:t>2)в </a:t>
            </a:r>
            <a:r>
              <a:rPr lang="ru-RU" sz="2000" dirty="0" err="1" smtClean="0"/>
              <a:t>зв'язаному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стані</a:t>
            </a:r>
            <a:r>
              <a:rPr lang="ru-RU" sz="2000" dirty="0" smtClean="0"/>
              <a:t> (</a:t>
            </a:r>
            <a:r>
              <a:rPr lang="ru-RU" sz="2000" dirty="0" err="1" smtClean="0"/>
              <a:t>дивися</a:t>
            </a:r>
            <a:r>
              <a:rPr lang="ru-RU" sz="2000" dirty="0" smtClean="0"/>
              <a:t> </a:t>
            </a:r>
            <a:r>
              <a:rPr lang="ru-RU" sz="2000" dirty="0" err="1" smtClean="0"/>
              <a:t>таблицю</a:t>
            </a:r>
            <a:r>
              <a:rPr lang="ru-RU" sz="2000" dirty="0" smtClean="0"/>
              <a:t>)  </a:t>
            </a:r>
          </a:p>
        </p:txBody>
      </p:sp>
      <p:graphicFrame>
        <p:nvGraphicFramePr>
          <p:cNvPr id="71807" name="Group 127"/>
          <p:cNvGraphicFramePr>
            <a:graphicFrameLocks noGrp="1"/>
          </p:cNvGraphicFramePr>
          <p:nvPr>
            <p:ph type="tbl" idx="1"/>
          </p:nvPr>
        </p:nvGraphicFramePr>
        <p:xfrm>
          <a:off x="914400" y="2362200"/>
          <a:ext cx="8001000" cy="4114800"/>
        </p:xfrm>
        <a:graphic>
          <a:graphicData uri="http://schemas.openxmlformats.org/drawingml/2006/table">
            <a:tbl>
              <a:tblPr/>
              <a:tblGrid>
                <a:gridCol w="5257800"/>
                <a:gridCol w="2743200"/>
              </a:tblGrid>
              <a:tr h="622300"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Природна форма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Оболонка Землі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Солі </a:t>
                      </a:r>
                      <a:r>
                        <a:rPr lang="uk-UA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амонія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і азотної кислоти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Літосфера, гідросфера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Азот 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Атмосфера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Азот і аміак вулканів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Літосфера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З'єднання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деяких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видах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палива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нафта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вугілля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Літосфера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Нуклеїнові кислоти, білкові речовини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Біосфера 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uk-UA" dirty="0" smtClean="0"/>
              <a:t>БУДОВА І ВЛАСТИВОСТІ АТОМА</a:t>
            </a:r>
            <a:endParaRPr lang="ru-RU" dirty="0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2362200"/>
            <a:ext cx="3924300" cy="1790700"/>
          </a:xfrm>
          <a:ln w="38100">
            <a:solidFill>
              <a:srgbClr val="50A050"/>
            </a:solidFill>
          </a:ln>
        </p:spPr>
        <p:txBody>
          <a:bodyPr/>
          <a:lstStyle/>
          <a:p>
            <a:pPr algn="ctr"/>
            <a:r>
              <a:rPr lang="ru-RU" sz="2000" dirty="0" smtClean="0"/>
              <a:t> 2 </a:t>
            </a:r>
            <a:r>
              <a:rPr lang="ru-RU" sz="2000" dirty="0" err="1" smtClean="0"/>
              <a:t>період</a:t>
            </a:r>
            <a:r>
              <a:rPr lang="ru-RU" sz="2000" dirty="0" smtClean="0"/>
              <a:t>, 5 </a:t>
            </a:r>
            <a:r>
              <a:rPr lang="ru-RU" sz="2000" dirty="0" err="1" smtClean="0"/>
              <a:t>група</a:t>
            </a:r>
            <a:r>
              <a:rPr lang="ru-RU" sz="2000" dirty="0" smtClean="0"/>
              <a:t>, </a:t>
            </a:r>
            <a:r>
              <a:rPr lang="ru-RU" sz="2000" dirty="0" err="1" smtClean="0"/>
              <a:t>головна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підгрупа</a:t>
            </a:r>
            <a:endParaRPr lang="ru-RU" sz="2000" dirty="0" smtClean="0"/>
          </a:p>
          <a:p>
            <a:pPr algn="ctr"/>
            <a:endParaRPr lang="ru-RU" sz="2000" dirty="0" smtClean="0"/>
          </a:p>
          <a:p>
            <a:endParaRPr lang="ru-RU" sz="2000" dirty="0"/>
          </a:p>
        </p:txBody>
      </p:sp>
      <p:sp>
        <p:nvSpPr>
          <p:cNvPr id="72708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953000" y="2438400"/>
            <a:ext cx="3924300" cy="1790700"/>
          </a:xfrm>
          <a:ln w="38100">
            <a:solidFill>
              <a:srgbClr val="50A050"/>
            </a:solidFill>
          </a:ln>
        </p:spPr>
        <p:txBody>
          <a:bodyPr/>
          <a:lstStyle/>
          <a:p>
            <a:pPr algn="ctr"/>
            <a:r>
              <a:rPr lang="ru-RU" sz="2000" dirty="0" err="1" smtClean="0"/>
              <a:t>Містить</a:t>
            </a:r>
            <a:r>
              <a:rPr lang="ru-RU" sz="2000" dirty="0" smtClean="0"/>
              <a:t> на </a:t>
            </a:r>
            <a:r>
              <a:rPr lang="ru-RU" sz="2000" dirty="0" err="1" smtClean="0"/>
              <a:t>зовнішньому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енергетичному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рівні</a:t>
            </a:r>
            <a:r>
              <a:rPr lang="ru-RU" sz="2000" dirty="0" smtClean="0"/>
              <a:t> 5              </a:t>
            </a:r>
            <a:r>
              <a:rPr lang="ru-RU" sz="2000" dirty="0" err="1" smtClean="0"/>
              <a:t>електронів</a:t>
            </a:r>
            <a:r>
              <a:rPr lang="ru-RU" sz="2000" dirty="0" smtClean="0"/>
              <a:t>                                                                                                     </a:t>
            </a:r>
          </a:p>
          <a:p>
            <a:pPr algn="ctr"/>
            <a:r>
              <a:rPr lang="en-US" sz="2000" dirty="0" smtClean="0"/>
              <a:t>+</a:t>
            </a:r>
            <a:r>
              <a:rPr lang="en-US" sz="2000" dirty="0"/>
              <a:t>7  )  )  </a:t>
            </a:r>
          </a:p>
          <a:p>
            <a:pPr algn="ctr">
              <a:buFont typeface="Wingdings" pitchFamily="2" charset="2"/>
              <a:buNone/>
            </a:pPr>
            <a:r>
              <a:rPr lang="ru-RU" sz="1000" dirty="0"/>
              <a:t>   </a:t>
            </a:r>
            <a:r>
              <a:rPr lang="en-US" sz="1000" dirty="0"/>
              <a:t>                 </a:t>
            </a:r>
            <a:r>
              <a:rPr lang="en-US" sz="1600" b="1" dirty="0"/>
              <a:t>2   </a:t>
            </a:r>
            <a:r>
              <a:rPr lang="ru-RU" sz="1600" b="1" dirty="0"/>
              <a:t>5</a:t>
            </a:r>
            <a:endParaRPr lang="en-US" sz="1600" b="1" dirty="0"/>
          </a:p>
          <a:p>
            <a:pPr algn="ctr">
              <a:buFont typeface="Wingdings" pitchFamily="2" charset="2"/>
              <a:buNone/>
            </a:pPr>
            <a:r>
              <a:rPr lang="en-US" sz="1600" b="1" dirty="0"/>
              <a:t>              </a:t>
            </a:r>
            <a:endParaRPr lang="ru-RU" sz="1600" b="1" dirty="0"/>
          </a:p>
        </p:txBody>
      </p:sp>
      <p:sp>
        <p:nvSpPr>
          <p:cNvPr id="72709" name="Rectangle 5"/>
          <p:cNvSpPr>
            <a:spLocks noGrp="1" noChangeArrowheads="1"/>
          </p:cNvSpPr>
          <p:nvPr>
            <p:ph sz="quarter" idx="3"/>
          </p:nvPr>
        </p:nvSpPr>
        <p:spPr>
          <a:xfrm>
            <a:off x="914400" y="4724400"/>
            <a:ext cx="3924300" cy="1790700"/>
          </a:xfrm>
          <a:ln w="38100">
            <a:solidFill>
              <a:srgbClr val="50A050"/>
            </a:solidFill>
          </a:ln>
        </p:spPr>
        <p:txBody>
          <a:bodyPr/>
          <a:lstStyle/>
          <a:p>
            <a:r>
              <a:rPr lang="ru-RU" sz="2000" dirty="0" smtClean="0"/>
              <a:t>         </a:t>
            </a:r>
            <a:r>
              <a:rPr lang="uk-UA" sz="2000" dirty="0" smtClean="0"/>
              <a:t>Окислювач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     </a:t>
            </a:r>
            <a:r>
              <a:rPr lang="ru-RU" sz="2000" dirty="0" smtClean="0"/>
              <a:t>     </a:t>
            </a:r>
            <a:r>
              <a:rPr lang="en-US" sz="2000" dirty="0" smtClean="0"/>
              <a:t>N</a:t>
            </a:r>
            <a:r>
              <a:rPr lang="en-US" sz="2000" b="1" baseline="30000" dirty="0" smtClean="0"/>
              <a:t>0 </a:t>
            </a:r>
            <a:r>
              <a:rPr lang="en-US" sz="2000" dirty="0"/>
              <a:t>+ 3e</a:t>
            </a:r>
            <a:r>
              <a:rPr lang="en-US" sz="2000" b="1" baseline="30000" dirty="0"/>
              <a:t>- </a:t>
            </a:r>
            <a:r>
              <a:rPr lang="en-US" sz="2000" b="1" dirty="0">
                <a:sym typeface="Symbol" pitchFamily="18" charset="2"/>
              </a:rPr>
              <a:t></a:t>
            </a:r>
            <a:r>
              <a:rPr lang="ru-RU" sz="2000" b="1" baseline="30000" dirty="0"/>
              <a:t>   </a:t>
            </a:r>
            <a:r>
              <a:rPr lang="en-US" sz="2000" dirty="0"/>
              <a:t>N</a:t>
            </a:r>
            <a:r>
              <a:rPr lang="en-US" sz="2000" b="1" baseline="30000" dirty="0"/>
              <a:t>-3</a:t>
            </a:r>
            <a:endParaRPr lang="ru-RU" sz="2000" b="1" baseline="30000" dirty="0"/>
          </a:p>
          <a:p>
            <a:pPr>
              <a:buNone/>
            </a:pPr>
            <a:endParaRPr lang="uk-UA" dirty="0" smtClean="0"/>
          </a:p>
          <a:p>
            <a:endParaRPr lang="ru-RU" dirty="0" smtClean="0"/>
          </a:p>
        </p:txBody>
      </p:sp>
      <p:sp>
        <p:nvSpPr>
          <p:cNvPr id="72710" name="Rectangle 6"/>
          <p:cNvSpPr>
            <a:spLocks noGrp="1" noChangeArrowheads="1"/>
          </p:cNvSpPr>
          <p:nvPr>
            <p:ph sz="quarter" idx="4"/>
          </p:nvPr>
        </p:nvSpPr>
        <p:spPr>
          <a:xfrm>
            <a:off x="5029200" y="4800600"/>
            <a:ext cx="3924300" cy="1790700"/>
          </a:xfrm>
          <a:ln w="38100">
            <a:solidFill>
              <a:srgbClr val="50A050"/>
            </a:solidFill>
          </a:ln>
        </p:spPr>
        <p:txBody>
          <a:bodyPr/>
          <a:lstStyle/>
          <a:p>
            <a:r>
              <a:rPr lang="ru-RU" sz="2000" dirty="0" smtClean="0"/>
              <a:t>            </a:t>
            </a:r>
            <a:r>
              <a:rPr lang="uk-UA" sz="2000" dirty="0" smtClean="0"/>
              <a:t>Відновник </a:t>
            </a:r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ru-RU" sz="2000" dirty="0"/>
              <a:t>    </a:t>
            </a:r>
            <a:r>
              <a:rPr lang="ru-RU" sz="2000" dirty="0" smtClean="0"/>
              <a:t>    </a:t>
            </a:r>
            <a:r>
              <a:rPr lang="en-US" sz="2000" dirty="0" smtClean="0"/>
              <a:t>N</a:t>
            </a:r>
            <a:r>
              <a:rPr lang="en-US" sz="2000" b="1" baseline="30000" dirty="0" smtClean="0"/>
              <a:t>0</a:t>
            </a:r>
            <a:r>
              <a:rPr lang="en-US" sz="2000" dirty="0" smtClean="0"/>
              <a:t> </a:t>
            </a:r>
            <a:r>
              <a:rPr lang="en-US" sz="2000" dirty="0"/>
              <a:t>–1,2,3,4,5e</a:t>
            </a:r>
            <a:r>
              <a:rPr lang="en-US" sz="2000" b="1" baseline="30000" dirty="0"/>
              <a:t>- </a:t>
            </a:r>
            <a:r>
              <a:rPr lang="en-US" sz="2000" b="1" dirty="0">
                <a:sym typeface="Symbol" pitchFamily="18" charset="2"/>
              </a:rPr>
              <a:t></a:t>
            </a:r>
            <a:r>
              <a:rPr lang="ru-RU" sz="2000" b="1" baseline="30000" dirty="0"/>
              <a:t> </a:t>
            </a:r>
            <a:r>
              <a:rPr lang="en-US" sz="2000" dirty="0"/>
              <a:t>N</a:t>
            </a:r>
            <a:r>
              <a:rPr lang="ru-RU" sz="2000" b="1" baseline="30000" dirty="0"/>
              <a:t>+1</a:t>
            </a:r>
            <a:r>
              <a:rPr lang="en-US" sz="2000" dirty="0" smtClean="0"/>
              <a:t>,N</a:t>
            </a:r>
            <a:r>
              <a:rPr lang="en-US" sz="2000" b="1" baseline="30000" dirty="0" smtClean="0"/>
              <a:t>+2</a:t>
            </a:r>
            <a:r>
              <a:rPr lang="en-US" sz="2000" dirty="0" smtClean="0"/>
              <a:t>,N</a:t>
            </a:r>
            <a:r>
              <a:rPr lang="en-US" sz="2000" b="1" baseline="30000" dirty="0" smtClean="0"/>
              <a:t>+3</a:t>
            </a:r>
            <a:r>
              <a:rPr lang="en-US" sz="2000" dirty="0" smtClean="0"/>
              <a:t>,N</a:t>
            </a:r>
            <a:r>
              <a:rPr lang="en-US" sz="2000" b="1" baseline="30000" dirty="0" smtClean="0"/>
              <a:t>+4</a:t>
            </a:r>
            <a:r>
              <a:rPr lang="en-US" sz="2000" dirty="0" smtClean="0"/>
              <a:t>,N</a:t>
            </a:r>
            <a:r>
              <a:rPr lang="en-US" sz="2000" b="1" baseline="30000" dirty="0" smtClean="0"/>
              <a:t>+5</a:t>
            </a:r>
            <a:endParaRPr lang="ru-RU" sz="2000" b="1" baseline="30000" dirty="0"/>
          </a:p>
        </p:txBody>
      </p:sp>
      <p:sp>
        <p:nvSpPr>
          <p:cNvPr id="72715" name="AutoShape 11"/>
          <p:cNvSpPr>
            <a:spLocks noChangeArrowheads="1"/>
          </p:cNvSpPr>
          <p:nvPr/>
        </p:nvSpPr>
        <p:spPr bwMode="auto">
          <a:xfrm>
            <a:off x="838200" y="46482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72718" name="AutoShape 14"/>
          <p:cNvSpPr>
            <a:spLocks noChangeArrowheads="1"/>
          </p:cNvSpPr>
          <p:nvPr/>
        </p:nvSpPr>
        <p:spPr bwMode="auto">
          <a:xfrm>
            <a:off x="990600" y="22860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72719" name="AutoShape 15"/>
          <p:cNvSpPr>
            <a:spLocks noChangeArrowheads="1"/>
          </p:cNvSpPr>
          <p:nvPr/>
        </p:nvSpPr>
        <p:spPr bwMode="auto">
          <a:xfrm>
            <a:off x="4876800" y="23622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72720" name="AutoShape 16"/>
          <p:cNvSpPr>
            <a:spLocks noChangeArrowheads="1"/>
          </p:cNvSpPr>
          <p:nvPr/>
        </p:nvSpPr>
        <p:spPr bwMode="auto">
          <a:xfrm>
            <a:off x="4953000" y="47244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animBg="1" autoUpdateAnimBg="0"/>
      <p:bldP spid="72708" grpId="0" animBg="1" autoUpdateAnimBg="0"/>
      <p:bldP spid="72709" grpId="0" animBg="1" autoUpdateAnimBg="0"/>
      <p:bldP spid="72710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uk-UA" dirty="0" smtClean="0"/>
              <a:t>БУДОВА МОЛЕКУЛИ</a:t>
            </a:r>
            <a:endParaRPr lang="ru-RU" dirty="0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47800" y="2400300"/>
            <a:ext cx="3352800" cy="1790700"/>
          </a:xfrm>
          <a:ln w="38100">
            <a:solidFill>
              <a:srgbClr val="50A050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/>
              <a:t> N </a:t>
            </a:r>
            <a:r>
              <a:rPr lang="en-US" sz="2000"/>
              <a:t>       </a:t>
            </a:r>
            <a:r>
              <a:rPr lang="en-US"/>
              <a:t>N</a:t>
            </a:r>
            <a:endParaRPr lang="ru-RU"/>
          </a:p>
        </p:txBody>
      </p:sp>
      <p:sp>
        <p:nvSpPr>
          <p:cNvPr id="73733" name="Rectangle 5"/>
          <p:cNvSpPr>
            <a:spLocks noGrp="1" noChangeArrowheads="1"/>
          </p:cNvSpPr>
          <p:nvPr>
            <p:ph sz="quarter" idx="3"/>
          </p:nvPr>
        </p:nvSpPr>
        <p:spPr>
          <a:xfrm>
            <a:off x="1219200" y="4648200"/>
            <a:ext cx="3581400" cy="1981200"/>
          </a:xfrm>
          <a:ln w="38100">
            <a:solidFill>
              <a:srgbClr val="50A050"/>
            </a:solidFill>
          </a:ln>
        </p:spPr>
        <p:txBody>
          <a:bodyPr/>
          <a:lstStyle/>
          <a:p>
            <a:pPr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             </a:t>
            </a:r>
            <a:r>
              <a:rPr lang="uk-UA" sz="2000" b="1" dirty="0" smtClean="0"/>
              <a:t>ЗВ'ЯЗОК:</a:t>
            </a:r>
            <a:endParaRPr lang="ru-RU" sz="2000" b="1" dirty="0"/>
          </a:p>
          <a:p>
            <a:pPr algn="ctr">
              <a:buNone/>
            </a:pPr>
            <a:r>
              <a:rPr lang="ru-RU" sz="2000" dirty="0" smtClean="0"/>
              <a:t>-</a:t>
            </a:r>
            <a:r>
              <a:rPr lang="uk-UA" sz="2000" dirty="0" smtClean="0"/>
              <a:t> КОВАЛЕНТНА</a:t>
            </a:r>
            <a:r>
              <a:rPr lang="ru-RU" sz="2000" dirty="0" smtClean="0"/>
              <a:t> </a:t>
            </a:r>
            <a:r>
              <a:rPr lang="uk-UA" sz="2000" dirty="0" smtClean="0"/>
              <a:t>НЕПОЛЯРНА </a:t>
            </a:r>
            <a:endParaRPr lang="ru-RU" sz="2000" dirty="0"/>
          </a:p>
          <a:p>
            <a:pPr algn="ctr">
              <a:buNone/>
            </a:pPr>
            <a:r>
              <a:rPr lang="ru-RU" sz="2000" dirty="0" smtClean="0"/>
              <a:t>-</a:t>
            </a:r>
            <a:r>
              <a:rPr lang="uk-UA" sz="2000" dirty="0" smtClean="0"/>
              <a:t> ПОТРІЙНА</a:t>
            </a:r>
            <a:r>
              <a:rPr lang="ru-RU" sz="2000" dirty="0" smtClean="0"/>
              <a:t>                         </a:t>
            </a:r>
            <a:endParaRPr lang="ru-RU" sz="2000" dirty="0"/>
          </a:p>
          <a:p>
            <a:pPr algn="ctr">
              <a:buNone/>
            </a:pPr>
            <a:r>
              <a:rPr lang="ru-RU" sz="2000" dirty="0" smtClean="0"/>
              <a:t>-</a:t>
            </a:r>
            <a:r>
              <a:rPr lang="uk-UA" sz="2000" dirty="0" smtClean="0"/>
              <a:t> МІЦНА</a:t>
            </a:r>
            <a:endParaRPr lang="ru-RU" sz="2000" dirty="0"/>
          </a:p>
          <a:p>
            <a:pPr algn="ctr">
              <a:buFont typeface="Wingdings" pitchFamily="2" charset="2"/>
              <a:buNone/>
            </a:pPr>
            <a:endParaRPr lang="ru-RU" sz="2000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sz="quarter" idx="4"/>
          </p:nvPr>
        </p:nvSpPr>
        <p:spPr>
          <a:xfrm>
            <a:off x="5334000" y="4648200"/>
            <a:ext cx="3314700" cy="2019300"/>
          </a:xfrm>
          <a:ln w="38100">
            <a:solidFill>
              <a:srgbClr val="50A050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000" b="1" dirty="0"/>
              <a:t>           МОЛЕКУЛА</a:t>
            </a:r>
            <a:r>
              <a:rPr lang="en-US" sz="2000" b="1" dirty="0"/>
              <a:t>:</a:t>
            </a:r>
          </a:p>
          <a:p>
            <a:pPr>
              <a:buNone/>
            </a:pPr>
            <a:r>
              <a:rPr lang="ru-RU" sz="2000" dirty="0"/>
              <a:t>       </a:t>
            </a:r>
            <a:r>
              <a:rPr lang="ru-RU" sz="2000" dirty="0" smtClean="0"/>
              <a:t>-</a:t>
            </a:r>
            <a:r>
              <a:rPr lang="uk-UA" sz="2000" dirty="0" smtClean="0"/>
              <a:t> ДУЖЕ             СТІЙКА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      </a:t>
            </a:r>
            <a:r>
              <a:rPr lang="ru-RU" sz="2000" dirty="0" smtClean="0"/>
              <a:t>-</a:t>
            </a:r>
            <a:r>
              <a:rPr lang="uk-UA" sz="2000" dirty="0" smtClean="0"/>
              <a:t> НИЗЬКА РЕАКЦІЙНА                     ЗДАТНІСТЬ</a:t>
            </a:r>
            <a:endParaRPr lang="ru-RU" sz="2000" dirty="0" smtClean="0"/>
          </a:p>
          <a:p>
            <a:pPr>
              <a:buFont typeface="Wingdings" pitchFamily="2" charset="2"/>
              <a:buNone/>
            </a:pPr>
            <a:endParaRPr lang="ru-RU" sz="2000" dirty="0"/>
          </a:p>
        </p:txBody>
      </p:sp>
      <p:pic>
        <p:nvPicPr>
          <p:cNvPr id="73735" name="Picture 7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438400"/>
            <a:ext cx="136525" cy="136525"/>
          </a:xfrm>
          <a:prstGeom prst="rect">
            <a:avLst/>
          </a:prstGeom>
          <a:noFill/>
        </p:spPr>
      </p:pic>
      <p:pic>
        <p:nvPicPr>
          <p:cNvPr id="73736" name="Picture 8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667000"/>
            <a:ext cx="136525" cy="136525"/>
          </a:xfrm>
          <a:prstGeom prst="rect">
            <a:avLst/>
          </a:prstGeom>
          <a:noFill/>
        </p:spPr>
      </p:pic>
      <p:pic>
        <p:nvPicPr>
          <p:cNvPr id="73737" name="Picture 9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362200"/>
            <a:ext cx="136525" cy="136525"/>
          </a:xfrm>
          <a:prstGeom prst="rect">
            <a:avLst/>
          </a:prstGeom>
          <a:noFill/>
        </p:spPr>
      </p:pic>
      <p:pic>
        <p:nvPicPr>
          <p:cNvPr id="73738" name="Picture 10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590800"/>
            <a:ext cx="136525" cy="136525"/>
          </a:xfrm>
          <a:prstGeom prst="rect">
            <a:avLst/>
          </a:prstGeom>
          <a:noFill/>
        </p:spPr>
      </p:pic>
      <p:pic>
        <p:nvPicPr>
          <p:cNvPr id="73739" name="Picture 11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819400"/>
            <a:ext cx="136525" cy="136525"/>
          </a:xfrm>
          <a:prstGeom prst="rect">
            <a:avLst/>
          </a:prstGeom>
          <a:noFill/>
        </p:spPr>
      </p:pic>
      <p:pic>
        <p:nvPicPr>
          <p:cNvPr id="73740" name="Picture 12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819400"/>
            <a:ext cx="136525" cy="136525"/>
          </a:xfrm>
          <a:prstGeom prst="rect">
            <a:avLst/>
          </a:prstGeom>
          <a:noFill/>
        </p:spPr>
      </p:pic>
      <p:pic>
        <p:nvPicPr>
          <p:cNvPr id="73741" name="Picture 13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590800"/>
            <a:ext cx="136525" cy="136525"/>
          </a:xfrm>
          <a:prstGeom prst="rect">
            <a:avLst/>
          </a:prstGeom>
          <a:noFill/>
        </p:spPr>
      </p:pic>
      <p:pic>
        <p:nvPicPr>
          <p:cNvPr id="73742" name="Picture 14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362200"/>
            <a:ext cx="136525" cy="136525"/>
          </a:xfrm>
          <a:prstGeom prst="rect">
            <a:avLst/>
          </a:prstGeom>
          <a:noFill/>
        </p:spPr>
      </p:pic>
      <p:pic>
        <p:nvPicPr>
          <p:cNvPr id="73743" name="Picture 15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2667000"/>
            <a:ext cx="136525" cy="136525"/>
          </a:xfrm>
          <a:prstGeom prst="rect">
            <a:avLst/>
          </a:prstGeom>
          <a:noFill/>
        </p:spPr>
      </p:pic>
      <p:pic>
        <p:nvPicPr>
          <p:cNvPr id="73744" name="Picture 16" descr="BD1527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2438400"/>
            <a:ext cx="136525" cy="136525"/>
          </a:xfrm>
          <a:prstGeom prst="rect">
            <a:avLst/>
          </a:prstGeom>
          <a:noFill/>
        </p:spPr>
      </p:pic>
      <p:sp>
        <p:nvSpPr>
          <p:cNvPr id="73745" name="AutoShape 17"/>
          <p:cNvSpPr>
            <a:spLocks noChangeArrowheads="1"/>
          </p:cNvSpPr>
          <p:nvPr/>
        </p:nvSpPr>
        <p:spPr bwMode="auto">
          <a:xfrm>
            <a:off x="1524000" y="24384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</a:t>
            </a:r>
            <a:endParaRPr lang="ru-RU"/>
          </a:p>
        </p:txBody>
      </p:sp>
      <p:sp>
        <p:nvSpPr>
          <p:cNvPr id="73746" name="AutoShape 18"/>
          <p:cNvSpPr>
            <a:spLocks noChangeArrowheads="1"/>
          </p:cNvSpPr>
          <p:nvPr/>
        </p:nvSpPr>
        <p:spPr bwMode="auto">
          <a:xfrm>
            <a:off x="1295400" y="47244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73748" name="AutoShape 20"/>
          <p:cNvSpPr>
            <a:spLocks noChangeArrowheads="1"/>
          </p:cNvSpPr>
          <p:nvPr/>
        </p:nvSpPr>
        <p:spPr bwMode="auto">
          <a:xfrm>
            <a:off x="5257800" y="46482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73755" name="AutoShape 27"/>
          <p:cNvSpPr>
            <a:spLocks noChangeArrowheads="1"/>
          </p:cNvSpPr>
          <p:nvPr/>
        </p:nvSpPr>
        <p:spPr bwMode="auto">
          <a:xfrm>
            <a:off x="5334000" y="2667000"/>
            <a:ext cx="762000" cy="914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</a:t>
            </a: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ФІЗИЧНІ ВЛАСТИВОСТІ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Газ без </a:t>
            </a:r>
            <a:r>
              <a:rPr lang="ru-RU" dirty="0" err="1" smtClean="0"/>
              <a:t>кольору</a:t>
            </a:r>
            <a:r>
              <a:rPr lang="ru-RU" dirty="0" smtClean="0"/>
              <a:t>, запаху </a:t>
            </a:r>
            <a:r>
              <a:rPr lang="ru-RU" dirty="0" err="1" smtClean="0"/>
              <a:t>і</a:t>
            </a:r>
            <a:r>
              <a:rPr lang="ru-RU" dirty="0" smtClean="0"/>
              <a:t> смаку</a:t>
            </a:r>
          </a:p>
          <a:p>
            <a:r>
              <a:rPr lang="uk-UA" dirty="0" smtClean="0"/>
              <a:t> Погано розчинимо у воді</a:t>
            </a:r>
          </a:p>
          <a:p>
            <a:r>
              <a:rPr lang="uk-UA" dirty="0" smtClean="0"/>
              <a:t> Трохи легше за повітря</a:t>
            </a:r>
          </a:p>
          <a:p>
            <a:r>
              <a:rPr lang="en-US" dirty="0" smtClean="0"/>
              <a:t> T </a:t>
            </a:r>
            <a:r>
              <a:rPr lang="uk-UA" dirty="0" err="1" smtClean="0"/>
              <a:t>пл.=</a:t>
            </a:r>
            <a:r>
              <a:rPr lang="uk-UA" dirty="0" smtClean="0"/>
              <a:t> -210 С</a:t>
            </a:r>
          </a:p>
          <a:p>
            <a:r>
              <a:rPr lang="en-US" dirty="0" smtClean="0"/>
              <a:t> T </a:t>
            </a:r>
            <a:r>
              <a:rPr lang="uk-UA" dirty="0" err="1" smtClean="0"/>
              <a:t>кіп.=</a:t>
            </a:r>
            <a:r>
              <a:rPr lang="uk-UA" dirty="0" smtClean="0"/>
              <a:t> -196 С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 advAuto="1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836613"/>
            <a:ext cx="8936037" cy="1143000"/>
          </a:xfrm>
        </p:spPr>
        <p:txBody>
          <a:bodyPr/>
          <a:lstStyle/>
          <a:p>
            <a:r>
              <a:rPr lang="uk-UA" sz="3200" dirty="0" smtClean="0"/>
              <a:t>ХІМІЧНІ ВЛАСТИВОСТІ</a:t>
            </a:r>
            <a:endParaRPr lang="ru-RU" sz="3200" dirty="0" smtClean="0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2420938"/>
            <a:ext cx="3924300" cy="37338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uk-UA" sz="2400" b="1" dirty="0" smtClean="0"/>
              <a:t>Окислювальні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uk-UA" sz="2400" b="1" dirty="0" smtClean="0"/>
              <a:t>     </a:t>
            </a:r>
            <a:r>
              <a:rPr lang="ru-RU" sz="2400" b="1" dirty="0" smtClean="0"/>
              <a:t>  </a:t>
            </a:r>
            <a:r>
              <a:rPr lang="en-US" sz="2400" b="1" dirty="0"/>
              <a:t>N</a:t>
            </a:r>
            <a:r>
              <a:rPr lang="en-US" sz="2400" b="1" baseline="-25000" dirty="0"/>
              <a:t>2</a:t>
            </a:r>
            <a:r>
              <a:rPr lang="en-US" sz="2400" b="1" baseline="30000" dirty="0"/>
              <a:t>0    </a:t>
            </a:r>
            <a:r>
              <a:rPr lang="ru-RU" sz="2400" b="1" baseline="30000" dirty="0"/>
              <a:t>        </a:t>
            </a:r>
            <a:r>
              <a:rPr lang="en-US" sz="2400" b="1" dirty="0"/>
              <a:t>2N</a:t>
            </a:r>
            <a:r>
              <a:rPr lang="en-US" sz="2400" b="1" baseline="30000" dirty="0"/>
              <a:t>-3</a:t>
            </a:r>
            <a:endParaRPr lang="ru-RU" sz="2400" b="1" baseline="30000" dirty="0"/>
          </a:p>
          <a:p>
            <a:pPr marL="457200" indent="-457200">
              <a:lnSpc>
                <a:spcPct val="90000"/>
              </a:lnSpc>
            </a:pPr>
            <a:r>
              <a:rPr lang="ru-RU" sz="2400" dirty="0" smtClean="0"/>
              <a:t>При </a:t>
            </a:r>
            <a:r>
              <a:rPr lang="ru-RU" sz="2400" dirty="0" err="1" smtClean="0"/>
              <a:t>нагріванні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металами</a:t>
            </a:r>
            <a:r>
              <a:rPr lang="ru-RU" sz="2400" dirty="0" smtClean="0"/>
              <a:t> </a:t>
            </a:r>
            <a:r>
              <a:rPr lang="en-US" sz="2400" dirty="0" smtClean="0">
                <a:cs typeface="Arial" charset="0"/>
              </a:rPr>
              <a:t>(Ca</a:t>
            </a:r>
            <a:r>
              <a:rPr lang="en-US" sz="2400" dirty="0">
                <a:cs typeface="Arial" charset="0"/>
              </a:rPr>
              <a:t>, Al, Fe)</a:t>
            </a:r>
            <a:endParaRPr lang="ru-RU" sz="2400" dirty="0">
              <a:cs typeface="Arial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ru-RU" sz="2400" dirty="0" smtClean="0"/>
              <a:t>При </a:t>
            </a:r>
            <a:r>
              <a:rPr lang="ru-RU" sz="2400" dirty="0" err="1" smtClean="0"/>
              <a:t>кімнатній</a:t>
            </a:r>
            <a:r>
              <a:rPr lang="ru-RU" sz="2400" dirty="0" smtClean="0"/>
              <a:t> </a:t>
            </a:r>
            <a:r>
              <a:rPr lang="ru-RU" sz="2400" dirty="0" err="1" smtClean="0"/>
              <a:t>t</a:t>
            </a:r>
            <a:r>
              <a:rPr lang="ru-RU" sz="2400" dirty="0" smtClean="0"/>
              <a:t>  </a:t>
            </a:r>
            <a:r>
              <a:rPr lang="ru-RU" sz="2400" dirty="0" err="1" smtClean="0"/>
              <a:t>лише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en-US" sz="2400" dirty="0" smtClean="0"/>
              <a:t>Li</a:t>
            </a:r>
            <a:endParaRPr lang="uk-UA" sz="2400" dirty="0" smtClean="0"/>
          </a:p>
          <a:p>
            <a:pPr marL="457200" indent="-457200">
              <a:lnSpc>
                <a:spcPct val="90000"/>
              </a:lnSpc>
            </a:pPr>
            <a:r>
              <a:rPr lang="ru-RU" sz="3600" dirty="0" smtClean="0">
                <a:cs typeface="Arial" charset="0"/>
              </a:rPr>
              <a:t>*</a:t>
            </a:r>
            <a:r>
              <a:rPr lang="uk-UA" sz="2400" dirty="0" smtClean="0"/>
              <a:t> При високій </a:t>
            </a:r>
            <a:r>
              <a:rPr lang="en-US" sz="2400" dirty="0" smtClean="0"/>
              <a:t>t, </a:t>
            </a:r>
            <a:r>
              <a:rPr lang="uk-UA" sz="2400" dirty="0" smtClean="0"/>
              <a:t>р, </a:t>
            </a:r>
            <a:r>
              <a:rPr lang="en-US" sz="2400" dirty="0" err="1" smtClean="0"/>
              <a:t>kat</a:t>
            </a:r>
            <a:r>
              <a:rPr lang="uk-UA" sz="2400" dirty="0" smtClean="0"/>
              <a:t> (</a:t>
            </a:r>
            <a:r>
              <a:rPr lang="en-US" sz="2400" dirty="0" smtClean="0"/>
              <a:t>Fe</a:t>
            </a:r>
            <a:r>
              <a:rPr lang="uk-UA" sz="2400" dirty="0" smtClean="0"/>
              <a:t>, оксиди </a:t>
            </a:r>
            <a:r>
              <a:rPr lang="en-US" sz="2400" dirty="0" smtClean="0"/>
              <a:t>Al, K) </a:t>
            </a:r>
            <a:r>
              <a:rPr lang="uk-UA" sz="2400" dirty="0" smtClean="0"/>
              <a:t>з </a:t>
            </a:r>
            <a:r>
              <a:rPr lang="en-US" sz="2400" dirty="0" smtClean="0"/>
              <a:t>H</a:t>
            </a:r>
            <a:r>
              <a:rPr lang="uk-UA" sz="2400" dirty="0" smtClean="0"/>
              <a:t>2</a:t>
            </a:r>
            <a:endParaRPr lang="en-US" sz="2400" baseline="-25000" dirty="0">
              <a:cs typeface="Arial" charset="0"/>
            </a:endParaRPr>
          </a:p>
          <a:p>
            <a:pPr marL="457200" indent="-457200">
              <a:lnSpc>
                <a:spcPct val="90000"/>
              </a:lnSpc>
            </a:pPr>
            <a:endParaRPr lang="ru-RU" sz="2400" dirty="0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uk-UA" sz="2400" b="1" dirty="0" smtClean="0"/>
              <a:t>Відновні 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uk-UA" sz="2400" b="1" dirty="0" smtClean="0"/>
              <a:t>   </a:t>
            </a:r>
            <a:r>
              <a:rPr lang="en-US" sz="2400" b="1" dirty="0" smtClean="0"/>
              <a:t>N</a:t>
            </a:r>
            <a:r>
              <a:rPr lang="en-US" sz="2400" b="1" baseline="-25000" dirty="0" smtClean="0"/>
              <a:t>2</a:t>
            </a:r>
            <a:r>
              <a:rPr lang="en-US" sz="2400" b="1" baseline="30000" dirty="0" smtClean="0"/>
              <a:t>0 </a:t>
            </a:r>
            <a:r>
              <a:rPr lang="en-US" sz="2400" b="1" dirty="0" smtClean="0"/>
              <a:t>    </a:t>
            </a:r>
            <a:r>
              <a:rPr lang="ru-RU" sz="2400" b="1" dirty="0" smtClean="0"/>
              <a:t>    </a:t>
            </a:r>
            <a:r>
              <a:rPr lang="en-US" sz="2400" b="1" dirty="0" smtClean="0"/>
              <a:t> </a:t>
            </a:r>
            <a:r>
              <a:rPr lang="en-US" sz="2400" b="1" dirty="0"/>
              <a:t>2N</a:t>
            </a:r>
            <a:r>
              <a:rPr lang="en-US" sz="2400" b="1" baseline="30000" dirty="0"/>
              <a:t>+2</a:t>
            </a:r>
            <a:endParaRPr lang="ru-RU" sz="2400" b="1" baseline="30000" dirty="0"/>
          </a:p>
          <a:p>
            <a:pPr marL="457200" indent="-457200">
              <a:lnSpc>
                <a:spcPct val="90000"/>
              </a:lnSpc>
            </a:pPr>
            <a:r>
              <a:rPr lang="ru-RU" sz="3600" b="1" dirty="0" smtClean="0"/>
              <a:t>*</a:t>
            </a:r>
            <a:r>
              <a:rPr lang="ru-RU" sz="2400" dirty="0" smtClean="0"/>
              <a:t> При  </a:t>
            </a:r>
            <a:r>
              <a:rPr lang="ru-RU" sz="2400" dirty="0" err="1" smtClean="0"/>
              <a:t>t</a:t>
            </a:r>
            <a:r>
              <a:rPr lang="ru-RU" sz="2400" dirty="0" smtClean="0"/>
              <a:t>  </a:t>
            </a:r>
            <a:r>
              <a:rPr lang="ru-RU" sz="2400" dirty="0" err="1" smtClean="0"/>
              <a:t>електричної</a:t>
            </a:r>
            <a:r>
              <a:rPr lang="ru-RU" sz="2400" dirty="0" smtClean="0"/>
              <a:t> дуги (3000 - 4000 З) </a:t>
            </a:r>
            <a:r>
              <a:rPr lang="ru-RU" sz="2400" dirty="0" err="1" smtClean="0"/>
              <a:t>з</a:t>
            </a:r>
            <a:r>
              <a:rPr lang="ru-RU" sz="2400" smtClean="0"/>
              <a:t> О2</a:t>
            </a:r>
            <a:endParaRPr lang="en-US" sz="2400" baseline="-25000" dirty="0">
              <a:cs typeface="Arial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endParaRPr lang="ru-RU" sz="2400" baseline="30000" dirty="0"/>
          </a:p>
        </p:txBody>
      </p:sp>
      <p:sp>
        <p:nvSpPr>
          <p:cNvPr id="76813" name="Line 13"/>
          <p:cNvSpPr>
            <a:spLocks noChangeShapeType="1"/>
          </p:cNvSpPr>
          <p:nvPr/>
        </p:nvSpPr>
        <p:spPr bwMode="auto">
          <a:xfrm>
            <a:off x="6084888" y="2924175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6815" name="Line 15"/>
          <p:cNvSpPr>
            <a:spLocks noChangeShapeType="1"/>
          </p:cNvSpPr>
          <p:nvPr/>
        </p:nvSpPr>
        <p:spPr bwMode="auto">
          <a:xfrm>
            <a:off x="1835150" y="29972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68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68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68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68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6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68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build="p" autoUpdateAnimBg="0" advAuto="0"/>
      <p:bldP spid="76806" grpId="0" build="p" autoUpdateAnimBg="0" advAuto="1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none" dirty="0" smtClean="0"/>
              <a:t>П</a:t>
            </a:r>
            <a:r>
              <a:rPr lang="uk-UA" cap="none" dirty="0" err="1" smtClean="0"/>
              <a:t>ідготували</a:t>
            </a:r>
            <a:r>
              <a:rPr lang="uk-UA" cap="none" dirty="0" smtClean="0"/>
              <a:t> </a:t>
            </a:r>
            <a:r>
              <a:rPr lang="uk-UA" cap="none" dirty="0" err="1" smtClean="0"/>
              <a:t>Захарченко</a:t>
            </a:r>
            <a:r>
              <a:rPr lang="uk-UA" cap="none" dirty="0" smtClean="0"/>
              <a:t> Любов і Подолян Таня</a:t>
            </a:r>
            <a:endParaRPr lang="ru-RU" cap="none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10 клас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831441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сулы">
  <a:themeElements>
    <a:clrScheme name="Капсулы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апсулы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Office2000\Templates\Presentation Designs\Капсулы.pot</Template>
  <TotalTime>1367</TotalTime>
  <Words>263</Words>
  <Application>Microsoft Office PowerPoint</Application>
  <PresentationFormat>Экран (4:3)</PresentationFormat>
  <Paragraphs>65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Wingdings</vt:lpstr>
      <vt:lpstr>Times New Roman</vt:lpstr>
      <vt:lpstr>Arial Narrow</vt:lpstr>
      <vt:lpstr>Symbol</vt:lpstr>
      <vt:lpstr>Капсулы</vt:lpstr>
      <vt:lpstr>НЕМЕТАЛИ</vt:lpstr>
      <vt:lpstr>ІСТОРІЯ ВІДКРИТТЯ</vt:lpstr>
      <vt:lpstr>ЗНАХОДЖЕННЯ В ПРИРОДІ:  1)у вільному поляганні в атмосфері (78%), 2)в зв'язаному стані (дивися таблицю)  </vt:lpstr>
      <vt:lpstr>БУДОВА І ВЛАСТИВОСТІ АТОМА</vt:lpstr>
      <vt:lpstr>БУДОВА МОЛЕКУЛИ</vt:lpstr>
      <vt:lpstr>ФІЗИЧНІ ВЛАСТИВОСТІ.</vt:lpstr>
      <vt:lpstr>ХІМІЧНІ ВЛАСТИВОСТІ</vt:lpstr>
      <vt:lpstr>Підготували Захарченко Любов і Подолян Таня</vt:lpstr>
    </vt:vector>
  </TitlesOfParts>
  <Company>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АЗОТ</dc:title>
  <dc:creator>Axiles</dc:creator>
  <cp:lastModifiedBy>1</cp:lastModifiedBy>
  <cp:revision>49</cp:revision>
  <cp:lastPrinted>1601-01-01T00:00:00Z</cp:lastPrinted>
  <dcterms:created xsi:type="dcterms:W3CDTF">2004-11-18T12:26:31Z</dcterms:created>
  <dcterms:modified xsi:type="dcterms:W3CDTF">2013-10-19T16:10:09Z</dcterms:modified>
</cp:coreProperties>
</file>