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5" r:id="rId9"/>
    <p:sldId id="262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hop.nestidante.kiev.ua/ua/category/nastojashij-marsel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1%96%D1%80%D0%BA%D0%B0" TargetMode="External"/><Relationship Id="rId13" Type="http://schemas.openxmlformats.org/officeDocument/2006/relationships/hyperlink" Target="http://uk.wikipedia.org/wiki/%D0%91%D0%B0%D0%B2%D0%BE%D0%B2%D0%BD%D0%B8%D0%BA%D0%BE%D0%B2%D0%B0_%D0%BE%D0%BB%D1%96%D1%8F" TargetMode="External"/><Relationship Id="rId3" Type="http://schemas.openxmlformats.org/officeDocument/2006/relationships/hyperlink" Target="http://uk.wikipedia.org/w/index.php?title=%D0%A2%D0%B8%D0%BC%D0%BE%D0%BB&amp;action=edit&amp;redlink=1" TargetMode="External"/><Relationship Id="rId7" Type="http://schemas.openxmlformats.org/officeDocument/2006/relationships/hyperlink" Target="http://uk.wikipedia.org/wiki/%D0%94%D1%8C%D0%BE%D0%B3%D0%BE%D1%82%D1%8C" TargetMode="External"/><Relationship Id="rId12" Type="http://schemas.openxmlformats.org/officeDocument/2006/relationships/hyperlink" Target="http://uk.wikipedia.org/wiki/%D0%93%D1%96%D0%B4%D1%80%D0%BE%D0%BA%D1%81%D0%B8%D0%B4_%D0%BA%D0%B0%D0%BB%D1%96%D1%8E" TargetMode="External"/><Relationship Id="rId17" Type="http://schemas.openxmlformats.org/officeDocument/2006/relationships/hyperlink" Target="http://uk.wikipedia.org/wiki/%D0%9A%D0%B0%D0%BE%D0%BB%D1%96%D0%BD" TargetMode="External"/><Relationship Id="rId2" Type="http://schemas.openxmlformats.org/officeDocument/2006/relationships/hyperlink" Target="http://uk.wikipedia.org/wiki/%D0%91%D0%BE%D1%80%D0%BD%D0%B0_%D0%BA%D0%B8%D1%81%D0%BB%D0%BE%D1%82%D0%B0" TargetMode="External"/><Relationship Id="rId16" Type="http://schemas.openxmlformats.org/officeDocument/2006/relationships/hyperlink" Target="http://uk.wikipedia.org/wiki/%D0%A0%D0%B8%D0%B1'%D1%8F%D1%87%D0%B8%D0%B9_%D0%B6%D0%B8%D1%8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B%D0%B0%D0%BD%D0%BE%D0%BB%D1%96%D0%BD" TargetMode="External"/><Relationship Id="rId11" Type="http://schemas.openxmlformats.org/officeDocument/2006/relationships/hyperlink" Target="http://uk.wikipedia.org/wiki/%D0%93%D1%96%D0%B4%D1%80%D0%BE%D0%BA%D1%81%D0%B8%D0%B4_%D0%BD%D0%B0%D1%82%D1%80%D1%96%D1%8E" TargetMode="External"/><Relationship Id="rId5" Type="http://schemas.openxmlformats.org/officeDocument/2006/relationships/hyperlink" Target="http://uk.wikipedia.org/wiki/%D0%A5%D0%BD%D0%B0" TargetMode="External"/><Relationship Id="rId15" Type="http://schemas.openxmlformats.org/officeDocument/2006/relationships/hyperlink" Target="http://uk.wikipedia.org/w/index.php?title=%D0%A1%D0%BE%D1%94%D0%B2%D0%B0_%D0%BE%D0%BB%D1%96%D1%8F&amp;action=edit&amp;redlink=1" TargetMode="External"/><Relationship Id="rId10" Type="http://schemas.openxmlformats.org/officeDocument/2006/relationships/hyperlink" Target="http://uk.wikipedia.org/w/index.php?title=%D0%93%D0%B5%D0%BA%D1%81%D0%B0%D0%BC%D0%B5%D1%82%D0%B0%D1%84%D0%BE%D1%81%D1%84%D0%B0%D1%82&amp;action=edit&amp;redlink=1" TargetMode="External"/><Relationship Id="rId4" Type="http://schemas.openxmlformats.org/officeDocument/2006/relationships/hyperlink" Target="http://uk.wikipedia.org/wiki/%D0%93%D0%BB%D1%96%D1%86%D0%B5%D1%80%D0%B8%D0%BD" TargetMode="External"/><Relationship Id="rId9" Type="http://schemas.openxmlformats.org/officeDocument/2006/relationships/hyperlink" Target="http://uk.wikipedia.org/wiki/%D0%A1%D0%BF%D0%B5%D1%80%D0%BC%D0%B0%D1%86%D0%B5%D1%82" TargetMode="External"/><Relationship Id="rId14" Type="http://schemas.openxmlformats.org/officeDocument/2006/relationships/hyperlink" Target="http://uk.wikipedia.org/wiki/%D0%9F%D0%B0%D0%BB%D1%8C%D0%BC%D0%BE%D0%B2%D0%B0_%D0%BE%D0%BB%D1%96%D1%8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33365" y="2420888"/>
            <a:ext cx="3313355" cy="3168352"/>
          </a:xfrm>
        </p:spPr>
        <p:txBody>
          <a:bodyPr>
            <a:normAutofit/>
          </a:bodyPr>
          <a:lstStyle/>
          <a:p>
            <a:r>
              <a:rPr lang="uk-UA" dirty="0" smtClean="0"/>
              <a:t>Історія створення і виробництво мила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836712"/>
            <a:ext cx="4716017" cy="439248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43048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" y="-33148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764506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Історія.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204864"/>
            <a:ext cx="6777317" cy="3508977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Людство</a:t>
            </a:r>
            <a:r>
              <a:rPr lang="ru-RU" dirty="0"/>
              <a:t> </a:t>
            </a:r>
            <a:r>
              <a:rPr lang="ru-RU" dirty="0" err="1"/>
              <a:t>відкрило</a:t>
            </a:r>
            <a:r>
              <a:rPr lang="ru-RU" dirty="0"/>
              <a:t> для себе мило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давно. За </a:t>
            </a:r>
            <a:r>
              <a:rPr lang="ru-RU" dirty="0" err="1"/>
              <a:t>оцінками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істориків</a:t>
            </a:r>
            <a:r>
              <a:rPr lang="ru-RU" dirty="0"/>
              <a:t>, </a:t>
            </a:r>
            <a:r>
              <a:rPr lang="ru-RU" dirty="0" err="1"/>
              <a:t>миловаріння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5000 </a:t>
            </a:r>
            <a:r>
              <a:rPr lang="ru-RU" dirty="0" err="1"/>
              <a:t>років</a:t>
            </a:r>
            <a:r>
              <a:rPr lang="ru-RU" dirty="0"/>
              <a:t>. У </a:t>
            </a:r>
            <a:r>
              <a:rPr lang="ru-RU" dirty="0" err="1"/>
              <a:t>часи</a:t>
            </a:r>
            <a:r>
              <a:rPr lang="ru-RU" dirty="0"/>
              <a:t> </a:t>
            </a:r>
            <a:r>
              <a:rPr lang="ru-RU" dirty="0" err="1"/>
              <a:t>давньогрецьких</a:t>
            </a:r>
            <a:r>
              <a:rPr lang="ru-RU" dirty="0"/>
              <a:t> </a:t>
            </a:r>
            <a:r>
              <a:rPr lang="ru-RU" dirty="0" err="1"/>
              <a:t>філософів</a:t>
            </a:r>
            <a:r>
              <a:rPr lang="ru-RU" dirty="0"/>
              <a:t>, мила в </a:t>
            </a:r>
            <a:r>
              <a:rPr lang="ru-RU" dirty="0" err="1"/>
              <a:t>сучасному</a:t>
            </a:r>
            <a:r>
              <a:rPr lang="ru-RU" dirty="0"/>
              <a:t>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не </a:t>
            </a:r>
            <a:r>
              <a:rPr lang="ru-RU" dirty="0" err="1"/>
              <a:t>було</a:t>
            </a:r>
            <a:r>
              <a:rPr lang="ru-RU" dirty="0"/>
              <a:t> - греки </a:t>
            </a:r>
            <a:r>
              <a:rPr lang="ru-RU" dirty="0" err="1"/>
              <a:t>тоді</a:t>
            </a:r>
            <a:r>
              <a:rPr lang="ru-RU" dirty="0"/>
              <a:t> для </a:t>
            </a:r>
            <a:r>
              <a:rPr lang="ru-RU" dirty="0" err="1"/>
              <a:t>очищення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</a:t>
            </a:r>
            <a:r>
              <a:rPr lang="ru-RU" dirty="0" err="1"/>
              <a:t>користувалися</a:t>
            </a:r>
            <a:r>
              <a:rPr lang="ru-RU" dirty="0"/>
              <a:t> </a:t>
            </a:r>
            <a:r>
              <a:rPr lang="ru-RU" dirty="0" err="1"/>
              <a:t>піском</a:t>
            </a:r>
            <a:r>
              <a:rPr lang="ru-RU" dirty="0"/>
              <a:t>. </a:t>
            </a:r>
            <a:r>
              <a:rPr lang="ru-RU" dirty="0" err="1"/>
              <a:t>Приблизно</a:t>
            </a:r>
            <a:r>
              <a:rPr lang="ru-RU" dirty="0"/>
              <a:t> в той же час, </a:t>
            </a:r>
            <a:r>
              <a:rPr lang="ru-RU" dirty="0" err="1"/>
              <a:t>стародавні</a:t>
            </a:r>
            <a:r>
              <a:rPr lang="ru-RU" dirty="0"/>
              <a:t> </a:t>
            </a:r>
            <a:r>
              <a:rPr lang="ru-RU" dirty="0" err="1"/>
              <a:t>єгиптяни</a:t>
            </a:r>
            <a:r>
              <a:rPr lang="ru-RU" dirty="0"/>
              <a:t> для </a:t>
            </a:r>
            <a:r>
              <a:rPr lang="ru-RU" dirty="0" err="1"/>
              <a:t>аналогічних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</a:t>
            </a:r>
            <a:r>
              <a:rPr lang="ru-RU" dirty="0" err="1"/>
              <a:t>застосовували</a:t>
            </a:r>
            <a:r>
              <a:rPr lang="ru-RU" dirty="0"/>
              <a:t> </a:t>
            </a:r>
            <a:r>
              <a:rPr lang="ru-RU" dirty="0" err="1"/>
              <a:t>бджолиний</a:t>
            </a:r>
            <a:r>
              <a:rPr lang="ru-RU" dirty="0"/>
              <a:t> </a:t>
            </a:r>
            <a:r>
              <a:rPr lang="ru-RU" dirty="0" err="1"/>
              <a:t>віск</a:t>
            </a:r>
            <a:r>
              <a:rPr lang="ru-RU" dirty="0"/>
              <a:t>, </a:t>
            </a:r>
            <a:r>
              <a:rPr lang="ru-RU" dirty="0" err="1"/>
              <a:t>розведений</a:t>
            </a:r>
            <a:r>
              <a:rPr lang="ru-RU" dirty="0"/>
              <a:t> водою. </a:t>
            </a:r>
            <a:r>
              <a:rPr lang="ru-RU" dirty="0" err="1"/>
              <a:t>Також</a:t>
            </a:r>
            <a:r>
              <a:rPr lang="ru-RU" dirty="0"/>
              <a:t>, для </a:t>
            </a:r>
            <a:r>
              <a:rPr lang="ru-RU" dirty="0" err="1"/>
              <a:t>миття</a:t>
            </a:r>
            <a:r>
              <a:rPr lang="ru-RU" dirty="0"/>
              <a:t> </a:t>
            </a:r>
            <a:r>
              <a:rPr lang="ru-RU" dirty="0" err="1"/>
              <a:t>застосовувалася</a:t>
            </a:r>
            <a:r>
              <a:rPr lang="ru-RU" dirty="0"/>
              <a:t> </a:t>
            </a:r>
            <a:r>
              <a:rPr lang="ru-RU" dirty="0" err="1"/>
              <a:t>деревна</a:t>
            </a:r>
            <a:r>
              <a:rPr lang="ru-RU" dirty="0"/>
              <a:t> зола.</a:t>
            </a:r>
          </a:p>
        </p:txBody>
      </p:sp>
    </p:spTree>
    <p:extLst>
      <p:ext uri="{BB962C8B-B14F-4D97-AF65-F5344CB8AC3E}">
        <p14:creationId xmlns:p14="http://schemas.microsoft.com/office/powerpoint/2010/main" val="2080192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836712"/>
            <a:ext cx="7344816" cy="5184576"/>
          </a:xfrm>
        </p:spPr>
        <p:txBody>
          <a:bodyPr>
            <a:normAutofit fontScale="92500"/>
          </a:bodyPr>
          <a:lstStyle/>
          <a:p>
            <a:r>
              <a:rPr lang="ru-RU" dirty="0"/>
              <a:t>У другому </a:t>
            </a:r>
            <a:r>
              <a:rPr lang="ru-RU" dirty="0" err="1"/>
              <a:t>столітті</a:t>
            </a:r>
            <a:r>
              <a:rPr lang="ru-RU" dirty="0"/>
              <a:t>, </a:t>
            </a:r>
            <a:r>
              <a:rPr lang="ru-RU" dirty="0" err="1"/>
              <a:t>римляни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«мазь» почали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повно</a:t>
            </a:r>
            <a:r>
              <a:rPr lang="ru-RU" dirty="0"/>
              <a:t> – для </a:t>
            </a:r>
            <a:r>
              <a:rPr lang="ru-RU" dirty="0" err="1"/>
              <a:t>миття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, рук, </a:t>
            </a:r>
            <a:r>
              <a:rPr lang="ru-RU" dirty="0" err="1"/>
              <a:t>обличчя</a:t>
            </a:r>
            <a:r>
              <a:rPr lang="ru-RU" dirty="0"/>
              <a:t>. </a:t>
            </a:r>
            <a:r>
              <a:rPr lang="ru-RU" dirty="0" err="1"/>
              <a:t>Також</a:t>
            </a:r>
            <a:r>
              <a:rPr lang="ru-RU" dirty="0"/>
              <a:t>, </a:t>
            </a:r>
            <a:r>
              <a:rPr lang="ru-RU" dirty="0" err="1"/>
              <a:t>стародавні</a:t>
            </a:r>
            <a:r>
              <a:rPr lang="ru-RU" dirty="0"/>
              <a:t> </a:t>
            </a:r>
            <a:r>
              <a:rPr lang="ru-RU" dirty="0" err="1"/>
              <a:t>римляни</a:t>
            </a:r>
            <a:r>
              <a:rPr lang="ru-RU" dirty="0"/>
              <a:t> почали </a:t>
            </a:r>
            <a:r>
              <a:rPr lang="ru-RU" dirty="0" err="1"/>
              <a:t>додавати</a:t>
            </a:r>
            <a:r>
              <a:rPr lang="ru-RU" dirty="0"/>
              <a:t> в </a:t>
            </a:r>
            <a:r>
              <a:rPr lang="ru-RU" dirty="0" err="1"/>
              <a:t>цю</a:t>
            </a:r>
            <a:r>
              <a:rPr lang="ru-RU" dirty="0"/>
              <a:t> мазь золу </a:t>
            </a:r>
            <a:r>
              <a:rPr lang="ru-RU" dirty="0" err="1"/>
              <a:t>морських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r>
              <a:rPr lang="ru-RU" dirty="0"/>
              <a:t>, </a:t>
            </a:r>
            <a:r>
              <a:rPr lang="ru-RU" dirty="0" err="1"/>
              <a:t>отримуючи</a:t>
            </a:r>
            <a:r>
              <a:rPr lang="ru-RU" dirty="0"/>
              <a:t> на </a:t>
            </a:r>
            <a:r>
              <a:rPr lang="ru-RU" dirty="0" err="1"/>
              <a:t>виході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якісне</a:t>
            </a:r>
            <a:r>
              <a:rPr lang="ru-RU" dirty="0"/>
              <a:t> мило. Але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традиційній</a:t>
            </a:r>
            <a:r>
              <a:rPr lang="ru-RU" dirty="0"/>
              <a:t> </a:t>
            </a:r>
            <a:r>
              <a:rPr lang="ru-RU" dirty="0" err="1"/>
              <a:t>версії</a:t>
            </a:r>
            <a:r>
              <a:rPr lang="ru-RU" dirty="0"/>
              <a:t> </a:t>
            </a:r>
            <a:r>
              <a:rPr lang="ru-RU" dirty="0" err="1"/>
              <a:t>суперечить</a:t>
            </a:r>
            <a:r>
              <a:rPr lang="ru-RU" dirty="0"/>
              <a:t> один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цікавий</a:t>
            </a:r>
            <a:r>
              <a:rPr lang="ru-RU" dirty="0"/>
              <a:t> факт. </a:t>
            </a:r>
            <a:r>
              <a:rPr lang="ru-RU" dirty="0" err="1"/>
              <a:t>Нещодавно</a:t>
            </a:r>
            <a:r>
              <a:rPr lang="ru-RU" dirty="0"/>
              <a:t> </a:t>
            </a:r>
            <a:r>
              <a:rPr lang="ru-RU" dirty="0" err="1"/>
              <a:t>докладні</a:t>
            </a:r>
            <a:r>
              <a:rPr lang="ru-RU" dirty="0"/>
              <a:t> описи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миловаріння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виявлені</a:t>
            </a:r>
            <a:r>
              <a:rPr lang="ru-RU" dirty="0"/>
              <a:t> археологами на </a:t>
            </a:r>
            <a:r>
              <a:rPr lang="ru-RU" dirty="0" err="1"/>
              <a:t>глиняних</a:t>
            </a:r>
            <a:r>
              <a:rPr lang="ru-RU" dirty="0"/>
              <a:t> табличках, </a:t>
            </a:r>
            <a:r>
              <a:rPr lang="ru-RU" dirty="0" err="1"/>
              <a:t>що</a:t>
            </a:r>
            <a:r>
              <a:rPr lang="ru-RU" dirty="0"/>
              <a:t> належать до </a:t>
            </a:r>
            <a:r>
              <a:rPr lang="ru-RU" dirty="0" err="1"/>
              <a:t>періоду</a:t>
            </a:r>
            <a:r>
              <a:rPr lang="ru-RU" dirty="0"/>
              <a:t> </a:t>
            </a:r>
            <a:r>
              <a:rPr lang="ru-RU" dirty="0" err="1"/>
              <a:t>шумерської</a:t>
            </a:r>
            <a:r>
              <a:rPr lang="ru-RU" dirty="0"/>
              <a:t> </a:t>
            </a:r>
            <a:r>
              <a:rPr lang="ru-RU" dirty="0" err="1"/>
              <a:t>цивілізації</a:t>
            </a:r>
            <a:r>
              <a:rPr lang="ru-RU" dirty="0"/>
              <a:t>, яка, як </a:t>
            </a:r>
            <a:r>
              <a:rPr lang="ru-RU" dirty="0" err="1"/>
              <a:t>відомо</a:t>
            </a:r>
            <a:r>
              <a:rPr lang="ru-RU" dirty="0"/>
              <a:t>, </a:t>
            </a:r>
            <a:r>
              <a:rPr lang="ru-RU" dirty="0" err="1"/>
              <a:t>існувала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2500 </a:t>
            </a:r>
            <a:r>
              <a:rPr lang="ru-RU" dirty="0" err="1"/>
              <a:t>років</a:t>
            </a:r>
            <a:r>
              <a:rPr lang="ru-RU" dirty="0"/>
              <a:t> тому.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полягав</a:t>
            </a:r>
            <a:r>
              <a:rPr lang="ru-RU" dirty="0"/>
              <a:t> у </a:t>
            </a:r>
            <a:r>
              <a:rPr lang="ru-RU" dirty="0" err="1"/>
              <a:t>змішуванні</a:t>
            </a:r>
            <a:r>
              <a:rPr lang="ru-RU" dirty="0"/>
              <a:t> води, з </a:t>
            </a:r>
            <a:r>
              <a:rPr lang="ru-RU" dirty="0" err="1"/>
              <a:t>деревною</a:t>
            </a:r>
            <a:r>
              <a:rPr lang="ru-RU" dirty="0"/>
              <a:t> золою та </a:t>
            </a:r>
            <a:r>
              <a:rPr lang="ru-RU" dirty="0" err="1"/>
              <a:t>подальшим</a:t>
            </a:r>
            <a:r>
              <a:rPr lang="ru-RU" dirty="0"/>
              <a:t> </a:t>
            </a:r>
            <a:r>
              <a:rPr lang="ru-RU" dirty="0" err="1"/>
              <a:t>кип'ятінням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суміші</a:t>
            </a:r>
            <a:r>
              <a:rPr lang="ru-RU" dirty="0"/>
              <a:t> до </a:t>
            </a:r>
            <a:r>
              <a:rPr lang="ru-RU" dirty="0" err="1"/>
              <a:t>отримання</a:t>
            </a:r>
            <a:r>
              <a:rPr lang="ru-RU" dirty="0"/>
              <a:t> мильного </a:t>
            </a:r>
            <a:r>
              <a:rPr lang="ru-RU" dirty="0" err="1"/>
              <a:t>розчину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26545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836712"/>
            <a:ext cx="7137241" cy="4995917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Мило </a:t>
            </a:r>
            <a:r>
              <a:rPr lang="ru-RU" dirty="0" err="1"/>
              <a:t>довго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предметом </a:t>
            </a:r>
            <a:r>
              <a:rPr lang="ru-RU" dirty="0" err="1"/>
              <a:t>розкоші</a:t>
            </a:r>
            <a:r>
              <a:rPr lang="ru-RU" dirty="0"/>
              <a:t>, і не </a:t>
            </a:r>
            <a:r>
              <a:rPr lang="ru-RU" dirty="0" err="1"/>
              <a:t>було</a:t>
            </a:r>
            <a:r>
              <a:rPr lang="ru-RU" dirty="0"/>
              <a:t> доступно </a:t>
            </a:r>
            <a:r>
              <a:rPr lang="ru-RU" dirty="0" err="1"/>
              <a:t>звичайним</a:t>
            </a:r>
            <a:r>
              <a:rPr lang="ru-RU" dirty="0"/>
              <a:t> людям. Але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заможні</a:t>
            </a:r>
            <a:r>
              <a:rPr lang="ru-RU" dirty="0"/>
              <a:t> люди не </a:t>
            </a:r>
            <a:r>
              <a:rPr lang="ru-RU" dirty="0" err="1"/>
              <a:t>використовували</a:t>
            </a:r>
            <a:r>
              <a:rPr lang="ru-RU" dirty="0"/>
              <a:t> мило для </a:t>
            </a:r>
            <a:r>
              <a:rPr lang="ru-RU" dirty="0" err="1"/>
              <a:t>прання</a:t>
            </a:r>
            <a:r>
              <a:rPr lang="ru-RU" dirty="0"/>
              <a:t> речей.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рідкісним</a:t>
            </a:r>
            <a:r>
              <a:rPr lang="ru-RU" dirty="0"/>
              <a:t> і дорогим продуктом, тому </a:t>
            </a:r>
            <a:r>
              <a:rPr lang="ru-RU" dirty="0" err="1"/>
              <a:t>використовувалося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для </a:t>
            </a:r>
            <a:r>
              <a:rPr lang="ru-RU" dirty="0" err="1"/>
              <a:t>миття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, рук, </a:t>
            </a:r>
            <a:r>
              <a:rPr lang="ru-RU" dirty="0" err="1"/>
              <a:t>волосся</a:t>
            </a:r>
            <a:r>
              <a:rPr lang="ru-RU" dirty="0"/>
              <a:t>. </a:t>
            </a:r>
            <a:r>
              <a:rPr lang="ru-RU" dirty="0" err="1"/>
              <a:t>Незважаючи</a:t>
            </a:r>
            <a:r>
              <a:rPr lang="ru-RU" dirty="0"/>
              <a:t> на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рідкістю</a:t>
            </a:r>
            <a:r>
              <a:rPr lang="ru-RU" dirty="0"/>
              <a:t>, </a:t>
            </a:r>
            <a:r>
              <a:rPr lang="ru-RU" dirty="0" err="1"/>
              <a:t>виробництво</a:t>
            </a:r>
            <a:r>
              <a:rPr lang="ru-RU" dirty="0"/>
              <a:t> </a:t>
            </a:r>
            <a:r>
              <a:rPr lang="ru-RU" dirty="0" err="1"/>
              <a:t>поступово</a:t>
            </a:r>
            <a:r>
              <a:rPr lang="ru-RU" dirty="0"/>
              <a:t> </a:t>
            </a:r>
            <a:r>
              <a:rPr lang="ru-RU" dirty="0" err="1"/>
              <a:t>набувало</a:t>
            </a:r>
            <a:r>
              <a:rPr lang="ru-RU" dirty="0"/>
              <a:t> </a:t>
            </a:r>
            <a:r>
              <a:rPr lang="ru-RU" dirty="0" err="1"/>
              <a:t>більш-менш</a:t>
            </a:r>
            <a:r>
              <a:rPr lang="ru-RU" dirty="0"/>
              <a:t> </a:t>
            </a:r>
            <a:r>
              <a:rPr lang="ru-RU" dirty="0" err="1"/>
              <a:t>ясні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. В </a:t>
            </a:r>
            <a:r>
              <a:rPr lang="ru-RU" dirty="0" err="1"/>
              <a:t>результаті</a:t>
            </a:r>
            <a:r>
              <a:rPr lang="ru-RU" dirty="0"/>
              <a:t>, </a:t>
            </a:r>
            <a:r>
              <a:rPr lang="ru-RU" dirty="0" err="1"/>
              <a:t>виробництво</a:t>
            </a:r>
            <a:r>
              <a:rPr lang="ru-RU" dirty="0"/>
              <a:t> мила </a:t>
            </a:r>
            <a:r>
              <a:rPr lang="ru-RU" dirty="0" err="1"/>
              <a:t>було</a:t>
            </a:r>
            <a:r>
              <a:rPr lang="ru-RU" dirty="0"/>
              <a:t> поставлено «на </a:t>
            </a:r>
            <a:r>
              <a:rPr lang="ru-RU" dirty="0" err="1"/>
              <a:t>потік</a:t>
            </a:r>
            <a:r>
              <a:rPr lang="ru-RU" dirty="0"/>
              <a:t>» в </a:t>
            </a:r>
            <a:r>
              <a:rPr lang="ru-RU" dirty="0" err="1"/>
              <a:t>середньовічній</a:t>
            </a:r>
            <a:r>
              <a:rPr lang="ru-RU" dirty="0"/>
              <a:t> </a:t>
            </a:r>
            <a:r>
              <a:rPr lang="ru-RU" dirty="0" err="1"/>
              <a:t>Італії</a:t>
            </a:r>
            <a:r>
              <a:rPr lang="ru-RU" dirty="0"/>
              <a:t>. </a:t>
            </a:r>
            <a:r>
              <a:rPr lang="ru-RU" dirty="0" err="1"/>
              <a:t>Пройде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одне</a:t>
            </a:r>
            <a:r>
              <a:rPr lang="ru-RU" dirty="0"/>
              <a:t> </a:t>
            </a:r>
            <a:r>
              <a:rPr lang="ru-RU" dirty="0" err="1"/>
              <a:t>століття</a:t>
            </a:r>
            <a:r>
              <a:rPr lang="ru-RU" dirty="0"/>
              <a:t>, і </a:t>
            </a:r>
            <a:r>
              <a:rPr lang="ru-RU" dirty="0" err="1"/>
              <a:t>секрети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мила </a:t>
            </a:r>
            <a:r>
              <a:rPr lang="ru-RU" dirty="0" err="1"/>
              <a:t>стануть</a:t>
            </a:r>
            <a:r>
              <a:rPr lang="ru-RU" dirty="0"/>
              <a:t> </a:t>
            </a:r>
            <a:r>
              <a:rPr lang="ru-RU" dirty="0" err="1"/>
              <a:t>відомі</a:t>
            </a:r>
            <a:r>
              <a:rPr lang="ru-RU" dirty="0"/>
              <a:t> в </a:t>
            </a:r>
            <a:r>
              <a:rPr lang="ru-RU" dirty="0" err="1"/>
              <a:t>Іспанії</a:t>
            </a:r>
            <a:r>
              <a:rPr lang="ru-RU" dirty="0"/>
              <a:t>, а </a:t>
            </a:r>
            <a:r>
              <a:rPr lang="ru-RU" dirty="0" err="1"/>
              <a:t>ще</a:t>
            </a:r>
            <a:r>
              <a:rPr lang="ru-RU" dirty="0"/>
              <a:t> через </a:t>
            </a:r>
            <a:r>
              <a:rPr lang="ru-RU" dirty="0" err="1"/>
              <a:t>деякий</a:t>
            </a:r>
            <a:r>
              <a:rPr lang="ru-RU" dirty="0"/>
              <a:t> час центром </a:t>
            </a:r>
            <a:r>
              <a:rPr lang="ru-RU" dirty="0" err="1"/>
              <a:t>миловаріння</a:t>
            </a:r>
            <a:r>
              <a:rPr lang="ru-RU" dirty="0"/>
              <a:t> стане Марсель. Той </a:t>
            </a:r>
            <a:r>
              <a:rPr lang="ru-RU" dirty="0" err="1"/>
              <a:t>самий</a:t>
            </a:r>
            <a:r>
              <a:rPr lang="ru-RU" dirty="0"/>
              <a:t> Марсель,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присвячені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серії</a:t>
            </a:r>
            <a:r>
              <a:rPr lang="ru-RU" dirty="0"/>
              <a:t> </a:t>
            </a:r>
            <a:r>
              <a:rPr lang="ru-RU" dirty="0" err="1"/>
              <a:t>нашого</a:t>
            </a:r>
            <a:r>
              <a:rPr lang="ru-RU" dirty="0"/>
              <a:t> мила - </a:t>
            </a:r>
            <a:r>
              <a:rPr lang="ru-RU" dirty="0" err="1"/>
              <a:t>Марсельська</a:t>
            </a:r>
            <a:r>
              <a:rPr lang="ru-RU" dirty="0"/>
              <a:t> </a:t>
            </a:r>
            <a:r>
              <a:rPr lang="ru-RU" dirty="0" err="1"/>
              <a:t>серія</a:t>
            </a:r>
            <a:r>
              <a:rPr lang="ru-RU" dirty="0"/>
              <a:t> та </a:t>
            </a:r>
            <a:r>
              <a:rPr lang="ru-RU" b="1" dirty="0" err="1">
                <a:hlinkClick r:id="rId2"/>
              </a:rPr>
              <a:t>класичне</a:t>
            </a:r>
            <a:r>
              <a:rPr lang="ru-RU" b="1" dirty="0">
                <a:hlinkClick r:id="rId2"/>
              </a:rPr>
              <a:t> мило </a:t>
            </a:r>
            <a:r>
              <a:rPr lang="ru-RU" b="1" dirty="0" err="1">
                <a:hlinkClick r:id="rId2"/>
              </a:rPr>
              <a:t>Справжній</a:t>
            </a:r>
            <a:r>
              <a:rPr lang="ru-RU" b="1" dirty="0">
                <a:hlinkClick r:id="rId2"/>
              </a:rPr>
              <a:t> Марсель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609075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6452"/>
            <a:ext cx="4961932" cy="67683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912" y="16202"/>
            <a:ext cx="5410200" cy="35904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6044" y="3601524"/>
            <a:ext cx="3995936" cy="310464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770487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20688"/>
            <a:ext cx="7776864" cy="576064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Правда, треба </a:t>
            </a:r>
            <a:r>
              <a:rPr lang="ru-RU" dirty="0" err="1"/>
              <a:t>зауважити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часи</a:t>
            </a:r>
            <a:r>
              <a:rPr lang="ru-RU" dirty="0"/>
              <a:t> люди не особливо </a:t>
            </a:r>
            <a:r>
              <a:rPr lang="ru-RU" dirty="0" err="1"/>
              <a:t>прагнули</a:t>
            </a:r>
            <a:r>
              <a:rPr lang="ru-RU" dirty="0"/>
              <a:t> до </a:t>
            </a:r>
            <a:r>
              <a:rPr lang="ru-RU" dirty="0" err="1"/>
              <a:t>чистоти</a:t>
            </a:r>
            <a:r>
              <a:rPr lang="ru-RU" dirty="0"/>
              <a:t>. Мило регулярно </a:t>
            </a:r>
            <a:r>
              <a:rPr lang="ru-RU" dirty="0" err="1"/>
              <a:t>використовували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представники</a:t>
            </a:r>
            <a:r>
              <a:rPr lang="ru-RU" dirty="0"/>
              <a:t> </a:t>
            </a:r>
            <a:r>
              <a:rPr lang="ru-RU" dirty="0" err="1"/>
              <a:t>найвищих</a:t>
            </a:r>
            <a:r>
              <a:rPr lang="ru-RU" dirty="0"/>
              <a:t> </a:t>
            </a:r>
            <a:r>
              <a:rPr lang="ru-RU" dirty="0" err="1"/>
              <a:t>кругів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- </a:t>
            </a:r>
            <a:r>
              <a:rPr lang="ru-RU" dirty="0" err="1"/>
              <a:t>священики</a:t>
            </a:r>
            <a:r>
              <a:rPr lang="ru-RU" dirty="0"/>
              <a:t> і </a:t>
            </a:r>
            <a:r>
              <a:rPr lang="ru-RU" dirty="0" err="1"/>
              <a:t>дворяни</a:t>
            </a:r>
            <a:r>
              <a:rPr lang="ru-RU" dirty="0"/>
              <a:t>, та й то не </a:t>
            </a:r>
            <a:r>
              <a:rPr lang="ru-RU" dirty="0" err="1"/>
              <a:t>всі</a:t>
            </a:r>
            <a:r>
              <a:rPr lang="ru-RU" dirty="0"/>
              <a:t>. </a:t>
            </a:r>
            <a:r>
              <a:rPr lang="ru-RU" dirty="0" smtClean="0"/>
              <a:t>На </a:t>
            </a:r>
            <a:r>
              <a:rPr lang="ru-RU" dirty="0" err="1"/>
              <a:t>протязі</a:t>
            </a:r>
            <a:r>
              <a:rPr lang="ru-RU" dirty="0"/>
              <a:t> </a:t>
            </a:r>
            <a:r>
              <a:rPr lang="ru-RU" dirty="0" err="1"/>
              <a:t>наступних</a:t>
            </a:r>
            <a:r>
              <a:rPr lang="ru-RU" dirty="0"/>
              <a:t> </a:t>
            </a:r>
            <a:r>
              <a:rPr lang="ru-RU" dirty="0" err="1"/>
              <a:t>століть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ремесло </a:t>
            </a:r>
            <a:r>
              <a:rPr lang="ru-RU" dirty="0" err="1"/>
              <a:t>отримало</a:t>
            </a:r>
            <a:r>
              <a:rPr lang="ru-RU" dirty="0"/>
              <a:t> </a:t>
            </a:r>
            <a:r>
              <a:rPr lang="ru-RU" dirty="0" err="1"/>
              <a:t>остаточне</a:t>
            </a:r>
            <a:r>
              <a:rPr lang="ru-RU" dirty="0"/>
              <a:t> </a:t>
            </a:r>
            <a:r>
              <a:rPr lang="ru-RU" dirty="0" err="1"/>
              <a:t>визнання</a:t>
            </a:r>
            <a:r>
              <a:rPr lang="ru-RU" dirty="0"/>
              <a:t> в </a:t>
            </a:r>
            <a:r>
              <a:rPr lang="ru-RU" dirty="0" err="1"/>
              <a:t>Європейських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. </a:t>
            </a:r>
            <a:r>
              <a:rPr lang="ru-RU" dirty="0" err="1"/>
              <a:t>Англія</a:t>
            </a:r>
            <a:r>
              <a:rPr lang="ru-RU" dirty="0"/>
              <a:t>, </a:t>
            </a:r>
            <a:r>
              <a:rPr lang="ru-RU" dirty="0" err="1"/>
              <a:t>Франція</a:t>
            </a:r>
            <a:r>
              <a:rPr lang="ru-RU" dirty="0"/>
              <a:t> </a:t>
            </a:r>
            <a:r>
              <a:rPr lang="ru-RU" dirty="0" err="1"/>
              <a:t>теж</a:t>
            </a:r>
            <a:r>
              <a:rPr lang="ru-RU" dirty="0"/>
              <a:t> почали </a:t>
            </a:r>
            <a:r>
              <a:rPr lang="ru-RU" dirty="0" err="1"/>
              <a:t>розвивати</a:t>
            </a:r>
            <a:r>
              <a:rPr lang="ru-RU" dirty="0"/>
              <a:t> </a:t>
            </a:r>
            <a:r>
              <a:rPr lang="ru-RU" dirty="0" err="1"/>
              <a:t>мистецтво</a:t>
            </a:r>
            <a:r>
              <a:rPr lang="ru-RU" dirty="0"/>
              <a:t> </a:t>
            </a:r>
            <a:r>
              <a:rPr lang="ru-RU" dirty="0" err="1"/>
              <a:t>миловаріння</a:t>
            </a:r>
            <a:r>
              <a:rPr lang="ru-RU" dirty="0"/>
              <a:t>, </a:t>
            </a:r>
            <a:r>
              <a:rPr lang="ru-RU" dirty="0" err="1"/>
              <a:t>причому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примітно</a:t>
            </a:r>
            <a:r>
              <a:rPr lang="ru-RU" dirty="0"/>
              <a:t>, </a:t>
            </a:r>
            <a:r>
              <a:rPr lang="ru-RU" dirty="0" err="1"/>
              <a:t>намагалися</a:t>
            </a:r>
            <a:r>
              <a:rPr lang="ru-RU" dirty="0"/>
              <a:t> </a:t>
            </a:r>
            <a:r>
              <a:rPr lang="ru-RU" dirty="0" err="1"/>
              <a:t>тримати</a:t>
            </a:r>
            <a:r>
              <a:rPr lang="ru-RU" dirty="0"/>
              <a:t> методику в </a:t>
            </a:r>
            <a:r>
              <a:rPr lang="ru-RU" dirty="0" err="1"/>
              <a:t>секреті</a:t>
            </a:r>
            <a:r>
              <a:rPr lang="ru-RU" dirty="0"/>
              <a:t>. В </a:t>
            </a:r>
            <a:r>
              <a:rPr lang="ru-RU" dirty="0" err="1"/>
              <a:t>Англії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король </a:t>
            </a:r>
            <a:r>
              <a:rPr lang="ru-RU" dirty="0" err="1"/>
              <a:t>Генріх</a:t>
            </a:r>
            <a:r>
              <a:rPr lang="ru-RU" dirty="0"/>
              <a:t> IV </a:t>
            </a:r>
            <a:r>
              <a:rPr lang="ru-RU" dirty="0" err="1"/>
              <a:t>видав</a:t>
            </a:r>
            <a:r>
              <a:rPr lang="ru-RU" dirty="0"/>
              <a:t> указ, </a:t>
            </a:r>
            <a:r>
              <a:rPr lang="ru-RU" dirty="0" err="1"/>
              <a:t>згідно</a:t>
            </a:r>
            <a:r>
              <a:rPr lang="ru-RU" dirty="0"/>
              <a:t> з </a:t>
            </a:r>
            <a:r>
              <a:rPr lang="ru-RU" dirty="0" err="1"/>
              <a:t>яким</a:t>
            </a:r>
            <a:r>
              <a:rPr lang="ru-RU" dirty="0"/>
              <a:t>, </a:t>
            </a:r>
            <a:r>
              <a:rPr lang="ru-RU" dirty="0" err="1"/>
              <a:t>майстру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займається</a:t>
            </a:r>
            <a:r>
              <a:rPr lang="ru-RU" dirty="0"/>
              <a:t> </a:t>
            </a:r>
            <a:r>
              <a:rPr lang="ru-RU" dirty="0" err="1"/>
              <a:t>миловарінням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уникнути</a:t>
            </a:r>
            <a:r>
              <a:rPr lang="ru-RU" dirty="0"/>
              <a:t> </a:t>
            </a:r>
            <a:r>
              <a:rPr lang="ru-RU" dirty="0" err="1"/>
              <a:t>розкриття</a:t>
            </a:r>
            <a:r>
              <a:rPr lang="ru-RU" dirty="0"/>
              <a:t> </a:t>
            </a:r>
            <a:r>
              <a:rPr lang="ru-RU" dirty="0" err="1"/>
              <a:t>таємниць</a:t>
            </a:r>
            <a:r>
              <a:rPr lang="ru-RU" dirty="0"/>
              <a:t> </a:t>
            </a:r>
            <a:r>
              <a:rPr lang="ru-RU" dirty="0" err="1"/>
              <a:t>миловаріння</a:t>
            </a:r>
            <a:r>
              <a:rPr lang="ru-RU" dirty="0"/>
              <a:t>, </a:t>
            </a:r>
            <a:r>
              <a:rPr lang="ru-RU" dirty="0" err="1"/>
              <a:t>заборонялося</a:t>
            </a:r>
            <a:r>
              <a:rPr lang="ru-RU" dirty="0"/>
              <a:t> </a:t>
            </a:r>
            <a:r>
              <a:rPr lang="ru-RU" dirty="0" err="1"/>
              <a:t>ночувати</a:t>
            </a:r>
            <a:r>
              <a:rPr lang="ru-RU" dirty="0"/>
              <a:t> разом з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ремісниками</a:t>
            </a:r>
            <a:r>
              <a:rPr lang="ru-RU" dirty="0"/>
              <a:t>. У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часи</a:t>
            </a:r>
            <a:r>
              <a:rPr lang="ru-RU" dirty="0"/>
              <a:t> мило все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залишалося</a:t>
            </a:r>
            <a:r>
              <a:rPr lang="ru-RU" dirty="0"/>
              <a:t> </a:t>
            </a:r>
            <a:r>
              <a:rPr lang="ru-RU" dirty="0" err="1"/>
              <a:t>особливим</a:t>
            </a:r>
            <a:r>
              <a:rPr lang="ru-RU" dirty="0"/>
              <a:t> продуктом, </a:t>
            </a:r>
            <a:r>
              <a:rPr lang="ru-RU" dirty="0" err="1"/>
              <a:t>доступним</a:t>
            </a:r>
            <a:r>
              <a:rPr lang="ru-RU" dirty="0"/>
              <a:t> не </a:t>
            </a:r>
            <a:r>
              <a:rPr lang="ru-RU" dirty="0" err="1"/>
              <a:t>всім</a:t>
            </a:r>
            <a:r>
              <a:rPr lang="ru-RU" dirty="0"/>
              <a:t>. А ось </a:t>
            </a:r>
            <a:r>
              <a:rPr lang="ru-RU" dirty="0" err="1"/>
              <a:t>промислове</a:t>
            </a:r>
            <a:r>
              <a:rPr lang="ru-RU" dirty="0"/>
              <a:t> </a:t>
            </a:r>
            <a:r>
              <a:rPr lang="ru-RU" dirty="0" err="1"/>
              <a:t>виробництво</a:t>
            </a:r>
            <a:r>
              <a:rPr lang="ru-RU" dirty="0"/>
              <a:t> мила </a:t>
            </a:r>
            <a:r>
              <a:rPr lang="ru-RU" dirty="0" err="1"/>
              <a:t>почалося</a:t>
            </a:r>
            <a:r>
              <a:rPr lang="ru-RU" dirty="0"/>
              <a:t> </a:t>
            </a:r>
            <a:r>
              <a:rPr lang="ru-RU" dirty="0" err="1"/>
              <a:t>набагато</a:t>
            </a:r>
            <a:r>
              <a:rPr lang="ru-RU" dirty="0"/>
              <a:t> </a:t>
            </a:r>
            <a:r>
              <a:rPr lang="ru-RU" dirty="0" err="1"/>
              <a:t>пізніше</a:t>
            </a:r>
            <a:r>
              <a:rPr lang="ru-RU" dirty="0"/>
              <a:t> - у 1424 </a:t>
            </a:r>
            <a:r>
              <a:rPr lang="ru-RU" dirty="0" err="1"/>
              <a:t>році</a:t>
            </a:r>
            <a:r>
              <a:rPr lang="ru-RU" dirty="0"/>
              <a:t>. Як і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очікувати</a:t>
            </a:r>
            <a:r>
              <a:rPr lang="ru-RU" dirty="0"/>
              <a:t>, </a:t>
            </a:r>
            <a:r>
              <a:rPr lang="ru-RU" dirty="0" err="1"/>
              <a:t>першою</a:t>
            </a:r>
            <a:r>
              <a:rPr lang="ru-RU" dirty="0"/>
              <a:t> </a:t>
            </a:r>
            <a:r>
              <a:rPr lang="ru-RU" dirty="0" err="1"/>
              <a:t>країною</a:t>
            </a:r>
            <a:r>
              <a:rPr lang="ru-RU" dirty="0"/>
              <a:t>, яка почала </a:t>
            </a:r>
            <a:r>
              <a:rPr lang="ru-RU" dirty="0" err="1"/>
              <a:t>виробляти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продукт у </a:t>
            </a:r>
            <a:r>
              <a:rPr lang="ru-RU" dirty="0" err="1"/>
              <a:t>промислових</a:t>
            </a:r>
            <a:r>
              <a:rPr lang="ru-RU" dirty="0"/>
              <a:t> масштабах,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Італія</a:t>
            </a:r>
            <a:r>
              <a:rPr lang="ru-RU" dirty="0"/>
              <a:t>. До </a:t>
            </a:r>
            <a:r>
              <a:rPr lang="ru-RU" dirty="0" err="1"/>
              <a:t>речі</a:t>
            </a:r>
            <a:r>
              <a:rPr lang="ru-RU" dirty="0"/>
              <a:t>, </a:t>
            </a:r>
            <a:r>
              <a:rPr lang="ru-RU" dirty="0" err="1"/>
              <a:t>приблизно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 ж, в </a:t>
            </a:r>
            <a:r>
              <a:rPr lang="ru-RU" dirty="0" err="1"/>
              <a:t>Італії</a:t>
            </a:r>
            <a:r>
              <a:rPr lang="ru-RU" dirty="0"/>
              <a:t>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винайдено</a:t>
            </a:r>
            <a:r>
              <a:rPr lang="ru-RU" dirty="0"/>
              <a:t> і </a:t>
            </a:r>
            <a:r>
              <a:rPr lang="ru-RU" dirty="0" err="1"/>
              <a:t>тверде</a:t>
            </a:r>
            <a:r>
              <a:rPr lang="ru-RU" dirty="0"/>
              <a:t> </a:t>
            </a:r>
            <a:r>
              <a:rPr lang="ru-RU" dirty="0" err="1"/>
              <a:t>кускове</a:t>
            </a:r>
            <a:r>
              <a:rPr lang="ru-RU" dirty="0"/>
              <a:t> мило.</a:t>
            </a:r>
          </a:p>
        </p:txBody>
      </p:sp>
    </p:spTree>
    <p:extLst>
      <p:ext uri="{BB962C8B-B14F-4D97-AF65-F5344CB8AC3E}">
        <p14:creationId xmlns:p14="http://schemas.microsoft.com/office/powerpoint/2010/main" val="1601272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Слов</a:t>
            </a:r>
            <a:r>
              <a:rPr lang="en-US" dirty="0" smtClean="0"/>
              <a:t>’</a:t>
            </a:r>
            <a:r>
              <a:rPr lang="uk-UA" dirty="0" err="1" smtClean="0"/>
              <a:t>янські</a:t>
            </a:r>
            <a:r>
              <a:rPr lang="uk-UA" dirty="0" smtClean="0"/>
              <a:t> землі.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204864"/>
            <a:ext cx="7416940" cy="4176464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Стосовно</a:t>
            </a:r>
            <a:r>
              <a:rPr lang="ru-RU" dirty="0"/>
              <a:t> земель </a:t>
            </a:r>
            <a:r>
              <a:rPr lang="ru-RU" dirty="0" err="1"/>
              <a:t>слов'янських</a:t>
            </a:r>
            <a:r>
              <a:rPr lang="ru-RU" dirty="0"/>
              <a:t> треба </a:t>
            </a:r>
            <a:r>
              <a:rPr lang="ru-RU" dirty="0" err="1"/>
              <a:t>зазначити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 </a:t>
            </a:r>
            <a:r>
              <a:rPr lang="ru-RU" dirty="0" err="1"/>
              <a:t>Русі</a:t>
            </a:r>
            <a:r>
              <a:rPr lang="ru-RU" dirty="0"/>
              <a:t> </a:t>
            </a:r>
            <a:r>
              <a:rPr lang="ru-RU" dirty="0" err="1"/>
              <a:t>секрети</a:t>
            </a:r>
            <a:r>
              <a:rPr lang="ru-RU" dirty="0"/>
              <a:t> </a:t>
            </a:r>
            <a:r>
              <a:rPr lang="ru-RU" dirty="0" err="1"/>
              <a:t>миловаріння</a:t>
            </a:r>
            <a:r>
              <a:rPr lang="ru-RU" dirty="0"/>
              <a:t> стали </a:t>
            </a:r>
            <a:r>
              <a:rPr lang="ru-RU" dirty="0" err="1"/>
              <a:t>відомі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Візантії</a:t>
            </a:r>
            <a:r>
              <a:rPr lang="ru-RU" dirty="0"/>
              <a:t>, а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майстри-миловари</a:t>
            </a:r>
            <a:r>
              <a:rPr lang="ru-RU" dirty="0"/>
              <a:t> </a:t>
            </a:r>
            <a:r>
              <a:rPr lang="ru-RU" dirty="0" err="1"/>
              <a:t>виникли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в </a:t>
            </a:r>
            <a:r>
              <a:rPr lang="en-US" dirty="0"/>
              <a:t>XV </a:t>
            </a:r>
            <a:r>
              <a:rPr lang="ru-RU" dirty="0" err="1"/>
              <a:t>столітті</a:t>
            </a:r>
            <a:r>
              <a:rPr lang="ru-RU" dirty="0"/>
              <a:t>. </a:t>
            </a:r>
            <a:r>
              <a:rPr lang="ru-RU" dirty="0" err="1"/>
              <a:t>Промислове</a:t>
            </a:r>
            <a:r>
              <a:rPr lang="ru-RU" dirty="0"/>
              <a:t> </a:t>
            </a:r>
            <a:r>
              <a:rPr lang="ru-RU" dirty="0" err="1"/>
              <a:t>виробництво</a:t>
            </a:r>
            <a:r>
              <a:rPr lang="ru-RU" dirty="0"/>
              <a:t> </a:t>
            </a:r>
            <a:r>
              <a:rPr lang="ru-RU" dirty="0" err="1"/>
              <a:t>виникло</a:t>
            </a:r>
            <a:r>
              <a:rPr lang="ru-RU" dirty="0"/>
              <a:t> за </a:t>
            </a:r>
            <a:r>
              <a:rPr lang="ru-RU" dirty="0" err="1"/>
              <a:t>часів</a:t>
            </a:r>
            <a:r>
              <a:rPr lang="ru-RU" dirty="0"/>
              <a:t> царя Петра. У </a:t>
            </a:r>
            <a:r>
              <a:rPr lang="en-US" dirty="0"/>
              <a:t>XVIII </a:t>
            </a:r>
            <a:r>
              <a:rPr lang="ru-RU" dirty="0" err="1"/>
              <a:t>столітті</a:t>
            </a:r>
            <a:r>
              <a:rPr lang="ru-RU" dirty="0"/>
              <a:t> фабрика з </a:t>
            </a:r>
            <a:r>
              <a:rPr lang="ru-RU" dirty="0" err="1"/>
              <a:t>міста</a:t>
            </a:r>
            <a:r>
              <a:rPr lang="ru-RU" dirty="0"/>
              <a:t> Шуя </a:t>
            </a:r>
            <a:r>
              <a:rPr lang="ru-RU" dirty="0" err="1"/>
              <a:t>прославилася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якісним</a:t>
            </a:r>
            <a:r>
              <a:rPr lang="ru-RU" dirty="0"/>
              <a:t> милом, </a:t>
            </a:r>
            <a:r>
              <a:rPr lang="ru-RU" dirty="0" err="1"/>
              <a:t>причому</a:t>
            </a:r>
            <a:r>
              <a:rPr lang="ru-RU" dirty="0"/>
              <a:t>, </a:t>
            </a:r>
            <a:r>
              <a:rPr lang="ru-RU" dirty="0" err="1"/>
              <a:t>ця</a:t>
            </a:r>
            <a:r>
              <a:rPr lang="ru-RU" dirty="0"/>
              <a:t> слава </a:t>
            </a:r>
            <a:r>
              <a:rPr lang="ru-RU" dirty="0" err="1"/>
              <a:t>призвела</a:t>
            </a:r>
            <a:r>
              <a:rPr lang="ru-RU" dirty="0"/>
              <a:t> до того, </a:t>
            </a:r>
            <a:r>
              <a:rPr lang="ru-RU" dirty="0" err="1"/>
              <a:t>що</a:t>
            </a:r>
            <a:r>
              <a:rPr lang="ru-RU" dirty="0"/>
              <a:t> на </a:t>
            </a:r>
            <a:r>
              <a:rPr lang="ru-RU" dirty="0" err="1"/>
              <a:t>гербі</a:t>
            </a:r>
            <a:r>
              <a:rPr lang="ru-RU" dirty="0"/>
              <a:t> </a:t>
            </a:r>
            <a:r>
              <a:rPr lang="ru-RU" dirty="0" err="1"/>
              <a:t>міста</a:t>
            </a:r>
            <a:r>
              <a:rPr lang="ru-RU" dirty="0"/>
              <a:t> </a:t>
            </a:r>
            <a:r>
              <a:rPr lang="ru-RU" dirty="0" err="1"/>
              <a:t>зображувався</a:t>
            </a:r>
            <a:r>
              <a:rPr lang="ru-RU" dirty="0"/>
              <a:t> брусок мила.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, </a:t>
            </a:r>
            <a:r>
              <a:rPr lang="ru-RU" dirty="0" err="1"/>
              <a:t>були</a:t>
            </a:r>
            <a:r>
              <a:rPr lang="ru-RU" dirty="0"/>
              <a:t> й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промисловці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виробляли</a:t>
            </a:r>
            <a:r>
              <a:rPr lang="ru-RU" dirty="0"/>
              <a:t> </a:t>
            </a:r>
            <a:r>
              <a:rPr lang="ru-RU" dirty="0" err="1"/>
              <a:t>якісний</a:t>
            </a:r>
            <a:r>
              <a:rPr lang="ru-RU" dirty="0"/>
              <a:t> продукт. Фабрика </a:t>
            </a:r>
            <a:r>
              <a:rPr lang="ru-RU" dirty="0" err="1"/>
              <a:t>Лодигіна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відома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милом, яке </a:t>
            </a:r>
            <a:r>
              <a:rPr lang="ru-RU" dirty="0" err="1"/>
              <a:t>робилось</a:t>
            </a:r>
            <a:r>
              <a:rPr lang="ru-RU" dirty="0"/>
              <a:t>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коров'ячого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мигдального</a:t>
            </a:r>
            <a:r>
              <a:rPr lang="ru-RU" dirty="0"/>
              <a:t> молока. </a:t>
            </a:r>
            <a:r>
              <a:rPr lang="ru-RU" dirty="0" err="1"/>
              <a:t>Асортимент</a:t>
            </a:r>
            <a:r>
              <a:rPr lang="ru-RU" dirty="0"/>
              <a:t> </a:t>
            </a:r>
            <a:r>
              <a:rPr lang="ru-RU" dirty="0" err="1"/>
              <a:t>теж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непоганим</a:t>
            </a:r>
            <a:r>
              <a:rPr lang="ru-RU" dirty="0"/>
              <a:t> для того часу - </a:t>
            </a:r>
            <a:r>
              <a:rPr lang="ru-RU" dirty="0" err="1"/>
              <a:t>біле</a:t>
            </a:r>
            <a:r>
              <a:rPr lang="ru-RU" dirty="0"/>
              <a:t> / </a:t>
            </a:r>
            <a:r>
              <a:rPr lang="ru-RU" dirty="0" err="1"/>
              <a:t>кольорове</a:t>
            </a:r>
            <a:r>
              <a:rPr lang="ru-RU" dirty="0"/>
              <a:t>, з духами </a:t>
            </a:r>
            <a:r>
              <a:rPr lang="ru-RU" dirty="0" err="1"/>
              <a:t>або</a:t>
            </a:r>
            <a:r>
              <a:rPr lang="ru-RU" dirty="0"/>
              <a:t> без. На той час </a:t>
            </a:r>
            <a:r>
              <a:rPr lang="ru-RU" dirty="0" err="1"/>
              <a:t>це</a:t>
            </a:r>
            <a:r>
              <a:rPr lang="ru-RU" dirty="0"/>
              <a:t> мило </a:t>
            </a:r>
            <a:r>
              <a:rPr lang="ru-RU" dirty="0" err="1"/>
              <a:t>вважалося</a:t>
            </a:r>
            <a:r>
              <a:rPr lang="ru-RU" dirty="0"/>
              <a:t> </a:t>
            </a:r>
            <a:r>
              <a:rPr lang="ru-RU" dirty="0" err="1"/>
              <a:t>кращим</a:t>
            </a:r>
            <a:r>
              <a:rPr lang="ru-RU" dirty="0"/>
              <a:t> у </a:t>
            </a:r>
            <a:r>
              <a:rPr lang="ru-RU" dirty="0" err="1"/>
              <a:t>Європі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італійського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84315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205" y="3933056"/>
            <a:ext cx="4513795" cy="29198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00" y="102982"/>
            <a:ext cx="4179912" cy="470508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82890"/>
            <a:ext cx="4382112" cy="38010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837" y="1259543"/>
            <a:ext cx="5658030" cy="324189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19" y="-66956"/>
            <a:ext cx="3652109" cy="25224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041259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ru-RU" sz="4400" dirty="0" err="1"/>
              <a:t>Технологія</a:t>
            </a:r>
            <a:r>
              <a:rPr lang="ru-RU" sz="4400" dirty="0"/>
              <a:t> </a:t>
            </a:r>
            <a:r>
              <a:rPr lang="ru-RU" sz="4400" dirty="0" err="1"/>
              <a:t>виготовлення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8208912" cy="5040560"/>
          </a:xfrm>
        </p:spPr>
        <p:txBody>
          <a:bodyPr>
            <a:normAutofit fontScale="70000" lnSpcReduction="20000"/>
          </a:bodyPr>
          <a:lstStyle/>
          <a:p>
            <a:r>
              <a:rPr lang="ru-RU" sz="2600" dirty="0"/>
              <a:t>Головною </a:t>
            </a:r>
            <a:r>
              <a:rPr lang="ru-RU" sz="2600" dirty="0" err="1"/>
              <a:t>складовою</a:t>
            </a:r>
            <a:r>
              <a:rPr lang="ru-RU" sz="2600" dirty="0"/>
              <a:t> твердого мила є </a:t>
            </a:r>
            <a:r>
              <a:rPr lang="ru-RU" sz="2600" dirty="0" err="1"/>
              <a:t>суміш</a:t>
            </a:r>
            <a:r>
              <a:rPr lang="ru-RU" sz="2600" dirty="0"/>
              <a:t> </a:t>
            </a:r>
            <a:r>
              <a:rPr lang="ru-RU" sz="2600" dirty="0" err="1"/>
              <a:t>розчинних</a:t>
            </a:r>
            <a:r>
              <a:rPr lang="ru-RU" sz="2600" dirty="0"/>
              <a:t> солей </a:t>
            </a:r>
            <a:r>
              <a:rPr lang="ru-RU" sz="2600" dirty="0" err="1"/>
              <a:t>вищих</a:t>
            </a:r>
            <a:r>
              <a:rPr lang="ru-RU" sz="2600" dirty="0"/>
              <a:t> </a:t>
            </a:r>
            <a:r>
              <a:rPr lang="ru-RU" sz="2600" dirty="0" err="1"/>
              <a:t>жирних</a:t>
            </a:r>
            <a:r>
              <a:rPr lang="ru-RU" sz="2600" dirty="0"/>
              <a:t> кислот. </a:t>
            </a:r>
            <a:r>
              <a:rPr lang="ru-RU" sz="2600" dirty="0" err="1"/>
              <a:t>Зазвичай</a:t>
            </a:r>
            <a:r>
              <a:rPr lang="ru-RU" sz="2600" dirty="0"/>
              <a:t> </a:t>
            </a:r>
            <a:r>
              <a:rPr lang="ru-RU" sz="2600" dirty="0" err="1"/>
              <a:t>це</a:t>
            </a:r>
            <a:r>
              <a:rPr lang="ru-RU" sz="2600" dirty="0"/>
              <a:t> </a:t>
            </a:r>
            <a:r>
              <a:rPr lang="ru-RU" sz="2600" dirty="0" err="1"/>
              <a:t>натрієві</a:t>
            </a:r>
            <a:r>
              <a:rPr lang="ru-RU" sz="2600" dirty="0"/>
              <a:t>, </a:t>
            </a:r>
            <a:r>
              <a:rPr lang="ru-RU" sz="2600" dirty="0" err="1"/>
              <a:t>рідше</a:t>
            </a:r>
            <a:r>
              <a:rPr lang="ru-RU" sz="2600" dirty="0"/>
              <a:t> - </a:t>
            </a:r>
            <a:r>
              <a:rPr lang="ru-RU" sz="2600" dirty="0" err="1"/>
              <a:t>калієві</a:t>
            </a:r>
            <a:r>
              <a:rPr lang="ru-RU" sz="2600" dirty="0"/>
              <a:t> </a:t>
            </a:r>
            <a:r>
              <a:rPr lang="ru-RU" sz="2600" dirty="0" err="1"/>
              <a:t>чи</a:t>
            </a:r>
            <a:r>
              <a:rPr lang="ru-RU" sz="2600" dirty="0"/>
              <a:t> </a:t>
            </a:r>
            <a:r>
              <a:rPr lang="ru-RU" sz="2600" dirty="0" err="1"/>
              <a:t>амонієві</a:t>
            </a:r>
            <a:r>
              <a:rPr lang="ru-RU" sz="2600" dirty="0"/>
              <a:t> </a:t>
            </a:r>
            <a:r>
              <a:rPr lang="ru-RU" sz="2600" dirty="0" err="1"/>
              <a:t>солі</a:t>
            </a:r>
            <a:r>
              <a:rPr lang="ru-RU" sz="2600" dirty="0"/>
              <a:t> </a:t>
            </a:r>
            <a:r>
              <a:rPr lang="ru-RU" sz="2600" dirty="0" err="1"/>
              <a:t>стеаринової</a:t>
            </a:r>
            <a:r>
              <a:rPr lang="ru-RU" sz="2600" dirty="0"/>
              <a:t>, </a:t>
            </a:r>
            <a:r>
              <a:rPr lang="ru-RU" sz="2600" dirty="0" err="1"/>
              <a:t>пальмітинової</a:t>
            </a:r>
            <a:r>
              <a:rPr lang="ru-RU" sz="2600" dirty="0"/>
              <a:t>, </a:t>
            </a:r>
            <a:r>
              <a:rPr lang="ru-RU" sz="2600" dirty="0" err="1"/>
              <a:t>міристинової</a:t>
            </a:r>
            <a:r>
              <a:rPr lang="ru-RU" sz="2600" dirty="0"/>
              <a:t>, </a:t>
            </a:r>
            <a:r>
              <a:rPr lang="ru-RU" sz="2600" dirty="0" err="1"/>
              <a:t>лауринової</a:t>
            </a:r>
            <a:r>
              <a:rPr lang="ru-RU" sz="2600" dirty="0"/>
              <a:t> </a:t>
            </a:r>
            <a:r>
              <a:rPr lang="ru-RU" sz="2600" dirty="0" err="1"/>
              <a:t>чи</a:t>
            </a:r>
            <a:r>
              <a:rPr lang="ru-RU" sz="2600" dirty="0"/>
              <a:t> </a:t>
            </a:r>
            <a:r>
              <a:rPr lang="ru-RU" sz="2600" dirty="0" err="1"/>
              <a:t>олеїнової</a:t>
            </a:r>
            <a:r>
              <a:rPr lang="ru-RU" sz="2600" dirty="0"/>
              <a:t> кислот. </a:t>
            </a:r>
            <a:r>
              <a:rPr lang="ru-RU" sz="2600" dirty="0" err="1"/>
              <a:t>Додатково</a:t>
            </a:r>
            <a:r>
              <a:rPr lang="ru-RU" sz="2600" dirty="0"/>
              <a:t> в </a:t>
            </a:r>
            <a:r>
              <a:rPr lang="ru-RU" sz="2600" dirty="0" err="1"/>
              <a:t>складі</a:t>
            </a:r>
            <a:r>
              <a:rPr lang="ru-RU" sz="2600" dirty="0"/>
              <a:t> </a:t>
            </a:r>
            <a:r>
              <a:rPr lang="ru-RU" sz="2600" dirty="0" err="1"/>
              <a:t>можуть</a:t>
            </a:r>
            <a:r>
              <a:rPr lang="ru-RU" sz="2600" dirty="0"/>
              <a:t> </a:t>
            </a:r>
            <a:r>
              <a:rPr lang="ru-RU" sz="2600" dirty="0" err="1"/>
              <a:t>буть</a:t>
            </a:r>
            <a:r>
              <a:rPr lang="ru-RU" sz="2600" dirty="0"/>
              <a:t>: </a:t>
            </a:r>
            <a:r>
              <a:rPr lang="ru-RU" sz="2600" dirty="0" err="1"/>
              <a:t>наповнювачі</a:t>
            </a:r>
            <a:r>
              <a:rPr lang="ru-RU" sz="2600" dirty="0"/>
              <a:t>, </a:t>
            </a:r>
            <a:r>
              <a:rPr lang="ru-RU" sz="2600" dirty="0" err="1"/>
              <a:t>барвники</a:t>
            </a:r>
            <a:r>
              <a:rPr lang="ru-RU" sz="2600" dirty="0"/>
              <a:t>, </a:t>
            </a:r>
            <a:r>
              <a:rPr lang="ru-RU" sz="2600" dirty="0" err="1"/>
              <a:t>ароматизатори</a:t>
            </a:r>
            <a:r>
              <a:rPr lang="ru-RU" sz="2600" dirty="0"/>
              <a:t>, </a:t>
            </a:r>
            <a:r>
              <a:rPr lang="ru-RU" sz="2600" dirty="0" err="1"/>
              <a:t>дезинфікуючі</a:t>
            </a:r>
            <a:r>
              <a:rPr lang="ru-RU" sz="2600" dirty="0"/>
              <a:t> та </a:t>
            </a:r>
            <a:r>
              <a:rPr lang="ru-RU" sz="2600" dirty="0" err="1"/>
              <a:t>лікувально-профілактичні</a:t>
            </a:r>
            <a:r>
              <a:rPr lang="ru-RU" sz="2600" dirty="0"/>
              <a:t> </a:t>
            </a:r>
            <a:r>
              <a:rPr lang="ru-RU" sz="2600" dirty="0" err="1"/>
              <a:t>додатки</a:t>
            </a:r>
            <a:r>
              <a:rPr lang="ru-RU" sz="2600" dirty="0"/>
              <a:t> (</a:t>
            </a:r>
            <a:r>
              <a:rPr lang="ru-RU" sz="2600" dirty="0" err="1">
                <a:hlinkClick r:id="rId2" tooltip="Борна кислота"/>
              </a:rPr>
              <a:t>борна</a:t>
            </a:r>
            <a:r>
              <a:rPr lang="ru-RU" sz="2600" dirty="0">
                <a:hlinkClick r:id="rId2" tooltip="Борна кислота"/>
              </a:rPr>
              <a:t> кислота</a:t>
            </a:r>
            <a:r>
              <a:rPr lang="ru-RU" sz="2600" dirty="0"/>
              <a:t>, </a:t>
            </a:r>
            <a:r>
              <a:rPr lang="ru-RU" sz="2600" dirty="0">
                <a:hlinkClick r:id="rId3" tooltip="Тимол (ще не написана)"/>
              </a:rPr>
              <a:t>тимол</a:t>
            </a:r>
            <a:r>
              <a:rPr lang="ru-RU" sz="2600" dirty="0"/>
              <a:t>, </a:t>
            </a:r>
            <a:r>
              <a:rPr lang="ru-RU" sz="2600" dirty="0" err="1">
                <a:hlinkClick r:id="rId4" tooltip="Гліцерин"/>
              </a:rPr>
              <a:t>гліцерин</a:t>
            </a:r>
            <a:r>
              <a:rPr lang="ru-RU" sz="2600" dirty="0"/>
              <a:t>, </a:t>
            </a:r>
            <a:r>
              <a:rPr lang="ru-RU" sz="2600" dirty="0">
                <a:hlinkClick r:id="rId5" tooltip="Хна"/>
              </a:rPr>
              <a:t>хна</a:t>
            </a:r>
            <a:r>
              <a:rPr lang="ru-RU" sz="2600" dirty="0"/>
              <a:t>, </a:t>
            </a:r>
            <a:r>
              <a:rPr lang="ru-RU" sz="2600" dirty="0" err="1">
                <a:hlinkClick r:id="rId6" tooltip="Ланолін"/>
              </a:rPr>
              <a:t>ланолін</a:t>
            </a:r>
            <a:r>
              <a:rPr lang="ru-RU" sz="2600" dirty="0"/>
              <a:t>, </a:t>
            </a:r>
            <a:r>
              <a:rPr lang="ru-RU" sz="2600" dirty="0" err="1">
                <a:hlinkClick r:id="rId7" tooltip="Дьоготь"/>
              </a:rPr>
              <a:t>дьоготь</a:t>
            </a:r>
            <a:r>
              <a:rPr lang="ru-RU" sz="2600" dirty="0">
                <a:hlinkClick r:id="rId7" tooltip="Дьоготь"/>
              </a:rPr>
              <a:t> </a:t>
            </a:r>
            <a:r>
              <a:rPr lang="ru-RU" sz="2600" dirty="0" err="1">
                <a:hlinkClick r:id="rId7" tooltip="Дьоготь"/>
              </a:rPr>
              <a:t>березовий</a:t>
            </a:r>
            <a:r>
              <a:rPr lang="ru-RU" sz="2600" dirty="0"/>
              <a:t>, </a:t>
            </a:r>
            <a:r>
              <a:rPr lang="ru-RU" sz="2600" dirty="0" err="1">
                <a:hlinkClick r:id="rId8" tooltip="Сірка"/>
              </a:rPr>
              <a:t>сірка</a:t>
            </a:r>
            <a:r>
              <a:rPr lang="ru-RU" sz="2600" dirty="0"/>
              <a:t>, </a:t>
            </a:r>
            <a:r>
              <a:rPr lang="ru-RU" sz="2600" dirty="0">
                <a:hlinkClick r:id="rId9" tooltip="Спермацет"/>
              </a:rPr>
              <a:t>спермацет</a:t>
            </a:r>
            <a:r>
              <a:rPr lang="ru-RU" sz="2600" dirty="0"/>
              <a:t>, </a:t>
            </a:r>
            <a:r>
              <a:rPr lang="ru-RU" sz="2600" dirty="0" err="1">
                <a:hlinkClick r:id="rId10" tooltip="Гексаметафосфат (ще не написана)"/>
              </a:rPr>
              <a:t>гексаметафосфат</a:t>
            </a:r>
            <a:r>
              <a:rPr lang="ru-RU" sz="2600" dirty="0"/>
              <a:t> та </a:t>
            </a:r>
            <a:r>
              <a:rPr lang="ru-RU" sz="2600" dirty="0" err="1"/>
              <a:t>ін</a:t>
            </a:r>
            <a:r>
              <a:rPr lang="ru-RU" sz="2600" dirty="0"/>
              <a:t>.). </a:t>
            </a:r>
            <a:r>
              <a:rPr lang="ru-RU" sz="2600" dirty="0" err="1"/>
              <a:t>Важливими</a:t>
            </a:r>
            <a:r>
              <a:rPr lang="ru-RU" sz="2600" dirty="0"/>
              <a:t> </a:t>
            </a:r>
            <a:r>
              <a:rPr lang="ru-RU" sz="2600" dirty="0" err="1"/>
              <a:t>якостями</a:t>
            </a:r>
            <a:r>
              <a:rPr lang="ru-RU" sz="2600" dirty="0"/>
              <a:t> мила є: </a:t>
            </a:r>
            <a:r>
              <a:rPr lang="ru-RU" sz="2600" dirty="0" err="1"/>
              <a:t>розчинність</a:t>
            </a:r>
            <a:r>
              <a:rPr lang="ru-RU" sz="2600" dirty="0"/>
              <a:t> в </a:t>
            </a:r>
            <a:r>
              <a:rPr lang="ru-RU" sz="2600" dirty="0" err="1"/>
              <a:t>воді</a:t>
            </a:r>
            <a:r>
              <a:rPr lang="ru-RU" sz="2600" dirty="0"/>
              <a:t>, </a:t>
            </a:r>
            <a:r>
              <a:rPr lang="ru-RU" sz="2600" dirty="0" err="1"/>
              <a:t>мийна</a:t>
            </a:r>
            <a:r>
              <a:rPr lang="ru-RU" sz="2600" dirty="0"/>
              <a:t> </a:t>
            </a:r>
            <a:r>
              <a:rPr lang="ru-RU" sz="2600" dirty="0" err="1"/>
              <a:t>здатність</a:t>
            </a:r>
            <a:r>
              <a:rPr lang="ru-RU" sz="2600" dirty="0"/>
              <a:t>, мило </a:t>
            </a:r>
            <a:r>
              <a:rPr lang="ru-RU" sz="2600" dirty="0" err="1"/>
              <a:t>має</a:t>
            </a:r>
            <a:r>
              <a:rPr lang="ru-RU" sz="2600" dirty="0"/>
              <a:t> не </a:t>
            </a:r>
            <a:r>
              <a:rPr lang="ru-RU" sz="2600" dirty="0" err="1"/>
              <a:t>швидко</a:t>
            </a:r>
            <a:r>
              <a:rPr lang="ru-RU" sz="2600" dirty="0"/>
              <a:t> </a:t>
            </a:r>
            <a:r>
              <a:rPr lang="ru-RU" sz="2600" dirty="0" err="1"/>
              <a:t>стиратись</a:t>
            </a:r>
            <a:r>
              <a:rPr lang="ru-RU" sz="2600" dirty="0"/>
              <a:t> та добре </a:t>
            </a:r>
            <a:r>
              <a:rPr lang="ru-RU" sz="2600" dirty="0" err="1"/>
              <a:t>пінитись</a:t>
            </a:r>
            <a:r>
              <a:rPr lang="ru-RU" sz="2600" dirty="0"/>
              <a:t>.</a:t>
            </a:r>
          </a:p>
          <a:p>
            <a:r>
              <a:rPr lang="ru-RU" sz="2600" dirty="0"/>
              <a:t>Мило </a:t>
            </a:r>
            <a:r>
              <a:rPr lang="ru-RU" sz="2600" dirty="0" err="1"/>
              <a:t>виготовляють</a:t>
            </a:r>
            <a:r>
              <a:rPr lang="ru-RU" sz="2600" dirty="0"/>
              <a:t> </a:t>
            </a:r>
            <a:r>
              <a:rPr lang="ru-RU" sz="2600" dirty="0" err="1"/>
              <a:t>кип'ятінням</a:t>
            </a:r>
            <a:r>
              <a:rPr lang="ru-RU" sz="2600" dirty="0"/>
              <a:t> у </a:t>
            </a:r>
            <a:r>
              <a:rPr lang="ru-RU" sz="2600" dirty="0" err="1"/>
              <a:t>воді</a:t>
            </a:r>
            <a:r>
              <a:rPr lang="ru-RU" sz="2600" dirty="0"/>
              <a:t> </a:t>
            </a:r>
            <a:r>
              <a:rPr lang="ru-RU" sz="2600" dirty="0" err="1"/>
              <a:t>жирів</a:t>
            </a:r>
            <a:r>
              <a:rPr lang="ru-RU" sz="2600" dirty="0"/>
              <a:t> з лугами: </a:t>
            </a:r>
            <a:r>
              <a:rPr lang="ru-RU" sz="2600" dirty="0" err="1">
                <a:hlinkClick r:id="rId11" tooltip="Гідроксид натрію"/>
              </a:rPr>
              <a:t>гідроксид</a:t>
            </a:r>
            <a:r>
              <a:rPr lang="ru-RU" sz="2600" dirty="0">
                <a:hlinkClick r:id="rId11" tooltip="Гідроксид натрію"/>
              </a:rPr>
              <a:t> </a:t>
            </a:r>
            <a:r>
              <a:rPr lang="ru-RU" sz="2600" dirty="0" err="1">
                <a:hlinkClick r:id="rId11" tooltip="Гідроксид натрію"/>
              </a:rPr>
              <a:t>натрію</a:t>
            </a:r>
            <a:r>
              <a:rPr lang="ru-RU" sz="2600" dirty="0"/>
              <a:t> (</a:t>
            </a:r>
            <a:r>
              <a:rPr lang="ru-RU" sz="2600" dirty="0" err="1"/>
              <a:t>каустична</a:t>
            </a:r>
            <a:r>
              <a:rPr lang="ru-RU" sz="2600" dirty="0"/>
              <a:t> сода), </a:t>
            </a:r>
            <a:r>
              <a:rPr lang="ru-RU" sz="2600" dirty="0" err="1">
                <a:hlinkClick r:id="rId12" tooltip="Гідроксид калію"/>
              </a:rPr>
              <a:t>гідроксид</a:t>
            </a:r>
            <a:r>
              <a:rPr lang="ru-RU" sz="2600" dirty="0">
                <a:hlinkClick r:id="rId12" tooltip="Гідроксид калію"/>
              </a:rPr>
              <a:t> </a:t>
            </a:r>
            <a:r>
              <a:rPr lang="ru-RU" sz="2600" dirty="0" err="1">
                <a:hlinkClick r:id="rId12" tooltip="Гідроксид калію"/>
              </a:rPr>
              <a:t>калію</a:t>
            </a:r>
            <a:r>
              <a:rPr lang="ru-RU" sz="2600" dirty="0"/>
              <a:t>. </a:t>
            </a:r>
            <a:r>
              <a:rPr lang="ru-RU" sz="2600" dirty="0" err="1"/>
              <a:t>Жири</a:t>
            </a:r>
            <a:r>
              <a:rPr lang="ru-RU" sz="2600" dirty="0"/>
              <a:t> </a:t>
            </a:r>
            <a:r>
              <a:rPr lang="ru-RU" sz="2600" dirty="0" err="1"/>
              <a:t>виділяють</a:t>
            </a:r>
            <a:r>
              <a:rPr lang="ru-RU" sz="2600" dirty="0"/>
              <a:t> з </a:t>
            </a:r>
            <a:r>
              <a:rPr lang="ru-RU" sz="2600" dirty="0" err="1"/>
              <a:t>продуктів</a:t>
            </a:r>
            <a:r>
              <a:rPr lang="ru-RU" sz="2600" dirty="0"/>
              <a:t> </a:t>
            </a:r>
            <a:r>
              <a:rPr lang="ru-RU" sz="2600" dirty="0" err="1"/>
              <a:t>рослинного</a:t>
            </a:r>
            <a:r>
              <a:rPr lang="ru-RU" sz="2600" dirty="0"/>
              <a:t> </a:t>
            </a:r>
            <a:r>
              <a:rPr lang="ru-RU" sz="2600" dirty="0" err="1"/>
              <a:t>походження</a:t>
            </a:r>
            <a:r>
              <a:rPr lang="ru-RU" sz="2600" dirty="0"/>
              <a:t>: (</a:t>
            </a:r>
            <a:r>
              <a:rPr lang="ru-RU" sz="2600" dirty="0" err="1">
                <a:hlinkClick r:id="rId13" tooltip="Бавовникова олія"/>
              </a:rPr>
              <a:t>бавовникова</a:t>
            </a:r>
            <a:r>
              <a:rPr lang="ru-RU" sz="2600" dirty="0"/>
              <a:t>, </a:t>
            </a:r>
            <a:r>
              <a:rPr lang="ru-RU" sz="2600" dirty="0" err="1">
                <a:hlinkClick r:id="rId14" tooltip="Пальмова олія"/>
              </a:rPr>
              <a:t>пальмова</a:t>
            </a:r>
            <a:r>
              <a:rPr lang="ru-RU" sz="2600" dirty="0"/>
              <a:t> </a:t>
            </a:r>
            <a:r>
              <a:rPr lang="ru-RU" sz="2600" dirty="0" err="1"/>
              <a:t>чи</a:t>
            </a:r>
            <a:r>
              <a:rPr lang="ru-RU" sz="2600" dirty="0"/>
              <a:t> </a:t>
            </a:r>
            <a:r>
              <a:rPr lang="ru-RU" sz="2600" dirty="0" err="1">
                <a:hlinkClick r:id="rId15" tooltip="Соєва олія (ще не написана)"/>
              </a:rPr>
              <a:t>соєва</a:t>
            </a:r>
            <a:r>
              <a:rPr lang="ru-RU" sz="2600" dirty="0"/>
              <a:t> </a:t>
            </a:r>
            <a:r>
              <a:rPr lang="ru-RU" sz="2600" dirty="0" err="1"/>
              <a:t>олії</a:t>
            </a:r>
            <a:r>
              <a:rPr lang="ru-RU" sz="2600" dirty="0"/>
              <a:t>), а </a:t>
            </a:r>
            <a:r>
              <a:rPr lang="ru-RU" sz="2600" dirty="0" err="1"/>
              <a:t>також</a:t>
            </a:r>
            <a:r>
              <a:rPr lang="ru-RU" sz="2600" dirty="0"/>
              <a:t> з </a:t>
            </a:r>
            <a:r>
              <a:rPr lang="ru-RU" sz="2600" dirty="0" err="1"/>
              <a:t>тваринних</a:t>
            </a:r>
            <a:r>
              <a:rPr lang="ru-RU" sz="2600" dirty="0"/>
              <a:t> </a:t>
            </a:r>
            <a:r>
              <a:rPr lang="ru-RU" sz="2600" dirty="0" err="1"/>
              <a:t>продуктів</a:t>
            </a:r>
            <a:r>
              <a:rPr lang="ru-RU" sz="2600" dirty="0"/>
              <a:t>: </a:t>
            </a:r>
            <a:r>
              <a:rPr lang="ru-RU" sz="2600" dirty="0" err="1"/>
              <a:t>свинячого</a:t>
            </a:r>
            <a:r>
              <a:rPr lang="ru-RU" sz="2600" dirty="0"/>
              <a:t> сала, </a:t>
            </a:r>
            <a:r>
              <a:rPr lang="ru-RU" sz="2600" dirty="0" err="1"/>
              <a:t>яловичого</a:t>
            </a:r>
            <a:r>
              <a:rPr lang="ru-RU" sz="2600" dirty="0"/>
              <a:t> </a:t>
            </a:r>
            <a:r>
              <a:rPr lang="ru-RU" sz="2600" dirty="0" err="1"/>
              <a:t>чи</a:t>
            </a:r>
            <a:r>
              <a:rPr lang="ru-RU" sz="2600" dirty="0"/>
              <a:t> </a:t>
            </a:r>
            <a:r>
              <a:rPr lang="ru-RU" sz="2600" dirty="0" err="1"/>
              <a:t>баранячого</a:t>
            </a:r>
            <a:r>
              <a:rPr lang="ru-RU" sz="2600" dirty="0"/>
              <a:t> жиру, </a:t>
            </a:r>
            <a:r>
              <a:rPr lang="ru-RU" sz="2600" dirty="0" err="1">
                <a:hlinkClick r:id="rId16" tooltip="Риб'ячий жир"/>
              </a:rPr>
              <a:t>риб'ячого</a:t>
            </a:r>
            <a:r>
              <a:rPr lang="ru-RU" sz="2600" dirty="0">
                <a:hlinkClick r:id="rId16" tooltip="Риб'ячий жир"/>
              </a:rPr>
              <a:t> жиру</a:t>
            </a:r>
            <a:r>
              <a:rPr lang="ru-RU" sz="2600" dirty="0"/>
              <a:t>. </a:t>
            </a:r>
            <a:r>
              <a:rPr lang="ru-RU" sz="2600" dirty="0" err="1"/>
              <a:t>Під</a:t>
            </a:r>
            <a:r>
              <a:rPr lang="ru-RU" sz="2600" dirty="0"/>
              <a:t> час </a:t>
            </a:r>
            <a:r>
              <a:rPr lang="ru-RU" sz="2600" dirty="0" err="1"/>
              <a:t>кип'ятіння</a:t>
            </a:r>
            <a:r>
              <a:rPr lang="ru-RU" sz="2600" dirty="0"/>
              <a:t> </a:t>
            </a:r>
            <a:r>
              <a:rPr lang="ru-RU" sz="2600" dirty="0" err="1"/>
              <a:t>жирів</a:t>
            </a:r>
            <a:r>
              <a:rPr lang="ru-RU" sz="2600" dirty="0"/>
              <a:t> з лугами </a:t>
            </a:r>
            <a:r>
              <a:rPr lang="ru-RU" sz="2600" dirty="0" err="1"/>
              <a:t>утворюється</a:t>
            </a:r>
            <a:r>
              <a:rPr lang="ru-RU" sz="2600" dirty="0"/>
              <a:t> </a:t>
            </a:r>
            <a:r>
              <a:rPr lang="ru-RU" sz="2600" dirty="0" err="1">
                <a:hlinkClick r:id="rId4" tooltip="Гліцерин"/>
              </a:rPr>
              <a:t>гліцерин</a:t>
            </a:r>
            <a:r>
              <a:rPr lang="ru-RU" sz="2600" dirty="0"/>
              <a:t> та </a:t>
            </a:r>
            <a:r>
              <a:rPr lang="ru-RU" sz="2600" dirty="0" err="1"/>
              <a:t>солі</a:t>
            </a:r>
            <a:r>
              <a:rPr lang="ru-RU" sz="2600" dirty="0"/>
              <a:t> </a:t>
            </a:r>
            <a:r>
              <a:rPr lang="ru-RU" sz="2600" dirty="0" err="1"/>
              <a:t>жирних</a:t>
            </a:r>
            <a:r>
              <a:rPr lang="ru-RU" sz="2600" dirty="0"/>
              <a:t> кислот (мило). </a:t>
            </a:r>
            <a:r>
              <a:rPr lang="ru-RU" sz="2600" dirty="0" err="1"/>
              <a:t>Натрієві</a:t>
            </a:r>
            <a:r>
              <a:rPr lang="ru-RU" sz="2600" dirty="0"/>
              <a:t> мила </a:t>
            </a:r>
            <a:r>
              <a:rPr lang="ru-RU" sz="2600" dirty="0" err="1"/>
              <a:t>густіші</a:t>
            </a:r>
            <a:r>
              <a:rPr lang="ru-RU" sz="2600" dirty="0"/>
              <a:t> і, як правило, </a:t>
            </a:r>
            <a:r>
              <a:rPr lang="ru-RU" sz="2600" dirty="0" err="1"/>
              <a:t>тверді</a:t>
            </a:r>
            <a:r>
              <a:rPr lang="ru-RU" sz="2600" dirty="0"/>
              <a:t>; </a:t>
            </a:r>
            <a:r>
              <a:rPr lang="ru-RU" sz="2600" dirty="0" err="1"/>
              <a:t>калійні</a:t>
            </a:r>
            <a:r>
              <a:rPr lang="ru-RU" sz="2600" dirty="0"/>
              <a:t> мила </a:t>
            </a:r>
            <a:r>
              <a:rPr lang="ru-RU" sz="2600" dirty="0" err="1"/>
              <a:t>м'якші</a:t>
            </a:r>
            <a:r>
              <a:rPr lang="ru-RU" sz="2600" dirty="0"/>
              <a:t>, </a:t>
            </a:r>
            <a:r>
              <a:rPr lang="ru-RU" sz="2600" dirty="0" err="1"/>
              <a:t>або</a:t>
            </a:r>
            <a:r>
              <a:rPr lang="ru-RU" sz="2600" dirty="0"/>
              <a:t> </a:t>
            </a:r>
            <a:r>
              <a:rPr lang="ru-RU" sz="2600" dirty="0" err="1"/>
              <a:t>взагалі</a:t>
            </a:r>
            <a:r>
              <a:rPr lang="ru-RU" sz="2600" dirty="0"/>
              <a:t> </a:t>
            </a:r>
            <a:r>
              <a:rPr lang="ru-RU" sz="2600" dirty="0" err="1"/>
              <a:t>рідкі</a:t>
            </a:r>
            <a:r>
              <a:rPr lang="ru-RU" sz="2600" dirty="0"/>
              <a:t>. </a:t>
            </a:r>
            <a:r>
              <a:rPr lang="ru-RU" sz="2600" dirty="0" err="1"/>
              <a:t>Подальший</a:t>
            </a:r>
            <a:r>
              <a:rPr lang="ru-RU" sz="2600" dirty="0"/>
              <a:t> </a:t>
            </a:r>
            <a:r>
              <a:rPr lang="ru-RU" sz="2600" dirty="0" err="1"/>
              <a:t>етап</a:t>
            </a:r>
            <a:r>
              <a:rPr lang="ru-RU" sz="2600" dirty="0"/>
              <a:t> </a:t>
            </a:r>
            <a:r>
              <a:rPr lang="ru-RU" sz="2600" dirty="0" err="1"/>
              <a:t>виготовлення</a:t>
            </a:r>
            <a:r>
              <a:rPr lang="ru-RU" sz="2600" dirty="0"/>
              <a:t> </a:t>
            </a:r>
            <a:r>
              <a:rPr lang="ru-RU" sz="2600" dirty="0" err="1"/>
              <a:t>включає</a:t>
            </a:r>
            <a:r>
              <a:rPr lang="ru-RU" sz="2600" dirty="0"/>
              <a:t> </a:t>
            </a:r>
            <a:r>
              <a:rPr lang="ru-RU" sz="2600" dirty="0" err="1"/>
              <a:t>очищення</a:t>
            </a:r>
            <a:r>
              <a:rPr lang="ru-RU" sz="2600" dirty="0"/>
              <a:t> мила </a:t>
            </a:r>
            <a:r>
              <a:rPr lang="ru-RU" sz="2600" dirty="0" err="1"/>
              <a:t>від</a:t>
            </a:r>
            <a:r>
              <a:rPr lang="ru-RU" sz="2600" dirty="0"/>
              <a:t> </a:t>
            </a:r>
            <a:r>
              <a:rPr lang="ru-RU" sz="2600" dirty="0" err="1"/>
              <a:t>залишку</a:t>
            </a:r>
            <a:r>
              <a:rPr lang="ru-RU" sz="2600" dirty="0"/>
              <a:t> солей, </a:t>
            </a:r>
            <a:r>
              <a:rPr lang="ru-RU" sz="2600" dirty="0" err="1"/>
              <a:t>лугів</a:t>
            </a:r>
            <a:r>
              <a:rPr lang="ru-RU" sz="2600" dirty="0"/>
              <a:t> та </a:t>
            </a:r>
            <a:r>
              <a:rPr lang="ru-RU" sz="2600" dirty="0" err="1"/>
              <a:t>гліцерину</a:t>
            </a:r>
            <a:r>
              <a:rPr lang="ru-RU" sz="2600" dirty="0"/>
              <a:t>. До </a:t>
            </a:r>
            <a:r>
              <a:rPr lang="ru-RU" sz="2600" dirty="0" err="1"/>
              <a:t>туалетних</a:t>
            </a:r>
            <a:r>
              <a:rPr lang="ru-RU" sz="2600" dirty="0"/>
              <a:t> мил </a:t>
            </a:r>
            <a:r>
              <a:rPr lang="ru-RU" sz="2600" dirty="0" err="1"/>
              <a:t>додають</a:t>
            </a:r>
            <a:r>
              <a:rPr lang="ru-RU" sz="2600" dirty="0"/>
              <a:t> </a:t>
            </a:r>
            <a:r>
              <a:rPr lang="ru-RU" sz="2600" dirty="0" err="1"/>
              <a:t>барвники</a:t>
            </a:r>
            <a:r>
              <a:rPr lang="ru-RU" sz="2600" dirty="0"/>
              <a:t>, </a:t>
            </a:r>
            <a:r>
              <a:rPr lang="ru-RU" sz="2600" dirty="0" err="1"/>
              <a:t>ароматизатори</a:t>
            </a:r>
            <a:r>
              <a:rPr lang="ru-RU" sz="2600" dirty="0"/>
              <a:t>, </a:t>
            </a:r>
            <a:r>
              <a:rPr lang="ru-RU" sz="2600" dirty="0" err="1"/>
              <a:t>інертний</a:t>
            </a:r>
            <a:r>
              <a:rPr lang="ru-RU" sz="2600" dirty="0"/>
              <a:t> </a:t>
            </a:r>
            <a:r>
              <a:rPr lang="ru-RU" sz="2600" dirty="0" err="1"/>
              <a:t>наповнювач</a:t>
            </a:r>
            <a:r>
              <a:rPr lang="ru-RU" sz="2600" dirty="0"/>
              <a:t> (</a:t>
            </a:r>
            <a:r>
              <a:rPr lang="ru-RU" sz="2600" dirty="0" err="1">
                <a:hlinkClick r:id="rId17" tooltip="Каолін"/>
              </a:rPr>
              <a:t>каолін</a:t>
            </a:r>
            <a:r>
              <a:rPr lang="ru-RU" sz="2600" dirty="0"/>
              <a:t>) </a:t>
            </a:r>
            <a:r>
              <a:rPr lang="ru-RU" sz="2600" dirty="0" err="1"/>
              <a:t>тощо</a:t>
            </a:r>
            <a:r>
              <a:rPr lang="ru-RU" sz="2600" dirty="0"/>
              <a:t>. </a:t>
            </a:r>
            <a:r>
              <a:rPr lang="ru-RU" sz="2600" dirty="0" err="1"/>
              <a:t>Господарське</a:t>
            </a:r>
            <a:r>
              <a:rPr lang="ru-RU" sz="2600" dirty="0"/>
              <a:t> мило </a:t>
            </a:r>
            <a:r>
              <a:rPr lang="ru-RU" sz="2600" dirty="0" err="1"/>
              <a:t>містить</a:t>
            </a:r>
            <a:r>
              <a:rPr lang="ru-RU" sz="2600" dirty="0"/>
              <a:t> </a:t>
            </a:r>
            <a:r>
              <a:rPr lang="ru-RU" sz="2600" dirty="0" err="1"/>
              <a:t>невелику</a:t>
            </a:r>
            <a:r>
              <a:rPr lang="ru-RU" sz="2600" dirty="0"/>
              <a:t> </a:t>
            </a:r>
            <a:r>
              <a:rPr lang="ru-RU" sz="2600" dirty="0" err="1"/>
              <a:t>кількість</a:t>
            </a:r>
            <a:r>
              <a:rPr lang="ru-RU" sz="2600" dirty="0"/>
              <a:t> </a:t>
            </a:r>
            <a:r>
              <a:rPr lang="ru-RU" sz="2600" dirty="0" err="1"/>
              <a:t>надлишкового</a:t>
            </a:r>
            <a:r>
              <a:rPr lang="ru-RU" sz="2600" dirty="0"/>
              <a:t> лугу.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61528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</TotalTime>
  <Words>640</Words>
  <Application>Microsoft Office PowerPoint</Application>
  <PresentationFormat>Экран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Остин</vt:lpstr>
      <vt:lpstr>Історія створення і виробництво мила</vt:lpstr>
      <vt:lpstr>Історія.</vt:lpstr>
      <vt:lpstr>Презентация PowerPoint</vt:lpstr>
      <vt:lpstr>Презентация PowerPoint</vt:lpstr>
      <vt:lpstr>Презентация PowerPoint</vt:lpstr>
      <vt:lpstr>Презентация PowerPoint</vt:lpstr>
      <vt:lpstr>Слов’янські землі.</vt:lpstr>
      <vt:lpstr>Презентация PowerPoint</vt:lpstr>
      <vt:lpstr>Технологія виготовлення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Історія створення і виробництво мила</dc:title>
  <dc:creator>Елена Прекрасная</dc:creator>
  <cp:lastModifiedBy>Елена Прекрасная</cp:lastModifiedBy>
  <cp:revision>3</cp:revision>
  <dcterms:created xsi:type="dcterms:W3CDTF">2015-01-27T13:25:45Z</dcterms:created>
  <dcterms:modified xsi:type="dcterms:W3CDTF">2015-01-27T19:14:52Z</dcterms:modified>
</cp:coreProperties>
</file>