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27E6-1E6D-4A42-B095-1614C73FA56F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A7F0788-2D40-4DE5-85F8-45E8A51D75E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27E6-1E6D-4A42-B095-1614C73FA56F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0788-2D40-4DE5-85F8-45E8A51D75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27E6-1E6D-4A42-B095-1614C73FA56F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0788-2D40-4DE5-85F8-45E8A51D75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27E6-1E6D-4A42-B095-1614C73FA56F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0788-2D40-4DE5-85F8-45E8A51D75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27E6-1E6D-4A42-B095-1614C73FA56F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0788-2D40-4DE5-85F8-45E8A51D75E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27E6-1E6D-4A42-B095-1614C73FA56F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0788-2D40-4DE5-85F8-45E8A51D75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27E6-1E6D-4A42-B095-1614C73FA56F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0788-2D40-4DE5-85F8-45E8A51D75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27E6-1E6D-4A42-B095-1614C73FA56F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0788-2D40-4DE5-85F8-45E8A51D75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27E6-1E6D-4A42-B095-1614C73FA56F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0788-2D40-4DE5-85F8-45E8A51D75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27E6-1E6D-4A42-B095-1614C73FA56F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0788-2D40-4DE5-85F8-45E8A51D75E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27E6-1E6D-4A42-B095-1614C73FA56F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0788-2D40-4DE5-85F8-45E8A51D75E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A7B27E6-1E6D-4A42-B095-1614C73FA56F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A7F0788-2D40-4DE5-85F8-45E8A51D75E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C%D0%BE%D0%BB%D1%8F%D1%80%D0%BD%D0%B0%D1%8F_%D0%BC%D0%B0%D1%81%D1%81%D0%B0" TargetMode="External"/><Relationship Id="rId7" Type="http://schemas.openxmlformats.org/officeDocument/2006/relationships/image" Target="../media/image4.jpg"/><Relationship Id="rId2" Type="http://schemas.openxmlformats.org/officeDocument/2006/relationships/hyperlink" Target="http://ru.wikipedia.org/wiki/%D0%90%D0%B3%D1%80%D0%B5%D0%B3%D0%B0%D1%82%D0%BD%D0%BE%D0%B5_%D1%81%D0%BE%D1%81%D1%82%D0%BE%D1%8F%D0%BD%D0%B8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hyperlink" Target="http://ru.wikipedia.org/wiki/%D0%9F%D0%BB%D0%BE%D1%82%D0%BD%D0%BE%D1%81%D1%82%D1%8C" TargetMode="External"/><Relationship Id="rId4" Type="http://schemas.openxmlformats.org/officeDocument/2006/relationships/hyperlink" Target="http://ru.wikipedia.org/wiki/%D0%9C%D0%BE%D0%BB%D1%8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805" y="4509120"/>
            <a:ext cx="6553200" cy="72008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Крахмал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94802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Крахмал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Крахма́л</a:t>
            </a:r>
            <a:r>
              <a:rPr lang="ru-RU" dirty="0"/>
              <a:t> (C6H10O5)n — полисахариды амилозы и амилопектина, мономером которых является альфа-глюкоза. Крахмал, синтезируемый разными растениями в хлоропластах, под действием света при фотосинтезе, несколько различается по структуре зёрен, степени полимеризации молекул, строению полимерных цепей и физико-химическим свойствам.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581128"/>
            <a:ext cx="3184405" cy="20974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382928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Физические и химические свойства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Безвкусный, аморфный порошок белого цвета, нерастворимый в холодной воде. Под микроскопом видно, что это зернистый порошок; при сжатии порошка крахмала в руке он издаёт характерный «скрип», вызванный трением частиц.</a:t>
            </a:r>
          </a:p>
          <a:p>
            <a:r>
              <a:rPr lang="ru-RU" dirty="0"/>
              <a:t>В горячей воде набухает (растворяется), образуя коллоидный раствор — клейстер; с раствором йода образует соединение включения, которое имеет синюю окраску. В воде, при добавлении кислот (разбавленная H2SO4 и др.) как катализатора, постепенно </a:t>
            </a:r>
            <a:r>
              <a:rPr lang="ru-RU" dirty="0" err="1"/>
              <a:t>гидролизуется</a:t>
            </a:r>
            <a:r>
              <a:rPr lang="ru-RU" dirty="0"/>
              <a:t> с уменьшением молекулярной массы, с образованием т. н. «растворимого крахмала», декстринов, вплоть до глюкозы.</a:t>
            </a:r>
          </a:p>
          <a:p>
            <a:r>
              <a:rPr lang="ru-RU" dirty="0"/>
              <a:t>Молекулы крахмала неоднородны по размерам. Крахмал представляет собой смесь линейных и разветвлённых макромолекул.</a:t>
            </a:r>
          </a:p>
          <a:p>
            <a:r>
              <a:rPr lang="ru-RU" dirty="0"/>
              <a:t>При действии ферментов или нагревании с кислотами подвергается гидролизу</a:t>
            </a:r>
          </a:p>
        </p:txBody>
      </p:sp>
    </p:spTree>
    <p:extLst>
      <p:ext uri="{BB962C8B-B14F-4D97-AF65-F5344CB8AC3E}">
        <p14:creationId xmlns:p14="http://schemas.microsoft.com/office/powerpoint/2010/main" val="40504908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Качественные реакции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 smtClean="0"/>
              <a:t>Крахмал</a:t>
            </a:r>
            <a:r>
              <a:rPr lang="ru-RU" dirty="0"/>
              <a:t>, в отличие от глюкозы, не даёт реакции серебряного </a:t>
            </a:r>
            <a:r>
              <a:rPr lang="ru-RU" dirty="0" smtClean="0"/>
              <a:t>зеркала;</a:t>
            </a:r>
          </a:p>
          <a:p>
            <a:pPr marL="114300" indent="0">
              <a:buNone/>
            </a:pPr>
            <a:r>
              <a:rPr lang="ru-RU" dirty="0" smtClean="0"/>
              <a:t>Подобно </a:t>
            </a:r>
            <a:r>
              <a:rPr lang="ru-RU" dirty="0"/>
              <a:t>сахарозе, не восстанавливает гидроксид меди (II);</a:t>
            </a:r>
          </a:p>
          <a:p>
            <a:pPr marL="114300" indent="0">
              <a:buNone/>
            </a:pPr>
            <a:r>
              <a:rPr lang="ru-RU" dirty="0"/>
              <a:t>Взаимодействует с йодом (окрашивание в синий цвет).</a:t>
            </a:r>
          </a:p>
        </p:txBody>
      </p:sp>
    </p:spTree>
    <p:extLst>
      <p:ext uri="{BB962C8B-B14F-4D97-AF65-F5344CB8AC3E}">
        <p14:creationId xmlns:p14="http://schemas.microsoft.com/office/powerpoint/2010/main" val="14063084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7673549"/>
              </p:ext>
            </p:extLst>
          </p:nvPr>
        </p:nvGraphicFramePr>
        <p:xfrm>
          <a:off x="251520" y="260648"/>
          <a:ext cx="8568952" cy="1824589"/>
        </p:xfrm>
        <a:graphic>
          <a:graphicData uri="http://schemas.openxmlformats.org/drawingml/2006/table">
            <a:tbl>
              <a:tblPr/>
              <a:tblGrid>
                <a:gridCol w="3234794"/>
                <a:gridCol w="5334158"/>
              </a:tblGrid>
              <a:tr h="720081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dirty="0">
                          <a:effectLst/>
                        </a:rPr>
                        <a:t>Физические свойства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0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B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r" fontAlgn="t"/>
                      <a:r>
                        <a:rPr lang="ru-RU" u="sng" dirty="0">
                          <a:solidFill>
                            <a:srgbClr val="0B0080"/>
                          </a:solidFill>
                          <a:effectLst/>
                          <a:hlinkClick r:id="rId2" tooltip="Агрегатное состояние"/>
                        </a:rPr>
                        <a:t>Состояние</a:t>
                      </a:r>
                      <a:endParaRPr lang="ru-RU" dirty="0">
                        <a:effectLst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dirty="0">
                          <a:effectLst/>
                        </a:rPr>
                        <a:t>твёрдое, белый порошок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t"/>
                      <a:r>
                        <a:rPr lang="ru-RU" u="none" strike="noStrike">
                          <a:solidFill>
                            <a:srgbClr val="0B0080"/>
                          </a:solidFill>
                          <a:effectLst/>
                          <a:hlinkClick r:id="rId3" tooltip="Молярная масса"/>
                        </a:rPr>
                        <a:t>Молярная масса</a:t>
                      </a:r>
                      <a:endParaRPr lang="ru-RU">
                        <a:effectLst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dirty="0">
                          <a:effectLst/>
                        </a:rPr>
                        <a:t>162.141 × n </a:t>
                      </a:r>
                      <a:r>
                        <a:rPr lang="ru-RU" dirty="0">
                          <a:effectLst/>
                        </a:rPr>
                        <a:t>г/</a:t>
                      </a:r>
                      <a:r>
                        <a:rPr lang="ru-RU" u="none" strike="noStrike" dirty="0">
                          <a:solidFill>
                            <a:srgbClr val="0B0080"/>
                          </a:solidFill>
                          <a:effectLst/>
                          <a:hlinkClick r:id="rId4" tooltip="Моль"/>
                        </a:rPr>
                        <a:t>моль</a:t>
                      </a:r>
                      <a:endParaRPr lang="ru-RU" dirty="0">
                        <a:effectLst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 fontAlgn="t"/>
                      <a:r>
                        <a:rPr lang="ru-RU" u="none" strike="noStrike">
                          <a:solidFill>
                            <a:srgbClr val="0B0080"/>
                          </a:solidFill>
                          <a:effectLst/>
                          <a:hlinkClick r:id="rId5" tooltip="Плотность"/>
                        </a:rPr>
                        <a:t>Плотность</a:t>
                      </a:r>
                      <a:endParaRPr lang="ru-RU">
                        <a:effectLst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dirty="0">
                          <a:effectLst/>
                        </a:rPr>
                        <a:t>1,5 г/см³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795117" y="2060848"/>
            <a:ext cx="7988843" cy="4653136"/>
            <a:chOff x="795117" y="2060848"/>
            <a:chExt cx="7988843" cy="4653136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117" y="2060848"/>
              <a:ext cx="3489852" cy="465313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2438890"/>
              <a:ext cx="4355976" cy="326698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val="25763408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</TotalTime>
  <Words>223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Аптека</vt:lpstr>
      <vt:lpstr>Крахмал </vt:lpstr>
      <vt:lpstr>Крахмал</vt:lpstr>
      <vt:lpstr>Физические и химические свойства </vt:lpstr>
      <vt:lpstr>Качественные реакции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Крахмал </dc:title>
  <dc:creator>Home</dc:creator>
  <cp:lastModifiedBy>Home</cp:lastModifiedBy>
  <cp:revision>2</cp:revision>
  <dcterms:created xsi:type="dcterms:W3CDTF">2014-02-10T16:16:36Z</dcterms:created>
  <dcterms:modified xsi:type="dcterms:W3CDTF">2014-02-20T14:07:53Z</dcterms:modified>
</cp:coreProperties>
</file>