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62" r:id="rId3"/>
    <p:sldId id="263" r:id="rId4"/>
    <p:sldId id="264" r:id="rId5"/>
    <p:sldId id="265" r:id="rId6"/>
    <p:sldId id="267" r:id="rId7"/>
    <p:sldId id="269" r:id="rId8"/>
    <p:sldId id="270" r:id="rId9"/>
    <p:sldId id="271" r:id="rId10"/>
    <p:sldId id="272" r:id="rId11"/>
    <p:sldId id="26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C5F8"/>
    <a:srgbClr val="DAC99E"/>
    <a:srgbClr val="11111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1030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30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1B00F42-E4AB-4C78-AE75-D2164BF317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018D9-D44C-429B-8A5F-DAB325025A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3DF39-F3F2-489B-BE2A-B8AEF414BD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92D32-5F6F-41E3-9C1E-C07C2C2FC7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E847A-D976-4F9B-B354-F529450E27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E93FF-82A3-4618-AE51-4624D33C5C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34F38-39DE-4EA8-9C16-126B558882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3ACE2-F657-4DC3-A481-41EF8EC573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82A4C-B5CC-4417-A7E3-D5BD1E5121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04AF8-93C9-439F-B813-402A155B30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E5AEC-48C1-447E-BF9E-1FAD6067E4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922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922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2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2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2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2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2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2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2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3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3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3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923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3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3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3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3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3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4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4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4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4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4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4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4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4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4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4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5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5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925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5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5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5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5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5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5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6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6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6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6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6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6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6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6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6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6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927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7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7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7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7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7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7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927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28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28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28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928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8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28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8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8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DFE43A5-94EA-4682-8E3D-09C014A230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2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83" grpId="0"/>
      <p:bldP spid="9284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28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2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2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28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2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2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28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2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2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28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2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2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28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2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2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9600" smtClean="0"/>
              <a:t>Алюміній</a:t>
            </a:r>
            <a:endParaRPr lang="ru-RU" sz="9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250825" y="88900"/>
            <a:ext cx="3673475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i="1"/>
              <a:t>Застосування:</a:t>
            </a:r>
            <a:endParaRPr lang="ru-RU"/>
          </a:p>
          <a:p>
            <a:pPr algn="ctr"/>
            <a:r>
              <a:rPr lang="ru-RU"/>
              <a:t>— в електротехніці;</a:t>
            </a:r>
            <a:br>
              <a:rPr lang="ru-RU"/>
            </a:br>
            <a:r>
              <a:rPr lang="ru-RU"/>
              <a:t>— для виробництва легких сплавів</a:t>
            </a:r>
            <a:br>
              <a:rPr lang="ru-RU"/>
            </a:br>
            <a:r>
              <a:rPr lang="ru-RU"/>
              <a:t>—застосовують  у виробництві  чугуну  та сталі для корозійної стійкості;</a:t>
            </a:r>
            <a:br>
              <a:rPr lang="ru-RU"/>
            </a:br>
            <a:r>
              <a:rPr lang="ru-RU"/>
              <a:t>— для одержання металів у вільному стані;</a:t>
            </a:r>
            <a:br>
              <a:rPr lang="ru-RU"/>
            </a:br>
            <a:r>
              <a:rPr lang="ru-RU"/>
              <a:t>— в будівельній промисловості;</a:t>
            </a:r>
            <a:br>
              <a:rPr lang="ru-RU"/>
            </a:br>
            <a:r>
              <a:rPr lang="ru-RU"/>
              <a:t>— для виготовлення фольги.</a:t>
            </a:r>
          </a:p>
        </p:txBody>
      </p:sp>
      <p:pic>
        <p:nvPicPr>
          <p:cNvPr id="12291" name="Picture 4" descr="5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565400"/>
            <a:ext cx="3744913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5" descr="6-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1314450"/>
            <a:ext cx="4186237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6" descr="i (10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538" y="333375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7" descr="i (10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5963" y="333375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8" descr="i (10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5825" y="333375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7"/>
          <p:cNvSpPr>
            <a:spLocks noChangeArrowheads="1"/>
          </p:cNvSpPr>
          <p:nvPr/>
        </p:nvSpPr>
        <p:spPr bwMode="auto">
          <a:xfrm>
            <a:off x="1692275" y="476250"/>
            <a:ext cx="4103688" cy="865188"/>
          </a:xfrm>
          <a:prstGeom prst="roundRect">
            <a:avLst>
              <a:gd name="adj" fmla="val 16667"/>
            </a:avLst>
          </a:prstGeom>
          <a:solidFill>
            <a:srgbClr val="A2C5F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4859338" y="2133600"/>
            <a:ext cx="3887787" cy="41036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323850" y="2997200"/>
            <a:ext cx="4392613" cy="2519363"/>
          </a:xfrm>
          <a:prstGeom prst="rect">
            <a:avLst/>
          </a:prstGeom>
          <a:solidFill>
            <a:srgbClr val="DAC99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7" name="Rectangle 2"/>
          <p:cNvSpPr>
            <a:spLocks noChangeArrowheads="1"/>
          </p:cNvSpPr>
          <p:nvPr/>
        </p:nvSpPr>
        <p:spPr bwMode="auto">
          <a:xfrm>
            <a:off x="684213" y="3284538"/>
            <a:ext cx="3887787" cy="16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uk-UA" b="1">
                <a:solidFill>
                  <a:srgbClr val="E7350B"/>
                </a:solidFill>
              </a:rPr>
              <a:t>Алюміній дуже  активний метал, він не зустрічається  в природі у вигляді самородків, або розчинних солей: це активний метал, його солі під дією гідролізу розкладаються, тому в природі є  мінерали - оксиди и гідроксиди алюмінію.</a:t>
            </a:r>
            <a:r>
              <a:rPr lang="uk-UA"/>
              <a:t> </a:t>
            </a:r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5219700" y="2636838"/>
            <a:ext cx="3168650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b="1">
                <a:solidFill>
                  <a:srgbClr val="00CC00"/>
                </a:solidFill>
              </a:rPr>
              <a:t>Алюміній входить до складу  легких сплавів (застосовують для літаків і гелікоптерів, в будівництві), із алюмінію виготовляють посуд та електричний дріт. </a:t>
            </a:r>
          </a:p>
          <a:p>
            <a:endParaRPr lang="uk-UA" b="1">
              <a:solidFill>
                <a:srgbClr val="00CC00"/>
              </a:solidFill>
            </a:endParaRPr>
          </a:p>
          <a:p>
            <a:endParaRPr lang="uk-UA" b="1">
              <a:solidFill>
                <a:srgbClr val="00CC00"/>
              </a:solidFill>
            </a:endParaRPr>
          </a:p>
          <a:p>
            <a:endParaRPr lang="uk-UA" b="1">
              <a:solidFill>
                <a:srgbClr val="00CC00"/>
              </a:solidFill>
            </a:endParaRPr>
          </a:p>
          <a:p>
            <a:r>
              <a:rPr lang="uk-UA" b="1">
                <a:solidFill>
                  <a:srgbClr val="00CC00"/>
                </a:solidFill>
              </a:rPr>
              <a:t>Солі алюмінію застосовують для фарбування тканин та очищення води.</a:t>
            </a:r>
          </a:p>
        </p:txBody>
      </p:sp>
      <p:sp>
        <p:nvSpPr>
          <p:cNvPr id="13319" name="Rectangle 6"/>
          <p:cNvSpPr>
            <a:spLocks noChangeArrowheads="1"/>
          </p:cNvSpPr>
          <p:nvPr/>
        </p:nvSpPr>
        <p:spPr bwMode="auto">
          <a:xfrm>
            <a:off x="1908175" y="549275"/>
            <a:ext cx="4681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800" b="1">
                <a:solidFill>
                  <a:srgbClr val="0066FF"/>
                </a:solidFill>
              </a:rPr>
              <a:t>Загальні висновки</a:t>
            </a:r>
            <a:endParaRPr lang="ru-RU" sz="2800" b="1">
              <a:solidFill>
                <a:srgbClr val="0066FF"/>
              </a:solidFill>
            </a:endParaRP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611188" y="2492375"/>
            <a:ext cx="3816350" cy="1079500"/>
          </a:xfrm>
          <a:custGeom>
            <a:avLst/>
            <a:gdLst>
              <a:gd name="T0" fmla="*/ 1908175 w 21600"/>
              <a:gd name="T1" fmla="*/ 0 h 21600"/>
              <a:gd name="T2" fmla="*/ 477044 w 21600"/>
              <a:gd name="T3" fmla="*/ 539750 h 21600"/>
              <a:gd name="T4" fmla="*/ 1908175 w 21600"/>
              <a:gd name="T5" fmla="*/ 269875 h 21600"/>
              <a:gd name="T6" fmla="*/ 3339306 w 21600"/>
              <a:gd name="T7" fmla="*/ 5397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4932363" y="1628775"/>
            <a:ext cx="3816350" cy="1079500"/>
          </a:xfrm>
          <a:custGeom>
            <a:avLst/>
            <a:gdLst>
              <a:gd name="T0" fmla="*/ 1908175 w 21600"/>
              <a:gd name="T1" fmla="*/ 0 h 21600"/>
              <a:gd name="T2" fmla="*/ 477044 w 21600"/>
              <a:gd name="T3" fmla="*/ 539750 h 21600"/>
              <a:gd name="T4" fmla="*/ 1908175 w 21600"/>
              <a:gd name="T5" fmla="*/ 269875 h 21600"/>
              <a:gd name="T6" fmla="*/ 3339306 w 21600"/>
              <a:gd name="T7" fmla="*/ 5397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DAC99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27088" y="1052513"/>
            <a:ext cx="64008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uk-UA" sz="2800" smtClean="0"/>
              <a:t>Його назва походить від латинського слова,що в перекладі на нашу-галун,назва подвійної солі,до складу якої входить алюміній</a:t>
            </a:r>
            <a:endParaRPr lang="ru-RU" sz="2800" smtClean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065759" y="3017416"/>
            <a:ext cx="6610731" cy="3166824"/>
          </a:xfrm>
          <a:prstGeom prst="roundRect">
            <a:avLst/>
          </a:prstGeom>
          <a:solidFill>
            <a:srgbClr val="99FFCC"/>
          </a:solidFill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uk-UA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Алюміній </a:t>
            </a:r>
            <a:r>
              <a:rPr lang="uk-UA" sz="2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Al</a:t>
            </a:r>
            <a:r>
              <a:rPr lang="uk-UA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 </a:t>
            </a:r>
            <a:r>
              <a:rPr lang="uk-UA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uk-UA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 один із «лідерів»</a:t>
            </a:r>
            <a:r>
              <a:rPr 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/>
            </a:r>
            <a:br>
              <a:rPr 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</a:br>
            <a:r>
              <a:rPr lang="uk-UA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 серед всіх хімічних елементів Землі.</a:t>
            </a:r>
            <a:r>
              <a:rPr 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/>
            </a:r>
            <a:br>
              <a:rPr 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</a:br>
            <a:r>
              <a:rPr lang="uk-UA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 Алюмінію в земній корі майже 8%; </a:t>
            </a:r>
            <a:r>
              <a:rPr 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/>
            </a:r>
            <a:br>
              <a:rPr 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</a:br>
            <a:r>
              <a:rPr lang="uk-UA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його випереджають за розповсюдженням</a:t>
            </a:r>
            <a:r>
              <a:rPr 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/>
            </a:r>
            <a:br>
              <a:rPr 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</a:br>
            <a:r>
              <a:rPr lang="uk-UA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 лише кисень та силіцій. Але добути цей </a:t>
            </a:r>
            <a:r>
              <a:rPr 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/>
            </a:r>
            <a:br>
              <a:rPr 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</a:br>
            <a:r>
              <a:rPr lang="uk-UA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метал вдалося зовсім недавно, менш </a:t>
            </a:r>
            <a:r>
              <a:rPr 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/>
            </a:r>
            <a:br>
              <a:rPr 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</a:br>
            <a:r>
              <a:rPr lang="uk-UA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ніж два сторіччя тому. З того часу</a:t>
            </a:r>
            <a:r>
              <a:rPr 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/>
            </a:r>
            <a:br>
              <a:rPr 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</a:br>
            <a:r>
              <a:rPr lang="uk-UA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 він став широко використовуватися </a:t>
            </a:r>
            <a:r>
              <a:rPr 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/>
            </a:r>
            <a:br>
              <a:rPr 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</a:br>
            <a:r>
              <a:rPr lang="uk-UA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в електротехніці, будівництві,  авіації.</a:t>
            </a:r>
            <a:r>
              <a:rPr lang="uk-UA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</a:rPr>
              <a:t> 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800"/>
          </a:p>
        </p:txBody>
      </p:sp>
      <p:graphicFrame>
        <p:nvGraphicFramePr>
          <p:cNvPr id="13388" name="Group 76"/>
          <p:cNvGraphicFramePr>
            <a:graphicFrameLocks noGrp="1"/>
          </p:cNvGraphicFramePr>
          <p:nvPr/>
        </p:nvGraphicFramePr>
        <p:xfrm>
          <a:off x="179388" y="476250"/>
          <a:ext cx="7667625" cy="6192842"/>
        </p:xfrm>
        <a:graphic>
          <a:graphicData uri="http://schemas.openxmlformats.org/drawingml/2006/table">
            <a:tbl>
              <a:tblPr/>
              <a:tblGrid>
                <a:gridCol w="4419600"/>
                <a:gridCol w="3248025"/>
              </a:tblGrid>
              <a:tr h="4587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Порядковий номер: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13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Група: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III,головна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Период: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Електронна конфігурація: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3s2 3p1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Атомна маса: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26,98154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Температура плавленя: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660,37С; 1220.67F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Температура кипіння: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2519С; 4566.2F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Густина(г/см3):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2,702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Arial Black" pitchFamily="34" charset="0"/>
                        </a:rPr>
                        <a:t>Ступінь окиснення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+3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Колір елемента: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Arial Black" pitchFamily="34" charset="0"/>
                        </a:rPr>
                        <a:t>срібний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0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Був відкритий: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Гансом Крістіаном Эрстедом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Рік відкриття :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1825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Країна відкриття: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Дания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Поширеність в природі</a:t>
            </a:r>
            <a:endParaRPr lang="ru-RU" smtClean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24050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uk-UA" sz="2000" smtClean="0"/>
              <a:t>Алюміній-третій елемент за поширенням у природі після Оксигену і Силіцію:його атомна частка в корі в земній корі становить 6,4%. Трапляється в складі сполук,переважно алюмосилікатів</a:t>
            </a:r>
            <a:endParaRPr lang="ru-RU" sz="2000" smtClean="0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628775"/>
            <a:ext cx="4038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uk-UA" sz="2000" smtClean="0"/>
              <a:t>Боксит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000" smtClean="0"/>
              <a:t>Нефелін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000" smtClean="0"/>
              <a:t>Кріоліт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000" smtClean="0"/>
              <a:t>Каолініт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000" smtClean="0"/>
              <a:t>Польовий шпат</a:t>
            </a:r>
            <a:endParaRPr lang="ru-RU" sz="2000" smtClean="0"/>
          </a:p>
        </p:txBody>
      </p:sp>
      <p:pic>
        <p:nvPicPr>
          <p:cNvPr id="6149" name="Picture 6" descr="medium_2258462605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3860800"/>
            <a:ext cx="2616200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395288" y="4076700"/>
            <a:ext cx="4681537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latin typeface="Arial Black" pitchFamily="34" charset="0"/>
              </a:rPr>
              <a:t>Основні природні сполуки Алюмінію:</a:t>
            </a:r>
            <a:endParaRPr lang="ru-RU">
              <a:latin typeface="Arial Black" pitchFamily="34" charset="0"/>
            </a:endParaRPr>
          </a:p>
          <a:p>
            <a:pPr algn="ctr"/>
            <a:r>
              <a:rPr lang="ru-RU">
                <a:latin typeface="Arial Black" pitchFamily="34" charset="0"/>
              </a:rPr>
              <a:t>1. Нефеліни — (Na,K)2О • АlО3 • 2Si2.</a:t>
            </a:r>
            <a:br>
              <a:rPr lang="ru-RU">
                <a:latin typeface="Arial Black" pitchFamily="34" charset="0"/>
              </a:rPr>
            </a:br>
            <a:r>
              <a:rPr lang="ru-RU">
                <a:latin typeface="Arial Black" pitchFamily="34" charset="0"/>
              </a:rPr>
              <a:t>2. Кріоліт — А1F3 • 3NaF</a:t>
            </a:r>
            <a:br>
              <a:rPr lang="ru-RU">
                <a:latin typeface="Arial Black" pitchFamily="34" charset="0"/>
              </a:rPr>
            </a:br>
            <a:r>
              <a:rPr lang="ru-RU">
                <a:latin typeface="Arial Black" pitchFamily="34" charset="0"/>
              </a:rPr>
              <a:t>3. Боксити — алюмінієва руда Аl2O3 • хH2O .</a:t>
            </a:r>
            <a:br>
              <a:rPr lang="ru-RU">
                <a:latin typeface="Arial Black" pitchFamily="34" charset="0"/>
              </a:rPr>
            </a:br>
            <a:r>
              <a:rPr lang="ru-RU">
                <a:latin typeface="Arial Black" pitchFamily="34" charset="0"/>
              </a:rPr>
              <a:t>4. Каолін — А12О3 • 2SiO2 • 2Н2О.</a:t>
            </a:r>
            <a:br>
              <a:rPr lang="ru-RU">
                <a:latin typeface="Arial Black" pitchFamily="34" charset="0"/>
              </a:rPr>
            </a:br>
            <a:r>
              <a:rPr lang="ru-RU">
                <a:latin typeface="Arial Black" pitchFamily="34" charset="0"/>
              </a:rPr>
              <a:t>5. Глиноземи — суміш каоліну з піском SiO2, вапняком СаСО3, магнезитом МgСО3.</a:t>
            </a:r>
          </a:p>
          <a:p>
            <a:pPr algn="ctr"/>
            <a:r>
              <a:rPr lang="ru-RU">
                <a:latin typeface="Arial Black" pitchFamily="34" charset="0"/>
              </a:rPr>
              <a:t/>
            </a:r>
            <a:br>
              <a:rPr lang="ru-RU">
                <a:latin typeface="Arial Black" pitchFamily="34" charset="0"/>
              </a:rPr>
            </a:br>
            <a:endParaRPr lang="ru-RU">
              <a:latin typeface="Arial Black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Bauxite-Aluminum-O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300" y="0"/>
            <a:ext cx="2808288" cy="23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11188" y="260350"/>
            <a:ext cx="2305050" cy="649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uk-UA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Боксит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uk-UA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uk-UA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Нефелін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uk-UA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uk-UA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Кріоліт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uk-UA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uk-UA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Каолініт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uk-UA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uk-UA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Польовий шпат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ru-RU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7172" name="Picture 4" descr="PH0189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275" y="0"/>
            <a:ext cx="2230438" cy="166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 descr="PH0189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0"/>
            <a:ext cx="2266950" cy="169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 descr="d32c27db68d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588" y="1628775"/>
            <a:ext cx="2232025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 descr="nefelin_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250" y="1484313"/>
            <a:ext cx="230505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8" descr="Nefeli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4300" y="1989138"/>
            <a:ext cx="2808288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9" descr="i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68538" y="2781300"/>
            <a:ext cx="17049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10" descr="i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32588" y="3213100"/>
            <a:ext cx="17049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12" descr="i (1)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95738" y="3789363"/>
            <a:ext cx="2736850" cy="226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Picture 13" descr="i (2)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24075" y="4149725"/>
            <a:ext cx="19907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1" name="Picture 15" descr="i (2)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16688" y="4292600"/>
            <a:ext cx="19907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2" name="Picture 16" descr="i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27313" y="5429250"/>
            <a:ext cx="14192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3" name="Picture 17" descr="i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588125" y="5429250"/>
            <a:ext cx="14192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116013" y="333375"/>
            <a:ext cx="7131050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800"/>
              <a:t>Фізичні властивості Алюмінію:</a:t>
            </a:r>
            <a:br>
              <a:rPr lang="ru-RU" sz="1800"/>
            </a:br>
            <a:r>
              <a:rPr lang="ru-RU" sz="1800"/>
              <a:t>Алюміній – сріблясто-білий метал, легкий і пластичний, густина його = 2,7 г/см3, температура плавлення = 660 0С. Легко витягується в дріт, прокочується у фольгу. За електропровідністю поступається лише сріблу й міді. Входить до складу легких сплавів.</a:t>
            </a:r>
          </a:p>
          <a:p>
            <a:pPr algn="ctr"/>
            <a:r>
              <a:rPr lang="ru-RU" sz="9600"/>
              <a:t/>
            </a:r>
            <a:br>
              <a:rPr lang="ru-RU" sz="9600"/>
            </a:br>
            <a:endParaRPr lang="ru-RU" sz="9600"/>
          </a:p>
        </p:txBody>
      </p:sp>
      <p:pic>
        <p:nvPicPr>
          <p:cNvPr id="8195" name="Picture 3" descr="i (3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133600"/>
            <a:ext cx="4048125" cy="303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 descr="i (3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500438"/>
            <a:ext cx="4048125" cy="303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 descr="i (3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4292600"/>
            <a:ext cx="2881313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 descr="i (3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365625"/>
            <a:ext cx="2881313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7" descr="i (3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2133600"/>
            <a:ext cx="3960812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8" descr="i (5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238" y="2924175"/>
            <a:ext cx="32988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79388" y="188913"/>
            <a:ext cx="4156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 i="1"/>
              <a:t>Хімічні властивості лужних металів.</a:t>
            </a:r>
            <a:r>
              <a:rPr lang="ru-RU"/>
              <a:t> 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900113" y="549275"/>
            <a:ext cx="753110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 i="1"/>
              <a:t>Взаємодія з неметалами:</a:t>
            </a:r>
            <a:endParaRPr lang="ru-RU"/>
          </a:p>
          <a:p>
            <a:pPr algn="ctr"/>
            <a:r>
              <a:rPr lang="ru-RU"/>
              <a:t>1)    З киснем:</a:t>
            </a:r>
          </a:p>
          <a:p>
            <a:pPr algn="ctr"/>
            <a:r>
              <a:rPr lang="ru-RU"/>
              <a:t>4Аl + 3О2 = 2Аl2О3</a:t>
            </a:r>
          </a:p>
          <a:p>
            <a:pPr algn="ctr"/>
            <a:r>
              <a:rPr lang="ru-RU"/>
              <a:t>2)    З галогенами:</a:t>
            </a:r>
            <a:br>
              <a:rPr lang="ru-RU"/>
            </a:br>
            <a:r>
              <a:rPr lang="ru-RU"/>
              <a:t>2Аl + ЗВr2 = 2АlВr3</a:t>
            </a:r>
          </a:p>
          <a:p>
            <a:pPr algn="ctr"/>
            <a:r>
              <a:rPr lang="ru-RU"/>
              <a:t>3)    З іншими неметалами при підвищенні температури:</a:t>
            </a:r>
          </a:p>
          <a:p>
            <a:pPr algn="ctr"/>
            <a:r>
              <a:rPr lang="ru-RU"/>
              <a:t>2Аl + 3S = Аl2S3 (сульфід алюмінію)</a:t>
            </a:r>
            <a:br>
              <a:rPr lang="ru-RU"/>
            </a:br>
            <a:r>
              <a:rPr lang="ru-RU"/>
              <a:t>2Аl + N2 = 2АlN (нітрид алюмінію)</a:t>
            </a:r>
            <a:br>
              <a:rPr lang="ru-RU"/>
            </a:br>
            <a:r>
              <a:rPr lang="ru-RU"/>
              <a:t>4Аl + 3С = А14С3 (карбід алюмінію)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2997200"/>
            <a:ext cx="9144000" cy="375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 i="1"/>
              <a:t>Алюмотермія:</a:t>
            </a:r>
            <a:r>
              <a:rPr lang="ru-RU"/>
              <a:t> 2Аl + 3W3 = 3W + А12О3</a:t>
            </a:r>
          </a:p>
          <a:p>
            <a:pPr algn="ctr"/>
            <a:r>
              <a:rPr lang="ru-RU" b="1" i="1"/>
              <a:t/>
            </a:r>
            <a:br>
              <a:rPr lang="ru-RU" b="1" i="1"/>
            </a:br>
            <a:r>
              <a:rPr lang="ru-RU" b="1" i="1"/>
              <a:t>Взаємодія з водою</a:t>
            </a:r>
            <a:r>
              <a:rPr lang="ru-RU"/>
              <a:t> після зняття оксидної плівки:</a:t>
            </a:r>
          </a:p>
          <a:p>
            <a:pPr algn="ctr"/>
            <a:r>
              <a:rPr lang="ru-RU"/>
              <a:t>2Аl + 6Н2О = 2Аl(ОН)3 + ЗН2</a:t>
            </a:r>
          </a:p>
          <a:p>
            <a:pPr algn="ctr"/>
            <a:r>
              <a:rPr lang="ru-RU"/>
              <a:t/>
            </a:r>
            <a:br>
              <a:rPr lang="ru-RU"/>
            </a:br>
            <a:r>
              <a:rPr lang="ru-RU"/>
              <a:t>Після зняття оксидної плівки Алюміній </a:t>
            </a:r>
            <a:r>
              <a:rPr lang="ru-RU" b="1" i="1"/>
              <a:t>розчиняється в лугах:</a:t>
            </a:r>
            <a:endParaRPr lang="ru-RU"/>
          </a:p>
          <a:p>
            <a:pPr algn="ctr"/>
            <a:r>
              <a:rPr lang="ru-RU"/>
              <a:t>2Аl + 2NаОН + 2Н2О = 2NаАlО2 + 3Н2</a:t>
            </a:r>
          </a:p>
          <a:p>
            <a:pPr algn="ctr"/>
            <a:r>
              <a:rPr lang="ru-RU"/>
              <a:t/>
            </a:r>
            <a:br>
              <a:rPr lang="ru-RU"/>
            </a:br>
            <a:r>
              <a:rPr lang="ru-RU" b="1" i="1"/>
              <a:t>Розчиняється в розведених кислотах:</a:t>
            </a:r>
            <a:endParaRPr lang="ru-RU"/>
          </a:p>
          <a:p>
            <a:pPr algn="ctr"/>
            <a:r>
              <a:rPr lang="ru-RU"/>
              <a:t>2А1 + 6НС1 = 2АlСl3 + ЗН2</a:t>
            </a:r>
            <a:br>
              <a:rPr lang="ru-RU"/>
            </a:br>
            <a:r>
              <a:rPr lang="ru-RU"/>
              <a:t>2А1 + ЗН2SО4 = Аl2(S04)3 + 3Н2</a:t>
            </a:r>
          </a:p>
          <a:p>
            <a:pPr algn="ctr"/>
            <a:r>
              <a:rPr lang="ru-RU"/>
              <a:t/>
            </a:r>
            <a:br>
              <a:rPr lang="ru-RU"/>
            </a:br>
            <a:r>
              <a:rPr lang="ru-RU"/>
              <a:t>Алюміній пасивується при взаємодії з концентрованою нітратною кислотою, тому з нею Алюміній взаємодіє лише при нагріванні:</a:t>
            </a:r>
          </a:p>
          <a:p>
            <a:pPr algn="ctr"/>
            <a:r>
              <a:rPr lang="ru-RU"/>
              <a:t>Аl + 6НNO3(конц.) = Аl(NО3)3 + 3NО2 + 3Н2О</a:t>
            </a:r>
          </a:p>
        </p:txBody>
      </p:sp>
    </p:spTree>
  </p:cSld>
  <p:clrMapOvr>
    <a:masterClrMapping/>
  </p:clrMapOvr>
  <p:transition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547813" y="476250"/>
            <a:ext cx="56911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b="1" i="1"/>
              <a:t> Алюміній оксид Аl 2O3</a:t>
            </a:r>
            <a:endParaRPr lang="ru-RU"/>
          </a:p>
          <a:p>
            <a:pPr algn="ctr"/>
            <a:r>
              <a:rPr lang="ru-RU"/>
              <a:t>Проявляє амфотерні властивості:</a:t>
            </a:r>
          </a:p>
          <a:p>
            <a:pPr algn="ctr"/>
            <a:r>
              <a:rPr lang="ru-RU"/>
              <a:t>Аl2O3 +6 НС1 = 2АlСl3 + 3Н2О</a:t>
            </a:r>
          </a:p>
          <a:p>
            <a:pPr algn="ctr"/>
            <a:r>
              <a:rPr lang="ru-RU"/>
              <a:t>Аl 2O3 + 2NаОН + 3Н2О = 2 Na[Al(OH)4] – у розчинах</a:t>
            </a:r>
          </a:p>
          <a:p>
            <a:pPr algn="ctr"/>
            <a:r>
              <a:rPr lang="ru-RU"/>
              <a:t>Аl 2O3 + 2NаОН = 2NaAlO2 + Н2О – у процесі сплавлення</a:t>
            </a:r>
          </a:p>
        </p:txBody>
      </p:sp>
      <p:pic>
        <p:nvPicPr>
          <p:cNvPr id="10243" name="Picture 3" descr="i (6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2133600"/>
            <a:ext cx="1944687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 descr="i (7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3413" y="2060575"/>
            <a:ext cx="2160587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i (8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6238" y="3716338"/>
            <a:ext cx="4356100" cy="274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124075" y="476250"/>
            <a:ext cx="5040313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b="1" i="1"/>
              <a:t>Алюміній гідроксид Al(OH)3</a:t>
            </a:r>
            <a:endParaRPr lang="ru-RU"/>
          </a:p>
          <a:p>
            <a:pPr algn="ctr"/>
            <a:r>
              <a:rPr lang="ru-RU"/>
              <a:t/>
            </a:r>
            <a:br>
              <a:rPr lang="ru-RU"/>
            </a:br>
            <a:r>
              <a:rPr lang="ru-RU"/>
              <a:t>Проявляє амфотерні властивості:</a:t>
            </a:r>
          </a:p>
          <a:p>
            <a:pPr algn="ctr"/>
            <a:r>
              <a:rPr lang="ru-RU"/>
              <a:t>Аl (OH)3 + 3НС1 = АlСl3 + 3Н2О</a:t>
            </a:r>
          </a:p>
          <a:p>
            <a:pPr algn="ctr"/>
            <a:r>
              <a:rPr lang="ru-RU"/>
              <a:t>Аl (OH)3 + NаОН = Na[Al(OH)4] – у розчинах</a:t>
            </a:r>
          </a:p>
          <a:p>
            <a:pPr algn="ctr"/>
            <a:r>
              <a:rPr lang="ru-RU"/>
              <a:t>2Аl (OH)3  +  Nа2О = 2NaAlO2 + 3 Н2О – у розплаві</a:t>
            </a:r>
          </a:p>
        </p:txBody>
      </p:sp>
      <p:pic>
        <p:nvPicPr>
          <p:cNvPr id="11267" name="Picture 3" descr="i (8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3573463"/>
            <a:ext cx="2714625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 descr="i (7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76475"/>
            <a:ext cx="3598863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 descr="i (6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938" y="2276475"/>
            <a:ext cx="5040312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i (9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7763" y="3500438"/>
            <a:ext cx="2916237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</p:sld>
</file>

<file path=ppt/theme/theme1.xml><?xml version="1.0" encoding="utf-8"?>
<a:theme xmlns:a="http://schemas.openxmlformats.org/drawingml/2006/main" name="Круги">
  <a:themeElements>
    <a:clrScheme name="Круги 6">
      <a:dk1>
        <a:srgbClr val="CDD9D1"/>
      </a:dk1>
      <a:lt1>
        <a:srgbClr val="FFFFFF"/>
      </a:lt1>
      <a:dk2>
        <a:srgbClr val="A3BBA9"/>
      </a:dk2>
      <a:lt2>
        <a:srgbClr val="007D80"/>
      </a:lt2>
      <a:accent1>
        <a:srgbClr val="9CA8A4"/>
      </a:accent1>
      <a:accent2>
        <a:srgbClr val="CBD7CE"/>
      </a:accent2>
      <a:accent3>
        <a:srgbClr val="CEDAD1"/>
      </a:accent3>
      <a:accent4>
        <a:srgbClr val="DADADA"/>
      </a:accent4>
      <a:accent5>
        <a:srgbClr val="CBD1CF"/>
      </a:accent5>
      <a:accent6>
        <a:srgbClr val="B8C3BA"/>
      </a:accent6>
      <a:hlink>
        <a:srgbClr val="009900"/>
      </a:hlink>
      <a:folHlink>
        <a:srgbClr val="009999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169</TotalTime>
  <Words>236</Words>
  <Application>Microsoft Office PowerPoint</Application>
  <PresentationFormat>Экран (4:3)</PresentationFormat>
  <Paragraphs>95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Wingdings</vt:lpstr>
      <vt:lpstr>Calibri</vt:lpstr>
      <vt:lpstr>Arial Black</vt:lpstr>
      <vt:lpstr>Круги</vt:lpstr>
      <vt:lpstr>Алюміній</vt:lpstr>
      <vt:lpstr>Слайд 2</vt:lpstr>
      <vt:lpstr>Слайд 3</vt:lpstr>
      <vt:lpstr>Поширеність в природі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Anzhela</cp:lastModifiedBy>
  <cp:revision>3</cp:revision>
  <dcterms:created xsi:type="dcterms:W3CDTF">2013-05-14T16:11:52Z</dcterms:created>
  <dcterms:modified xsi:type="dcterms:W3CDTF">2014-01-04T12:31:53Z</dcterms:modified>
</cp:coreProperties>
</file>