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Default Extension="bin" ContentType="application/vnd.ms-office.legacyDiagramText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legacyDocTextInfo.bin" ContentType="application/vnd.ms-office.legacyDocTextInfo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3" r:id="rId1"/>
  </p:sldMasterIdLst>
  <p:notesMasterIdLst>
    <p:notesMasterId r:id="rId11"/>
  </p:notesMasterIdLst>
  <p:sldIdLst>
    <p:sldId id="256" r:id="rId2"/>
    <p:sldId id="257" r:id="rId3"/>
    <p:sldId id="258" r:id="rId4"/>
    <p:sldId id="273" r:id="rId5"/>
    <p:sldId id="274" r:id="rId6"/>
    <p:sldId id="275" r:id="rId7"/>
    <p:sldId id="276" r:id="rId8"/>
    <p:sldId id="278" r:id="rId9"/>
    <p:sldId id="279" r:id="rId1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20000"/>
      </a:spcBef>
      <a:spcAft>
        <a:spcPct val="0"/>
      </a:spcAft>
      <a:buClr>
        <a:schemeClr val="tx1"/>
      </a:buClr>
      <a:buSzPct val="75000"/>
      <a:buFont typeface="Wingdings" pitchFamily="2" charset="2"/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20000"/>
      </a:spcBef>
      <a:spcAft>
        <a:spcPct val="0"/>
      </a:spcAft>
      <a:buClr>
        <a:schemeClr val="tx1"/>
      </a:buClr>
      <a:buSzPct val="75000"/>
      <a:buFont typeface="Wingdings" pitchFamily="2" charset="2"/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20000"/>
      </a:spcBef>
      <a:spcAft>
        <a:spcPct val="0"/>
      </a:spcAft>
      <a:buClr>
        <a:schemeClr val="tx1"/>
      </a:buClr>
      <a:buSzPct val="75000"/>
      <a:buFont typeface="Wingdings" pitchFamily="2" charset="2"/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20000"/>
      </a:spcBef>
      <a:spcAft>
        <a:spcPct val="0"/>
      </a:spcAft>
      <a:buClr>
        <a:schemeClr val="tx1"/>
      </a:buClr>
      <a:buSzPct val="75000"/>
      <a:buFont typeface="Wingdings" pitchFamily="2" charset="2"/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20000"/>
      </a:spcBef>
      <a:spcAft>
        <a:spcPct val="0"/>
      </a:spcAft>
      <a:buClr>
        <a:schemeClr val="tx1"/>
      </a:buClr>
      <a:buSzPct val="75000"/>
      <a:buFont typeface="Wingdings" pitchFamily="2" charset="2"/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encoding="windows-1251"/>
  <p:clrMru>
    <a:srgbClr val="FF0000"/>
    <a:srgbClr val="3333FF"/>
    <a:srgbClr val="50A05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95" d="100"/>
          <a:sy n="95" d="100"/>
        </p:scale>
        <p:origin x="-444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8" d="100"/>
          <a:sy n="58" d="100"/>
        </p:scale>
        <p:origin x="-1812" y="-7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06/relationships/legacyDocTextInfo" Target="legacyDocTextInfo.bin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microsoft.com/office/2006/relationships/legacyDiagramText" Target="legacyDiagramText1.bin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8FE9E4-D14F-49AB-8F2C-BA83575EA732}" type="datetimeFigureOut">
              <a:rPr lang="ru-RU" smtClean="0"/>
              <a:pPr/>
              <a:t>30.11.2010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FB2F84E-7FC3-48F8-B30D-A2C070ACB66B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B2F84E-7FC3-48F8-B30D-A2C070ACB66B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B2F84E-7FC3-48F8-B30D-A2C070ACB66B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B2F84E-7FC3-48F8-B30D-A2C070ACB66B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B2F84E-7FC3-48F8-B30D-A2C070ACB66B}" type="slidenum">
              <a:rPr lang="ru-RU" smtClean="0"/>
              <a:pPr/>
              <a:t>4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0" y="0"/>
            <a:ext cx="4572000" cy="685800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kumimoji="1" lang="ru-RU">
              <a:latin typeface="Times New Roman"/>
            </a:endParaRPr>
          </a:p>
        </p:txBody>
      </p:sp>
      <p:sp>
        <p:nvSpPr>
          <p:cNvPr id="8195" name="AutoShape 3"/>
          <p:cNvSpPr>
            <a:spLocks noChangeArrowheads="1"/>
          </p:cNvSpPr>
          <p:nvPr/>
        </p:nvSpPr>
        <p:spPr bwMode="auto">
          <a:xfrm>
            <a:off x="685800" y="990600"/>
            <a:ext cx="5181600" cy="1905000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kumimoji="1" lang="ru-RU">
              <a:latin typeface="Times New Roman"/>
            </a:endParaRPr>
          </a:p>
        </p:txBody>
      </p:sp>
      <p:sp>
        <p:nvSpPr>
          <p:cNvPr id="8197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4673600" y="2927350"/>
            <a:ext cx="3657600" cy="1822450"/>
          </a:xfrm>
        </p:spPr>
        <p:txBody>
          <a:bodyPr anchor="b"/>
          <a:lstStyle>
            <a:lvl1pPr marL="0" indent="0">
              <a:buFont typeface="Wingdings" pitchFamily="2" charset="2"/>
              <a:buNone/>
              <a:defRPr>
                <a:solidFill>
                  <a:schemeClr val="tx2"/>
                </a:solidFill>
              </a:defRPr>
            </a:lvl1pPr>
          </a:lstStyle>
          <a:p>
            <a:r>
              <a:rPr lang="ru-RU"/>
              <a:t>Образец подзаголовка</a:t>
            </a:r>
          </a:p>
        </p:txBody>
      </p:sp>
      <p:grpSp>
        <p:nvGrpSpPr>
          <p:cNvPr id="8210" name="Group 18"/>
          <p:cNvGrpSpPr>
            <a:grpSpLocks/>
          </p:cNvGrpSpPr>
          <p:nvPr/>
        </p:nvGrpSpPr>
        <p:grpSpPr bwMode="auto">
          <a:xfrm>
            <a:off x="3632200" y="4889500"/>
            <a:ext cx="4876800" cy="319088"/>
            <a:chOff x="2288" y="3080"/>
            <a:chExt cx="3072" cy="201"/>
          </a:xfrm>
        </p:grpSpPr>
        <p:sp>
          <p:nvSpPr>
            <p:cNvPr id="8204" name="AutoShape 12"/>
            <p:cNvSpPr>
              <a:spLocks noChangeArrowheads="1"/>
            </p:cNvSpPr>
            <p:nvPr/>
          </p:nvSpPr>
          <p:spPr bwMode="auto">
            <a:xfrm flipH="1">
              <a:off x="2288" y="3080"/>
              <a:ext cx="2914" cy="200"/>
            </a:xfrm>
            <a:prstGeom prst="roundRect">
              <a:avLst>
                <a:gd name="adj" fmla="val 0"/>
              </a:avLst>
            </a:prstGeom>
            <a:solidFill>
              <a:schemeClr val="bg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8205" name="AutoShape 13"/>
            <p:cNvSpPr>
              <a:spLocks noChangeArrowheads="1"/>
            </p:cNvSpPr>
            <p:nvPr/>
          </p:nvSpPr>
          <p:spPr bwMode="auto">
            <a:xfrm>
              <a:off x="5196" y="3080"/>
              <a:ext cx="164" cy="201"/>
            </a:xfrm>
            <a:prstGeom prst="flowChartDelay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8206" name="Rectangle 14"/>
          <p:cNvSpPr>
            <a:spLocks noGrp="1" noChangeArrowheads="1"/>
          </p:cNvSpPr>
          <p:nvPr>
            <p:ph type="dt" sz="quarter" idx="2"/>
          </p:nvPr>
        </p:nvSpPr>
        <p:spPr>
          <a:xfrm>
            <a:off x="2667000" y="6553200"/>
            <a:ext cx="1905000" cy="3048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ru-RU"/>
          </a:p>
        </p:txBody>
      </p:sp>
      <p:sp>
        <p:nvSpPr>
          <p:cNvPr id="8207" name="Rectangle 15"/>
          <p:cNvSpPr>
            <a:spLocks noGrp="1" noChangeArrowheads="1"/>
          </p:cNvSpPr>
          <p:nvPr>
            <p:ph type="ftr" sz="quarter" idx="3"/>
          </p:nvPr>
        </p:nvSpPr>
        <p:spPr>
          <a:xfrm>
            <a:off x="5195888" y="6553200"/>
            <a:ext cx="3279775" cy="304800"/>
          </a:xfrm>
        </p:spPr>
        <p:txBody>
          <a:bodyPr/>
          <a:lstStyle>
            <a:lvl1pPr algn="r">
              <a:defRPr/>
            </a:lvl1pPr>
          </a:lstStyle>
          <a:p>
            <a:endParaRPr lang="ru-RU"/>
          </a:p>
        </p:txBody>
      </p:sp>
      <p:sp>
        <p:nvSpPr>
          <p:cNvPr id="8209" name="Rectangle 17"/>
          <p:cNvSpPr>
            <a:spLocks noGrp="1" noChangeArrowheads="1"/>
          </p:cNvSpPr>
          <p:nvPr>
            <p:ph type="sldNum" sz="quarter" idx="4"/>
          </p:nvPr>
        </p:nvSpPr>
        <p:spPr>
          <a:xfrm>
            <a:off x="9525" y="6359525"/>
            <a:ext cx="587375" cy="488950"/>
          </a:xfrm>
        </p:spPr>
        <p:txBody>
          <a:bodyPr anchorCtr="0"/>
          <a:lstStyle>
            <a:lvl1pPr>
              <a:defRPr/>
            </a:lvl1pPr>
          </a:lstStyle>
          <a:p>
            <a:fld id="{6E3685D1-DB59-4E2A-862E-26B85C3FDBA5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8211" name="Rectangle 19"/>
          <p:cNvSpPr>
            <a:spLocks noGrp="1" noChangeArrowheads="1"/>
          </p:cNvSpPr>
          <p:nvPr>
            <p:ph type="ctrTitle" sz="quarter"/>
          </p:nvPr>
        </p:nvSpPr>
        <p:spPr>
          <a:xfrm>
            <a:off x="936625" y="1425575"/>
            <a:ext cx="7772400" cy="1143000"/>
          </a:xfrm>
        </p:spPr>
        <p:txBody>
          <a:bodyPr anchor="ctr"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r>
              <a:rPr lang="ru-RU"/>
              <a:t>Образец заголовка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BC718DB-1B7B-43A6-BE5E-BDA0975A3012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915150" y="762000"/>
            <a:ext cx="2000250" cy="53340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914400" y="762000"/>
            <a:ext cx="5848350" cy="53340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5B98308-E56D-4952-B7D9-5300BF2F1452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Заголовок, текст и кли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762000"/>
            <a:ext cx="80010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914400" y="2362200"/>
            <a:ext cx="3924300" cy="3733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Клип 3"/>
          <p:cNvSpPr>
            <a:spLocks noGrp="1"/>
          </p:cNvSpPr>
          <p:nvPr>
            <p:ph type="clipArt" sz="half" idx="2"/>
          </p:nvPr>
        </p:nvSpPr>
        <p:spPr>
          <a:xfrm>
            <a:off x="4991100" y="2362200"/>
            <a:ext cx="3924300" cy="3733800"/>
          </a:xfrm>
        </p:spPr>
        <p:txBody>
          <a:bodyPr/>
          <a:lstStyle/>
          <a:p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7010400" y="6553200"/>
            <a:ext cx="1905000" cy="3048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2936875" y="6529388"/>
            <a:ext cx="2895600" cy="3048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4138" y="6343650"/>
            <a:ext cx="587375" cy="488950"/>
          </a:xfrm>
        </p:spPr>
        <p:txBody>
          <a:bodyPr/>
          <a:lstStyle>
            <a:lvl1pPr>
              <a:defRPr/>
            </a:lvl1pPr>
          </a:lstStyle>
          <a:p>
            <a:fld id="{07FF16F5-1F9B-4BAF-86F5-E5F6AB06BBDD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762000"/>
            <a:ext cx="80010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914400" y="2362200"/>
            <a:ext cx="3924300" cy="3733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991100" y="2362200"/>
            <a:ext cx="3924300" cy="3733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7010400" y="6553200"/>
            <a:ext cx="1905000" cy="3048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2936875" y="6529388"/>
            <a:ext cx="2895600" cy="3048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4138" y="6343650"/>
            <a:ext cx="587375" cy="488950"/>
          </a:xfrm>
        </p:spPr>
        <p:txBody>
          <a:bodyPr/>
          <a:lstStyle>
            <a:lvl1pPr>
              <a:defRPr/>
            </a:lvl1pPr>
          </a:lstStyle>
          <a:p>
            <a:fld id="{58EC69BD-022D-4E9A-A66F-194155BAF875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762000"/>
            <a:ext cx="80010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914400" y="2362200"/>
            <a:ext cx="8001000" cy="3733800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7010400" y="6553200"/>
            <a:ext cx="1905000" cy="3048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936875" y="6529388"/>
            <a:ext cx="2895600" cy="3048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4138" y="6343650"/>
            <a:ext cx="587375" cy="488950"/>
          </a:xfrm>
        </p:spPr>
        <p:txBody>
          <a:bodyPr/>
          <a:lstStyle>
            <a:lvl1pPr>
              <a:defRPr/>
            </a:lvl1pPr>
          </a:lstStyle>
          <a:p>
            <a:fld id="{62449863-4FD1-4B63-B27D-7034BB8657F8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Заголовок и четыре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sz="quarter"/>
          </p:nvPr>
        </p:nvSpPr>
        <p:spPr>
          <a:xfrm>
            <a:off x="914400" y="762000"/>
            <a:ext cx="80010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914400" y="2362200"/>
            <a:ext cx="3924300" cy="17907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991100" y="2362200"/>
            <a:ext cx="3924300" cy="17907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914400" y="4305300"/>
            <a:ext cx="3924300" cy="17907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991100" y="4305300"/>
            <a:ext cx="3924300" cy="17907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7010400" y="6553200"/>
            <a:ext cx="1905000" cy="3048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2936875" y="6529388"/>
            <a:ext cx="2895600" cy="3048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84138" y="6343650"/>
            <a:ext cx="587375" cy="488950"/>
          </a:xfrm>
        </p:spPr>
        <p:txBody>
          <a:bodyPr/>
          <a:lstStyle>
            <a:lvl1pPr>
              <a:defRPr/>
            </a:lvl1pPr>
          </a:lstStyle>
          <a:p>
            <a:fld id="{3D4E4D4B-B5E5-4058-953E-ABDA5F7B7C1F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AAEF249-EB33-4D40-90F4-E48F35D33CF9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264C1A5-40D7-4662-BFE4-B34CDCA9E5D4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914400" y="2362200"/>
            <a:ext cx="3924300" cy="3733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991100" y="2362200"/>
            <a:ext cx="3924300" cy="3733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E893593-80F2-482D-A6DD-E52BEA493C9B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AF0DFDA-8603-49D5-9182-71E671CE1ED9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E17EAE-549B-4B84-869A-F2837D3023D0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A58F6F2-2BC3-4B23-AFB9-E2D99577DF4C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490D60D-8EB4-40CF-998E-80E15A13D608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12C886D-5181-491B-A4E8-C3861B4A3D39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46" name="Group 22"/>
          <p:cNvGrpSpPr>
            <a:grpSpLocks/>
          </p:cNvGrpSpPr>
          <p:nvPr/>
        </p:nvGrpSpPr>
        <p:grpSpPr bwMode="auto">
          <a:xfrm>
            <a:off x="0" y="0"/>
            <a:ext cx="3200400" cy="6858000"/>
            <a:chOff x="0" y="0"/>
            <a:chExt cx="2016" cy="4320"/>
          </a:xfrm>
        </p:grpSpPr>
        <p:sp>
          <p:nvSpPr>
            <p:cNvPr id="1027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480" cy="4320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28" name="Rectangle 4"/>
            <p:cNvSpPr>
              <a:spLocks noChangeArrowheads="1"/>
            </p:cNvSpPr>
            <p:nvPr/>
          </p:nvSpPr>
          <p:spPr bwMode="auto">
            <a:xfrm>
              <a:off x="432" y="0"/>
              <a:ext cx="1584" cy="672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1029" name="AutoShape 5"/>
          <p:cNvSpPr>
            <a:spLocks noChangeArrowheads="1"/>
          </p:cNvSpPr>
          <p:nvPr/>
        </p:nvSpPr>
        <p:spPr bwMode="auto">
          <a:xfrm>
            <a:off x="762000" y="762000"/>
            <a:ext cx="5105400" cy="609600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kumimoji="1" lang="ru-RU">
              <a:latin typeface="Times New Roman"/>
            </a:endParaRPr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762000"/>
            <a:ext cx="8001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2362200"/>
            <a:ext cx="8001000" cy="3733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37" name="Rectangle 1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010400" y="6553200"/>
            <a:ext cx="1905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  <a:spAutoFit/>
          </a:bodyPr>
          <a:lstStyle>
            <a:lvl1pPr algn="r">
              <a:spcBef>
                <a:spcPct val="0"/>
              </a:spcBef>
              <a:buClrTx/>
              <a:buSzTx/>
              <a:buFontTx/>
              <a:buNone/>
              <a:defRPr sz="1400"/>
            </a:lvl1pPr>
          </a:lstStyle>
          <a:p>
            <a:endParaRPr lang="ru-RU"/>
          </a:p>
        </p:txBody>
      </p:sp>
      <p:sp>
        <p:nvSpPr>
          <p:cNvPr id="1038" name="Rectangle 1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936875" y="6529388"/>
            <a:ext cx="2895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  <a:spAutoFit/>
          </a:bodyPr>
          <a:lstStyle>
            <a:lvl1pPr algn="ctr">
              <a:spcBef>
                <a:spcPct val="0"/>
              </a:spcBef>
              <a:buClrTx/>
              <a:buSzTx/>
              <a:buFontTx/>
              <a:buNone/>
              <a:defRPr sz="1400"/>
            </a:lvl1pPr>
          </a:lstStyle>
          <a:p>
            <a:endParaRPr lang="ru-RU"/>
          </a:p>
        </p:txBody>
      </p:sp>
      <p:sp>
        <p:nvSpPr>
          <p:cNvPr id="1039" name="Rectangle 1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4138" y="6343650"/>
            <a:ext cx="587375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1" compatLnSpc="1">
            <a:prstTxWarp prst="textNoShape">
              <a:avLst/>
            </a:prstTxWarp>
            <a:spAutoFit/>
          </a:bodyPr>
          <a:lstStyle>
            <a:lvl1pPr>
              <a:spcBef>
                <a:spcPct val="0"/>
              </a:spcBef>
              <a:buClrTx/>
              <a:buSzTx/>
              <a:buFontTx/>
              <a:buNone/>
              <a:defRPr sz="2600" b="1">
                <a:solidFill>
                  <a:schemeClr val="bg1"/>
                </a:solidFill>
              </a:defRPr>
            </a:lvl1pPr>
          </a:lstStyle>
          <a:p>
            <a:fld id="{BDDA5C15-F701-4A55-BB72-A4491E364B94}" type="slidenum">
              <a:rPr lang="ru-RU"/>
              <a:pPr/>
              <a:t>‹#›</a:t>
            </a:fld>
            <a:endParaRPr lang="ru-RU"/>
          </a:p>
        </p:txBody>
      </p:sp>
      <p:grpSp>
        <p:nvGrpSpPr>
          <p:cNvPr id="1045" name="Group 21"/>
          <p:cNvGrpSpPr>
            <a:grpSpLocks/>
          </p:cNvGrpSpPr>
          <p:nvPr/>
        </p:nvGrpSpPr>
        <p:grpSpPr bwMode="auto">
          <a:xfrm>
            <a:off x="228600" y="1981200"/>
            <a:ext cx="7391400" cy="319088"/>
            <a:chOff x="144" y="1248"/>
            <a:chExt cx="4656" cy="201"/>
          </a:xfrm>
        </p:grpSpPr>
        <p:sp>
          <p:nvSpPr>
            <p:cNvPr id="1036" name="AutoShape 12"/>
            <p:cNvSpPr>
              <a:spLocks noChangeArrowheads="1"/>
            </p:cNvSpPr>
            <p:nvPr/>
          </p:nvSpPr>
          <p:spPr bwMode="auto">
            <a:xfrm>
              <a:off x="384" y="1248"/>
              <a:ext cx="4416" cy="200"/>
            </a:xfrm>
            <a:prstGeom prst="roundRect">
              <a:avLst>
                <a:gd name="adj" fmla="val 0"/>
              </a:avLst>
            </a:prstGeom>
            <a:solidFill>
              <a:schemeClr val="bg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44" name="AutoShape 20"/>
            <p:cNvSpPr>
              <a:spLocks noChangeArrowheads="1"/>
            </p:cNvSpPr>
            <p:nvPr/>
          </p:nvSpPr>
          <p:spPr bwMode="auto">
            <a:xfrm flipH="1">
              <a:off x="144" y="1248"/>
              <a:ext cx="248" cy="201"/>
            </a:xfrm>
            <a:prstGeom prst="flowChartDelay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55" r:id="rId2"/>
    <p:sldLayoutId id="2147483656" r:id="rId3"/>
    <p:sldLayoutId id="2147483657" r:id="rId4"/>
    <p:sldLayoutId id="2147483658" r:id="rId5"/>
    <p:sldLayoutId id="2147483659" r:id="rId6"/>
    <p:sldLayoutId id="2147483660" r:id="rId7"/>
    <p:sldLayoutId id="2147483661" r:id="rId8"/>
    <p:sldLayoutId id="2147483662" r:id="rId9"/>
    <p:sldLayoutId id="2147483663" r:id="rId10"/>
    <p:sldLayoutId id="2147483664" r:id="rId11"/>
    <p:sldLayoutId id="2147483665" r:id="rId12"/>
    <p:sldLayoutId id="2147483666" r:id="rId13"/>
    <p:sldLayoutId id="2147483667" r:id="rId14"/>
    <p:sldLayoutId id="2147483668" r:id="rId15"/>
  </p:sldLayoutIdLst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0000"/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15.xml"/><Relationship Id="rId1" Type="http://schemas.openxmlformats.org/officeDocument/2006/relationships/vmlDrawing" Target="../drawings/vmlDrawing1.v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066800" y="1371600"/>
            <a:ext cx="7772400" cy="1143000"/>
          </a:xfrm>
        </p:spPr>
        <p:txBody>
          <a:bodyPr/>
          <a:lstStyle/>
          <a:p>
            <a:r>
              <a:rPr lang="uk-UA" dirty="0" smtClean="0"/>
              <a:t>НЕМЕТАЛИ</a:t>
            </a:r>
            <a:endParaRPr lang="ru-RU" dirty="0">
              <a:solidFill>
                <a:srgbClr val="50A050"/>
              </a:solidFill>
              <a:latin typeface="Arial Narrow" pitchFamily="34" charset="0"/>
            </a:endParaRP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096000" y="2286000"/>
            <a:ext cx="3657600" cy="1822450"/>
          </a:xfrm>
        </p:spPr>
        <p:txBody>
          <a:bodyPr/>
          <a:lstStyle/>
          <a:p>
            <a:r>
              <a:rPr lang="ru-RU" sz="3600" b="1" dirty="0" smtClean="0">
                <a:solidFill>
                  <a:srgbClr val="50A050"/>
                </a:solidFill>
                <a:latin typeface="Arial Narrow" pitchFamily="34" charset="0"/>
              </a:rPr>
              <a:t>АЗОТ</a:t>
            </a:r>
            <a:endParaRPr lang="ru-RU" sz="3600" b="1" dirty="0">
              <a:solidFill>
                <a:srgbClr val="50A050"/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>
          <a:xfrm>
            <a:off x="1143000" y="685800"/>
            <a:ext cx="8001000" cy="1143000"/>
          </a:xfrm>
        </p:spPr>
        <p:txBody>
          <a:bodyPr/>
          <a:lstStyle/>
          <a:p>
            <a:r>
              <a:rPr lang="ru-RU" dirty="0" smtClean="0">
                <a:solidFill>
                  <a:srgbClr val="50A050"/>
                </a:solidFill>
              </a:rPr>
              <a:t>ЦІЛІ </a:t>
            </a:r>
            <a:r>
              <a:rPr lang="en-US" dirty="0">
                <a:solidFill>
                  <a:srgbClr val="50A050"/>
                </a:solidFill>
              </a:rPr>
              <a:t>:</a:t>
            </a:r>
            <a:endParaRPr lang="ru-RU" dirty="0">
              <a:solidFill>
                <a:srgbClr val="50A050"/>
              </a:solidFill>
            </a:endParaRP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990600" y="2590800"/>
            <a:ext cx="3924300" cy="3733800"/>
          </a:xfrm>
        </p:spPr>
        <p:txBody>
          <a:bodyPr/>
          <a:lstStyle/>
          <a:p>
            <a:r>
              <a:rPr lang="ru-RU" sz="1800" dirty="0" err="1" smtClean="0"/>
              <a:t>Сформувати</a:t>
            </a:r>
            <a:r>
              <a:rPr lang="ru-RU" sz="1800" dirty="0" smtClean="0"/>
              <a:t> </a:t>
            </a:r>
            <a:r>
              <a:rPr lang="ru-RU" sz="1800" dirty="0" err="1" smtClean="0"/>
              <a:t>уявлення</a:t>
            </a:r>
            <a:r>
              <a:rPr lang="ru-RU" sz="1800" dirty="0" smtClean="0"/>
              <a:t> про </a:t>
            </a:r>
            <a:r>
              <a:rPr lang="ru-RU" sz="1800" dirty="0" err="1" smtClean="0"/>
              <a:t>будову</a:t>
            </a:r>
            <a:r>
              <a:rPr lang="ru-RU" sz="1800" dirty="0" smtClean="0"/>
              <a:t> атома </a:t>
            </a:r>
            <a:r>
              <a:rPr lang="ru-RU" sz="1800" dirty="0" err="1" smtClean="0"/>
              <a:t>і</a:t>
            </a:r>
            <a:r>
              <a:rPr lang="ru-RU" sz="1800" dirty="0" smtClean="0"/>
              <a:t> </a:t>
            </a:r>
            <a:r>
              <a:rPr lang="ru-RU" sz="1800" dirty="0" err="1" smtClean="0"/>
              <a:t>молекули</a:t>
            </a:r>
            <a:r>
              <a:rPr lang="ru-RU" sz="1800" dirty="0" smtClean="0"/>
              <a:t> азоту.</a:t>
            </a:r>
          </a:p>
          <a:p>
            <a:r>
              <a:rPr lang="uk-UA" sz="1800" dirty="0" smtClean="0"/>
              <a:t>Розглянути фізичні і хімічні властивості азоту в світлі ОВР.</a:t>
            </a:r>
          </a:p>
          <a:p>
            <a:r>
              <a:rPr lang="ru-RU" sz="1800" dirty="0" err="1" smtClean="0"/>
              <a:t>Показати</a:t>
            </a:r>
            <a:r>
              <a:rPr lang="ru-RU" sz="1800" dirty="0" smtClean="0"/>
              <a:t> </a:t>
            </a:r>
            <a:r>
              <a:rPr lang="ru-RU" sz="1800" dirty="0" err="1" smtClean="0"/>
              <a:t>значення</a:t>
            </a:r>
            <a:r>
              <a:rPr lang="ru-RU" sz="1800" dirty="0" smtClean="0"/>
              <a:t> азоту як </a:t>
            </a:r>
            <a:r>
              <a:rPr lang="ru-RU" sz="1800" dirty="0" err="1" smtClean="0"/>
              <a:t>біогенного</a:t>
            </a:r>
            <a:r>
              <a:rPr lang="ru-RU" sz="1800" dirty="0" smtClean="0"/>
              <a:t> </a:t>
            </a:r>
            <a:r>
              <a:rPr lang="ru-RU" sz="1800" dirty="0" err="1" smtClean="0"/>
              <a:t>елементу</a:t>
            </a:r>
            <a:r>
              <a:rPr lang="ru-RU" sz="1800" dirty="0" smtClean="0"/>
              <a:t>.</a:t>
            </a:r>
          </a:p>
          <a:p>
            <a:endParaRPr lang="ru-RU" sz="1800" dirty="0" smtClean="0"/>
          </a:p>
          <a:p>
            <a:endParaRPr lang="ru-RU" sz="1800" dirty="0"/>
          </a:p>
        </p:txBody>
      </p:sp>
      <p:pic>
        <p:nvPicPr>
          <p:cNvPr id="43013" name="Picture 5" descr="BS00580_"/>
          <p:cNvPicPr>
            <a:picLocks noGrp="1" noChangeAspect="1" noChangeArrowheads="1"/>
          </p:cNvPicPr>
          <p:nvPr>
            <p:ph type="clipArt" sz="half" idx="2"/>
          </p:nvPr>
        </p:nvPicPr>
        <p:blipFill>
          <a:blip r:embed="rId3"/>
          <a:srcRect/>
          <a:stretch>
            <a:fillRect/>
          </a:stretch>
        </p:blipFill>
        <p:spPr>
          <a:xfrm>
            <a:off x="4991100" y="2576513"/>
            <a:ext cx="3924300" cy="3305175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3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3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30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30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3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30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30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11" grpId="0" build="p" autoUpdateAnimBg="0" advAuto="100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solidFill>
                  <a:srgbClr val="50A050"/>
                </a:solidFill>
              </a:rPr>
              <a:t>ПЛАН </a:t>
            </a:r>
            <a:r>
              <a:rPr lang="ru-RU" dirty="0" smtClean="0">
                <a:solidFill>
                  <a:srgbClr val="50A050"/>
                </a:solidFill>
              </a:rPr>
              <a:t>УРОКУ</a:t>
            </a:r>
            <a:endParaRPr lang="ru-RU" dirty="0">
              <a:solidFill>
                <a:srgbClr val="50A050"/>
              </a:solidFill>
            </a:endParaRP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uk-UA" dirty="0" smtClean="0"/>
              <a:t>Історія відкриття</a:t>
            </a:r>
          </a:p>
          <a:p>
            <a:r>
              <a:rPr lang="uk-UA" dirty="0" smtClean="0"/>
              <a:t> Знаходження в природі</a:t>
            </a:r>
          </a:p>
          <a:p>
            <a:r>
              <a:rPr lang="ru-RU" dirty="0" smtClean="0"/>
              <a:t> Будова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властивості</a:t>
            </a:r>
            <a:r>
              <a:rPr lang="ru-RU" dirty="0" smtClean="0"/>
              <a:t> атома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молекули</a:t>
            </a:r>
            <a:endParaRPr lang="ru-RU" dirty="0" smtClean="0"/>
          </a:p>
          <a:p>
            <a:r>
              <a:rPr lang="uk-UA" dirty="0" smtClean="0"/>
              <a:t> Фізичні і хімічні властивості</a:t>
            </a:r>
          </a:p>
          <a:p>
            <a:r>
              <a:rPr lang="uk-UA" dirty="0" smtClean="0"/>
              <a:t> Здобуття і вживання</a:t>
            </a:r>
          </a:p>
          <a:p>
            <a:endParaRPr lang="ru-RU" dirty="0" smtClean="0"/>
          </a:p>
          <a:p>
            <a:endParaRPr lang="ru-RU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ІСТОРІЯ ВІДКРИТТЯ</a:t>
            </a:r>
            <a:endParaRPr lang="ru-RU" dirty="0" smtClean="0"/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900113" y="2205038"/>
            <a:ext cx="8243887" cy="4652962"/>
          </a:xfrm>
        </p:spPr>
        <p:txBody>
          <a:bodyPr/>
          <a:lstStyle/>
          <a:p>
            <a:r>
              <a:rPr lang="ru-RU" dirty="0" smtClean="0"/>
              <a:t>1772г</a:t>
            </a:r>
            <a:r>
              <a:rPr lang="uk-UA" dirty="0" smtClean="0"/>
              <a:t>. К.</a:t>
            </a:r>
            <a:r>
              <a:rPr lang="uk-UA" dirty="0" err="1" smtClean="0"/>
              <a:t>Шєєле</a:t>
            </a:r>
            <a:r>
              <a:rPr lang="uk-UA" dirty="0" smtClean="0"/>
              <a:t> і Г.</a:t>
            </a:r>
            <a:r>
              <a:rPr lang="uk-UA" dirty="0" err="1" smtClean="0"/>
              <a:t>Кавендіш</a:t>
            </a:r>
            <a:r>
              <a:rPr lang="uk-UA" dirty="0" smtClean="0"/>
              <a:t> отримали азот</a:t>
            </a:r>
          </a:p>
          <a:p>
            <a:r>
              <a:rPr lang="ru-RU" dirty="0" smtClean="0"/>
              <a:t> Д.Резерфорд описав </a:t>
            </a:r>
            <a:r>
              <a:rPr lang="ru-RU" dirty="0" err="1" smtClean="0"/>
              <a:t>здобуття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властивості</a:t>
            </a:r>
            <a:endParaRPr lang="ru-RU" dirty="0" smtClean="0"/>
          </a:p>
          <a:p>
            <a:r>
              <a:rPr lang="uk-UA" dirty="0" smtClean="0"/>
              <a:t> </a:t>
            </a:r>
            <a:r>
              <a:rPr lang="ru-RU" dirty="0" smtClean="0"/>
              <a:t>1787г. Лавуазье </a:t>
            </a:r>
            <a:r>
              <a:rPr lang="ru-RU" dirty="0" err="1" smtClean="0"/>
              <a:t>запропонував</a:t>
            </a:r>
            <a:r>
              <a:rPr lang="ru-RU" dirty="0" smtClean="0"/>
              <a:t> </a:t>
            </a:r>
            <a:r>
              <a:rPr lang="ru-RU" dirty="0" err="1" smtClean="0"/>
              <a:t>назву</a:t>
            </a:r>
            <a:r>
              <a:rPr lang="ru-RU" dirty="0" smtClean="0"/>
              <a:t> азот - «</a:t>
            </a:r>
            <a:r>
              <a:rPr lang="ru-RU" dirty="0" err="1" smtClean="0"/>
              <a:t>млявий</a:t>
            </a:r>
            <a:r>
              <a:rPr lang="ru-RU" dirty="0" smtClean="0"/>
              <a:t>» (а - </a:t>
            </a:r>
            <a:r>
              <a:rPr lang="ru-RU" dirty="0" err="1" smtClean="0"/>
              <a:t>ні</a:t>
            </a:r>
            <a:r>
              <a:rPr lang="ru-RU" dirty="0" smtClean="0"/>
              <a:t>, </a:t>
            </a:r>
            <a:r>
              <a:rPr lang="ru-RU" dirty="0" err="1" smtClean="0"/>
              <a:t>зоэ</a:t>
            </a:r>
            <a:r>
              <a:rPr lang="uk-UA" dirty="0" smtClean="0"/>
              <a:t> - життя)</a:t>
            </a:r>
          </a:p>
          <a:p>
            <a:pPr>
              <a:buNone/>
            </a:pPr>
            <a:endParaRPr lang="ru-RU" dirty="0" smtClean="0"/>
          </a:p>
          <a:p>
            <a:endParaRPr lang="ru-RU" dirty="0" smtClean="0"/>
          </a:p>
        </p:txBody>
      </p:sp>
      <p:pic>
        <p:nvPicPr>
          <p:cNvPr id="65540" name="Picture 4" descr="BS00554_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/>
          <a:srcRect/>
          <a:stretch>
            <a:fillRect/>
          </a:stretch>
        </p:blipFill>
        <p:spPr>
          <a:xfrm>
            <a:off x="6934200" y="228600"/>
            <a:ext cx="1979613" cy="1727200"/>
          </a:xfrm>
          <a:noFill/>
          <a:ln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title"/>
          </p:nvPr>
        </p:nvSpPr>
        <p:spPr>
          <a:xfrm>
            <a:off x="827088" y="836613"/>
            <a:ext cx="8001000" cy="1143000"/>
          </a:xfrm>
        </p:spPr>
        <p:txBody>
          <a:bodyPr/>
          <a:lstStyle/>
          <a:p>
            <a:r>
              <a:rPr lang="uk-UA" sz="2800" dirty="0" smtClean="0"/>
              <a:t>ЗНАХОДЖЕННЯ В ПРИРОДІ: </a:t>
            </a:r>
            <a:r>
              <a:rPr lang="ru-RU" sz="2800" dirty="0"/>
              <a:t/>
            </a:r>
            <a:br>
              <a:rPr lang="ru-RU" sz="2800" dirty="0"/>
            </a:br>
            <a:r>
              <a:rPr lang="ru-RU" sz="2000" dirty="0" smtClean="0"/>
              <a:t>1)у </a:t>
            </a:r>
            <a:r>
              <a:rPr lang="ru-RU" sz="2000" dirty="0" err="1" smtClean="0"/>
              <a:t>вільному</a:t>
            </a:r>
            <a:r>
              <a:rPr lang="ru-RU" sz="2000" dirty="0" smtClean="0"/>
              <a:t> </a:t>
            </a:r>
            <a:r>
              <a:rPr lang="ru-RU" sz="2000" dirty="0" err="1" smtClean="0"/>
              <a:t>поляганні</a:t>
            </a:r>
            <a:r>
              <a:rPr lang="ru-RU" sz="2000" dirty="0" smtClean="0"/>
              <a:t> в </a:t>
            </a:r>
            <a:r>
              <a:rPr lang="ru-RU" sz="2000" dirty="0" err="1" smtClean="0"/>
              <a:t>атмосфері</a:t>
            </a:r>
            <a:r>
              <a:rPr lang="ru-RU" sz="2000" dirty="0" smtClean="0"/>
              <a:t> (78%),</a:t>
            </a:r>
            <a:br>
              <a:rPr lang="ru-RU" sz="2000" dirty="0" smtClean="0"/>
            </a:br>
            <a:r>
              <a:rPr lang="ru-RU" sz="2000" dirty="0" smtClean="0"/>
              <a:t>2)в </a:t>
            </a:r>
            <a:r>
              <a:rPr lang="ru-RU" sz="2000" dirty="0" err="1" smtClean="0"/>
              <a:t>зв'язаному</a:t>
            </a:r>
            <a:r>
              <a:rPr lang="ru-RU" sz="2000" dirty="0" smtClean="0"/>
              <a:t> </a:t>
            </a:r>
            <a:r>
              <a:rPr lang="ru-RU" sz="2000" dirty="0" err="1" smtClean="0"/>
              <a:t>стані</a:t>
            </a:r>
            <a:r>
              <a:rPr lang="ru-RU" sz="2000" dirty="0" smtClean="0"/>
              <a:t> (</a:t>
            </a:r>
            <a:r>
              <a:rPr lang="ru-RU" sz="2000" dirty="0" err="1" smtClean="0"/>
              <a:t>дивися</a:t>
            </a:r>
            <a:r>
              <a:rPr lang="ru-RU" sz="2000" dirty="0" smtClean="0"/>
              <a:t> </a:t>
            </a:r>
            <a:r>
              <a:rPr lang="ru-RU" sz="2000" dirty="0" err="1" smtClean="0"/>
              <a:t>таблицю</a:t>
            </a:r>
            <a:r>
              <a:rPr lang="ru-RU" sz="2000" dirty="0" smtClean="0"/>
              <a:t>)  </a:t>
            </a:r>
          </a:p>
        </p:txBody>
      </p:sp>
      <p:graphicFrame>
        <p:nvGraphicFramePr>
          <p:cNvPr id="71807" name="Group 127"/>
          <p:cNvGraphicFramePr>
            <a:graphicFrameLocks noGrp="1"/>
          </p:cNvGraphicFramePr>
          <p:nvPr>
            <p:ph type="tbl" idx="1"/>
          </p:nvPr>
        </p:nvGraphicFramePr>
        <p:xfrm>
          <a:off x="914400" y="2362200"/>
          <a:ext cx="8001000" cy="4114800"/>
        </p:xfrm>
        <a:graphic>
          <a:graphicData uri="http://schemas.openxmlformats.org/drawingml/2006/table">
            <a:tbl>
              <a:tblPr/>
              <a:tblGrid>
                <a:gridCol w="5257800"/>
                <a:gridCol w="2743200"/>
              </a:tblGrid>
              <a:tr h="622300">
                <a:tc>
                  <a:txBody>
                    <a:bodyPr/>
                    <a:lstStyle/>
                    <a:p>
                      <a:r>
                        <a:rPr lang="uk-UA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Природна форма</a:t>
                      </a:r>
                    </a:p>
                    <a:p>
                      <a:endParaRPr lang="ru-RU" sz="18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uk-UA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Оболонка Землі</a:t>
                      </a:r>
                    </a:p>
                    <a:p>
                      <a:endParaRPr lang="ru-RU" sz="18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22300">
                <a:tc>
                  <a:txBody>
                    <a:bodyPr/>
                    <a:lstStyle/>
                    <a:p>
                      <a:r>
                        <a:rPr lang="uk-UA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Солі </a:t>
                      </a:r>
                      <a:r>
                        <a:rPr lang="uk-UA" sz="18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амонія</a:t>
                      </a:r>
                      <a:r>
                        <a:rPr lang="uk-UA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і азотної кислоти</a:t>
                      </a:r>
                    </a:p>
                    <a:p>
                      <a:endParaRPr lang="ru-RU" sz="18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uk-UA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Літосфера, гідросфера</a:t>
                      </a:r>
                    </a:p>
                    <a:p>
                      <a:endParaRPr lang="ru-RU" sz="18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14363">
                <a:tc>
                  <a:txBody>
                    <a:bodyPr/>
                    <a:lstStyle/>
                    <a:p>
                      <a:r>
                        <a:rPr lang="uk-UA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Азот </a:t>
                      </a:r>
                    </a:p>
                    <a:p>
                      <a:endParaRPr lang="ru-RU" sz="18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uk-UA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Атмосфера</a:t>
                      </a:r>
                    </a:p>
                    <a:p>
                      <a:endParaRPr lang="ru-RU" sz="18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22300">
                <a:tc>
                  <a:txBody>
                    <a:bodyPr/>
                    <a:lstStyle/>
                    <a:p>
                      <a:r>
                        <a:rPr lang="uk-UA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Азот і аміак вулканів</a:t>
                      </a:r>
                    </a:p>
                    <a:p>
                      <a:endParaRPr lang="ru-RU" sz="18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uk-UA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Літосфера</a:t>
                      </a:r>
                    </a:p>
                    <a:p>
                      <a:endParaRPr lang="ru-RU" sz="18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22300">
                <a:tc>
                  <a:txBody>
                    <a:bodyPr/>
                    <a:lstStyle/>
                    <a:p>
                      <a:r>
                        <a:rPr lang="ru-RU" sz="18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З'єднання</a:t>
                      </a: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в </a:t>
                      </a:r>
                      <a:r>
                        <a:rPr lang="ru-RU" sz="18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деяких</a:t>
                      </a: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видах </a:t>
                      </a:r>
                      <a:r>
                        <a:rPr lang="ru-RU" sz="18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палива</a:t>
                      </a: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(</a:t>
                      </a:r>
                      <a:r>
                        <a:rPr lang="ru-RU" sz="18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нафта</a:t>
                      </a: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ru-RU" sz="18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вугілля</a:t>
                      </a: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</a:p>
                    <a:p>
                      <a:endParaRPr lang="ru-RU" sz="18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uk-UA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Літосфера</a:t>
                      </a:r>
                    </a:p>
                    <a:p>
                      <a:endParaRPr lang="ru-RU" sz="18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22300">
                <a:tc>
                  <a:txBody>
                    <a:bodyPr/>
                    <a:lstStyle/>
                    <a:p>
                      <a:r>
                        <a:rPr lang="uk-UA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Нуклеїнові кислоти, білкові речовини</a:t>
                      </a:r>
                    </a:p>
                    <a:p>
                      <a:endParaRPr lang="ru-RU" sz="18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uk-UA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Біосфера </a:t>
                      </a:r>
                    </a:p>
                    <a:p>
                      <a:endParaRPr lang="ru-RU" sz="18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type="title" sz="quarter"/>
          </p:nvPr>
        </p:nvSpPr>
        <p:spPr/>
        <p:txBody>
          <a:bodyPr/>
          <a:lstStyle/>
          <a:p>
            <a:r>
              <a:rPr lang="uk-UA" dirty="0" smtClean="0"/>
              <a:t>БУДОВА І ВЛАСТИВОСТІ АТОМА</a:t>
            </a:r>
            <a:endParaRPr lang="ru-RU" dirty="0" smtClean="0"/>
          </a:p>
        </p:txBody>
      </p:sp>
      <p:sp>
        <p:nvSpPr>
          <p:cNvPr id="7270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838200" y="2362200"/>
            <a:ext cx="3924300" cy="1790700"/>
          </a:xfrm>
          <a:ln w="38100">
            <a:solidFill>
              <a:srgbClr val="50A050"/>
            </a:solidFill>
          </a:ln>
        </p:spPr>
        <p:txBody>
          <a:bodyPr/>
          <a:lstStyle/>
          <a:p>
            <a:pPr algn="ctr"/>
            <a:r>
              <a:rPr lang="ru-RU" sz="2000" dirty="0" smtClean="0"/>
              <a:t> </a:t>
            </a:r>
            <a:r>
              <a:rPr lang="ru-RU" sz="2000" dirty="0" smtClean="0"/>
              <a:t>2 </a:t>
            </a:r>
            <a:r>
              <a:rPr lang="ru-RU" sz="2000" dirty="0" err="1" smtClean="0"/>
              <a:t>період</a:t>
            </a:r>
            <a:r>
              <a:rPr lang="ru-RU" sz="2000" dirty="0" smtClean="0"/>
              <a:t>, 5 </a:t>
            </a:r>
            <a:r>
              <a:rPr lang="ru-RU" sz="2000" dirty="0" err="1" smtClean="0"/>
              <a:t>група</a:t>
            </a:r>
            <a:r>
              <a:rPr lang="ru-RU" sz="2000" dirty="0" smtClean="0"/>
              <a:t>, </a:t>
            </a:r>
            <a:r>
              <a:rPr lang="ru-RU" sz="2000" dirty="0" err="1" smtClean="0"/>
              <a:t>головна</a:t>
            </a:r>
            <a:r>
              <a:rPr lang="ru-RU" sz="2000" dirty="0" smtClean="0"/>
              <a:t> </a:t>
            </a:r>
            <a:r>
              <a:rPr lang="ru-RU" sz="2000" dirty="0" err="1" smtClean="0"/>
              <a:t>підгрупа</a:t>
            </a:r>
            <a:endParaRPr lang="ru-RU" sz="2000" dirty="0" smtClean="0"/>
          </a:p>
          <a:p>
            <a:pPr algn="ctr"/>
            <a:endParaRPr lang="ru-RU" sz="2000" dirty="0" smtClean="0"/>
          </a:p>
          <a:p>
            <a:endParaRPr lang="ru-RU" sz="2000" dirty="0"/>
          </a:p>
        </p:txBody>
      </p:sp>
      <p:sp>
        <p:nvSpPr>
          <p:cNvPr id="72708" name="Rectangle 4"/>
          <p:cNvSpPr>
            <a:spLocks noGrp="1" noChangeArrowheads="1"/>
          </p:cNvSpPr>
          <p:nvPr>
            <p:ph sz="quarter" idx="2"/>
          </p:nvPr>
        </p:nvSpPr>
        <p:spPr>
          <a:xfrm>
            <a:off x="4953000" y="2438400"/>
            <a:ext cx="3924300" cy="1790700"/>
          </a:xfrm>
          <a:ln w="38100">
            <a:solidFill>
              <a:srgbClr val="50A050"/>
            </a:solidFill>
          </a:ln>
        </p:spPr>
        <p:txBody>
          <a:bodyPr/>
          <a:lstStyle/>
          <a:p>
            <a:pPr algn="ctr"/>
            <a:r>
              <a:rPr lang="ru-RU" sz="2000" dirty="0" err="1" smtClean="0"/>
              <a:t>Містить</a:t>
            </a:r>
            <a:r>
              <a:rPr lang="ru-RU" sz="2000" dirty="0" smtClean="0"/>
              <a:t> на </a:t>
            </a:r>
            <a:r>
              <a:rPr lang="ru-RU" sz="2000" dirty="0" err="1" smtClean="0"/>
              <a:t>зовнішньому</a:t>
            </a:r>
            <a:r>
              <a:rPr lang="ru-RU" sz="2000" dirty="0" smtClean="0"/>
              <a:t> </a:t>
            </a:r>
            <a:r>
              <a:rPr lang="ru-RU" sz="2000" dirty="0" err="1" smtClean="0"/>
              <a:t>енергетичному</a:t>
            </a:r>
            <a:r>
              <a:rPr lang="ru-RU" sz="2000" dirty="0" smtClean="0"/>
              <a:t> </a:t>
            </a:r>
            <a:r>
              <a:rPr lang="ru-RU" sz="2000" dirty="0" err="1" smtClean="0"/>
              <a:t>рівні</a:t>
            </a:r>
            <a:r>
              <a:rPr lang="ru-RU" sz="2000" dirty="0" smtClean="0"/>
              <a:t> 5              </a:t>
            </a:r>
            <a:r>
              <a:rPr lang="ru-RU" sz="2000" dirty="0" err="1" smtClean="0"/>
              <a:t>електронів</a:t>
            </a:r>
            <a:r>
              <a:rPr lang="ru-RU" sz="2000" dirty="0" smtClean="0"/>
              <a:t>                                                                                                     </a:t>
            </a:r>
          </a:p>
          <a:p>
            <a:pPr algn="ctr"/>
            <a:r>
              <a:rPr lang="en-US" sz="2000" dirty="0" smtClean="0"/>
              <a:t>+</a:t>
            </a:r>
            <a:r>
              <a:rPr lang="en-US" sz="2000" dirty="0"/>
              <a:t>7  )  )  </a:t>
            </a:r>
          </a:p>
          <a:p>
            <a:pPr algn="ctr">
              <a:buFont typeface="Wingdings" pitchFamily="2" charset="2"/>
              <a:buNone/>
            </a:pPr>
            <a:r>
              <a:rPr lang="ru-RU" sz="1000" dirty="0"/>
              <a:t>   </a:t>
            </a:r>
            <a:r>
              <a:rPr lang="en-US" sz="1000" dirty="0"/>
              <a:t>                 </a:t>
            </a:r>
            <a:r>
              <a:rPr lang="en-US" sz="1600" b="1" dirty="0"/>
              <a:t>2   </a:t>
            </a:r>
            <a:r>
              <a:rPr lang="ru-RU" sz="1600" b="1" dirty="0"/>
              <a:t>5</a:t>
            </a:r>
            <a:endParaRPr lang="en-US" sz="1600" b="1" dirty="0"/>
          </a:p>
          <a:p>
            <a:pPr algn="ctr">
              <a:buFont typeface="Wingdings" pitchFamily="2" charset="2"/>
              <a:buNone/>
            </a:pPr>
            <a:r>
              <a:rPr lang="en-US" sz="1600" b="1" dirty="0"/>
              <a:t>              </a:t>
            </a:r>
            <a:endParaRPr lang="ru-RU" sz="1600" b="1" dirty="0"/>
          </a:p>
        </p:txBody>
      </p:sp>
      <p:sp>
        <p:nvSpPr>
          <p:cNvPr id="72709" name="Rectangle 5"/>
          <p:cNvSpPr>
            <a:spLocks noGrp="1" noChangeArrowheads="1"/>
          </p:cNvSpPr>
          <p:nvPr>
            <p:ph sz="quarter" idx="3"/>
          </p:nvPr>
        </p:nvSpPr>
        <p:spPr>
          <a:xfrm>
            <a:off x="914400" y="4724400"/>
            <a:ext cx="3924300" cy="1790700"/>
          </a:xfrm>
          <a:ln w="38100">
            <a:solidFill>
              <a:srgbClr val="50A050"/>
            </a:solidFill>
          </a:ln>
        </p:spPr>
        <p:txBody>
          <a:bodyPr/>
          <a:lstStyle/>
          <a:p>
            <a:r>
              <a:rPr lang="ru-RU" sz="2000" dirty="0" smtClean="0"/>
              <a:t>         </a:t>
            </a:r>
            <a:r>
              <a:rPr lang="uk-UA" sz="2000" dirty="0" smtClean="0"/>
              <a:t>Окислювач</a:t>
            </a:r>
            <a:endParaRPr lang="ru-RU" sz="2000" dirty="0"/>
          </a:p>
          <a:p>
            <a:pPr>
              <a:buNone/>
            </a:pPr>
            <a:r>
              <a:rPr lang="ru-RU" sz="2000" dirty="0"/>
              <a:t>     </a:t>
            </a:r>
            <a:r>
              <a:rPr lang="ru-RU" sz="2000" dirty="0" smtClean="0"/>
              <a:t>     </a:t>
            </a:r>
            <a:r>
              <a:rPr lang="en-US" sz="2000" dirty="0" smtClean="0"/>
              <a:t>N</a:t>
            </a:r>
            <a:r>
              <a:rPr lang="en-US" sz="2000" b="1" baseline="30000" dirty="0" smtClean="0"/>
              <a:t>0 </a:t>
            </a:r>
            <a:r>
              <a:rPr lang="en-US" sz="2000" dirty="0"/>
              <a:t>+ 3e</a:t>
            </a:r>
            <a:r>
              <a:rPr lang="en-US" sz="2000" b="1" baseline="30000" dirty="0"/>
              <a:t>- </a:t>
            </a:r>
            <a:r>
              <a:rPr lang="en-US" sz="2000" b="1" dirty="0">
                <a:sym typeface="Symbol" pitchFamily="18" charset="2"/>
              </a:rPr>
              <a:t></a:t>
            </a:r>
            <a:r>
              <a:rPr lang="ru-RU" sz="2000" b="1" baseline="30000" dirty="0"/>
              <a:t>   </a:t>
            </a:r>
            <a:r>
              <a:rPr lang="en-US" sz="2000" dirty="0"/>
              <a:t>N</a:t>
            </a:r>
            <a:r>
              <a:rPr lang="en-US" sz="2000" b="1" baseline="30000" dirty="0"/>
              <a:t>-3</a:t>
            </a:r>
            <a:endParaRPr lang="ru-RU" sz="2000" b="1" baseline="30000" dirty="0"/>
          </a:p>
          <a:p>
            <a:pPr>
              <a:buNone/>
            </a:pPr>
            <a:endParaRPr lang="uk-UA" dirty="0" smtClean="0"/>
          </a:p>
          <a:p>
            <a:endParaRPr lang="ru-RU" dirty="0" smtClean="0"/>
          </a:p>
        </p:txBody>
      </p:sp>
      <p:sp>
        <p:nvSpPr>
          <p:cNvPr id="72710" name="Rectangle 6"/>
          <p:cNvSpPr>
            <a:spLocks noGrp="1" noChangeArrowheads="1"/>
          </p:cNvSpPr>
          <p:nvPr>
            <p:ph sz="quarter" idx="4"/>
          </p:nvPr>
        </p:nvSpPr>
        <p:spPr>
          <a:xfrm>
            <a:off x="5029200" y="4800600"/>
            <a:ext cx="3924300" cy="1790700"/>
          </a:xfrm>
          <a:ln w="38100">
            <a:solidFill>
              <a:srgbClr val="50A050"/>
            </a:solidFill>
          </a:ln>
        </p:spPr>
        <p:txBody>
          <a:bodyPr/>
          <a:lstStyle/>
          <a:p>
            <a:r>
              <a:rPr lang="ru-RU" sz="2000" dirty="0" smtClean="0"/>
              <a:t>            </a:t>
            </a:r>
            <a:r>
              <a:rPr lang="uk-UA" sz="2000" dirty="0" smtClean="0"/>
              <a:t>Відновник </a:t>
            </a:r>
            <a:endParaRPr lang="ru-RU" sz="2000" dirty="0"/>
          </a:p>
          <a:p>
            <a:pPr>
              <a:buFont typeface="Wingdings" pitchFamily="2" charset="2"/>
              <a:buNone/>
            </a:pPr>
            <a:r>
              <a:rPr lang="ru-RU" sz="2000" dirty="0"/>
              <a:t>    </a:t>
            </a:r>
            <a:r>
              <a:rPr lang="ru-RU" sz="2000" dirty="0" smtClean="0"/>
              <a:t>    </a:t>
            </a:r>
            <a:r>
              <a:rPr lang="en-US" sz="2000" dirty="0" smtClean="0"/>
              <a:t>N</a:t>
            </a:r>
            <a:r>
              <a:rPr lang="en-US" sz="2000" b="1" baseline="30000" dirty="0" smtClean="0"/>
              <a:t>0</a:t>
            </a:r>
            <a:r>
              <a:rPr lang="en-US" sz="2000" dirty="0" smtClean="0"/>
              <a:t> </a:t>
            </a:r>
            <a:r>
              <a:rPr lang="en-US" sz="2000" dirty="0"/>
              <a:t>–1,2,3,4,5e</a:t>
            </a:r>
            <a:r>
              <a:rPr lang="en-US" sz="2000" b="1" baseline="30000" dirty="0"/>
              <a:t>- </a:t>
            </a:r>
            <a:r>
              <a:rPr lang="en-US" sz="2000" b="1" dirty="0">
                <a:sym typeface="Symbol" pitchFamily="18" charset="2"/>
              </a:rPr>
              <a:t></a:t>
            </a:r>
            <a:r>
              <a:rPr lang="ru-RU" sz="2000" b="1" baseline="30000" dirty="0"/>
              <a:t> </a:t>
            </a:r>
            <a:r>
              <a:rPr lang="en-US" sz="2000" dirty="0"/>
              <a:t>N</a:t>
            </a:r>
            <a:r>
              <a:rPr lang="ru-RU" sz="2000" b="1" baseline="30000" dirty="0"/>
              <a:t>+1</a:t>
            </a:r>
            <a:r>
              <a:rPr lang="en-US" sz="2000" dirty="0" smtClean="0"/>
              <a:t>,N</a:t>
            </a:r>
            <a:r>
              <a:rPr lang="en-US" sz="2000" b="1" baseline="30000" dirty="0" smtClean="0"/>
              <a:t>+2</a:t>
            </a:r>
            <a:r>
              <a:rPr lang="en-US" sz="2000" dirty="0" smtClean="0"/>
              <a:t>,N</a:t>
            </a:r>
            <a:r>
              <a:rPr lang="en-US" sz="2000" b="1" baseline="30000" dirty="0" smtClean="0"/>
              <a:t>+3</a:t>
            </a:r>
            <a:r>
              <a:rPr lang="en-US" sz="2000" dirty="0" smtClean="0"/>
              <a:t>,N</a:t>
            </a:r>
            <a:r>
              <a:rPr lang="en-US" sz="2000" b="1" baseline="30000" dirty="0" smtClean="0"/>
              <a:t>+4</a:t>
            </a:r>
            <a:r>
              <a:rPr lang="en-US" sz="2000" dirty="0" smtClean="0"/>
              <a:t>,N</a:t>
            </a:r>
            <a:r>
              <a:rPr lang="en-US" sz="2000" b="1" baseline="30000" dirty="0" smtClean="0"/>
              <a:t>+5</a:t>
            </a:r>
            <a:endParaRPr lang="ru-RU" sz="2000" b="1" baseline="30000" dirty="0"/>
          </a:p>
        </p:txBody>
      </p:sp>
      <p:sp>
        <p:nvSpPr>
          <p:cNvPr id="72715" name="AutoShape 11"/>
          <p:cNvSpPr>
            <a:spLocks noChangeArrowheads="1"/>
          </p:cNvSpPr>
          <p:nvPr/>
        </p:nvSpPr>
        <p:spPr bwMode="auto">
          <a:xfrm>
            <a:off x="838200" y="4648200"/>
            <a:ext cx="762000" cy="914400"/>
          </a:xfrm>
          <a:prstGeom prst="irregularSeal2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/>
              <a:t>3</a:t>
            </a:r>
          </a:p>
        </p:txBody>
      </p:sp>
      <p:sp>
        <p:nvSpPr>
          <p:cNvPr id="72718" name="AutoShape 14"/>
          <p:cNvSpPr>
            <a:spLocks noChangeArrowheads="1"/>
          </p:cNvSpPr>
          <p:nvPr/>
        </p:nvSpPr>
        <p:spPr bwMode="auto">
          <a:xfrm>
            <a:off x="990600" y="2286000"/>
            <a:ext cx="762000" cy="914400"/>
          </a:xfrm>
          <a:prstGeom prst="irregularSeal2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/>
              <a:t>1</a:t>
            </a:r>
          </a:p>
        </p:txBody>
      </p:sp>
      <p:sp>
        <p:nvSpPr>
          <p:cNvPr id="72719" name="AutoShape 15"/>
          <p:cNvSpPr>
            <a:spLocks noChangeArrowheads="1"/>
          </p:cNvSpPr>
          <p:nvPr/>
        </p:nvSpPr>
        <p:spPr bwMode="auto">
          <a:xfrm>
            <a:off x="4876800" y="2362200"/>
            <a:ext cx="762000" cy="914400"/>
          </a:xfrm>
          <a:prstGeom prst="irregularSeal2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/>
              <a:t>2</a:t>
            </a:r>
          </a:p>
        </p:txBody>
      </p:sp>
      <p:sp>
        <p:nvSpPr>
          <p:cNvPr id="72720" name="AutoShape 16"/>
          <p:cNvSpPr>
            <a:spLocks noChangeArrowheads="1"/>
          </p:cNvSpPr>
          <p:nvPr/>
        </p:nvSpPr>
        <p:spPr bwMode="auto">
          <a:xfrm>
            <a:off x="4953000" y="4724400"/>
            <a:ext cx="762000" cy="914400"/>
          </a:xfrm>
          <a:prstGeom prst="irregularSeal2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/>
              <a:t>4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27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27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27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27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27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27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27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27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707" grpId="0" animBg="1" autoUpdateAnimBg="0"/>
      <p:bldP spid="72708" grpId="0" animBg="1" autoUpdateAnimBg="0"/>
      <p:bldP spid="72709" grpId="0" animBg="1" autoUpdateAnimBg="0"/>
      <p:bldP spid="72710" grpId="0" animBg="1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title" sz="quarter"/>
          </p:nvPr>
        </p:nvSpPr>
        <p:spPr/>
        <p:txBody>
          <a:bodyPr/>
          <a:lstStyle/>
          <a:p>
            <a:r>
              <a:rPr lang="uk-UA" dirty="0" smtClean="0"/>
              <a:t>БУДОВА МОЛЕКУЛИ</a:t>
            </a:r>
            <a:endParaRPr lang="ru-RU" dirty="0" smtClean="0"/>
          </a:p>
        </p:txBody>
      </p:sp>
      <p:sp>
        <p:nvSpPr>
          <p:cNvPr id="7373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1447800" y="2400300"/>
            <a:ext cx="3352800" cy="1790700"/>
          </a:xfrm>
          <a:ln w="38100">
            <a:solidFill>
              <a:srgbClr val="50A050"/>
            </a:solidFill>
          </a:ln>
        </p:spPr>
        <p:txBody>
          <a:bodyPr/>
          <a:lstStyle/>
          <a:p>
            <a:pPr algn="ctr">
              <a:buFont typeface="Wingdings" pitchFamily="2" charset="2"/>
              <a:buNone/>
            </a:pPr>
            <a:r>
              <a:rPr lang="en-US"/>
              <a:t> N </a:t>
            </a:r>
            <a:r>
              <a:rPr lang="en-US" sz="2000"/>
              <a:t>       </a:t>
            </a:r>
            <a:r>
              <a:rPr lang="en-US"/>
              <a:t>N</a:t>
            </a:r>
            <a:endParaRPr lang="ru-RU"/>
          </a:p>
        </p:txBody>
      </p:sp>
      <p:graphicFrame>
        <p:nvGraphicFramePr>
          <p:cNvPr id="73732" name="Rectangle 4"/>
          <p:cNvGraphicFramePr>
            <a:graphicFrameLocks/>
          </p:cNvGraphicFramePr>
          <p:nvPr>
            <p:ph sz="quarter" idx="2"/>
          </p:nvPr>
        </p:nvGraphicFramePr>
        <p:xfrm>
          <a:off x="5257800" y="2590800"/>
          <a:ext cx="3429000" cy="1790700"/>
        </p:xfrm>
        <a:graphic>
          <a:graphicData uri="http://schemas.openxmlformats.org/drawingml/2006/compatibility">
            <com:legacyDrawing xmlns:com="http://schemas.openxmlformats.org/drawingml/2006/compatibility" spid="_x0000_s73732"/>
          </a:graphicData>
        </a:graphic>
      </p:graphicFrame>
      <p:sp>
        <p:nvSpPr>
          <p:cNvPr id="73733" name="Rectangle 5"/>
          <p:cNvSpPr>
            <a:spLocks noGrp="1" noChangeArrowheads="1"/>
          </p:cNvSpPr>
          <p:nvPr>
            <p:ph sz="quarter" idx="3"/>
          </p:nvPr>
        </p:nvSpPr>
        <p:spPr>
          <a:xfrm>
            <a:off x="1219200" y="4648200"/>
            <a:ext cx="3581400" cy="1981200"/>
          </a:xfrm>
          <a:ln w="38100">
            <a:solidFill>
              <a:srgbClr val="50A050"/>
            </a:solidFill>
          </a:ln>
        </p:spPr>
        <p:txBody>
          <a:bodyPr/>
          <a:lstStyle/>
          <a:p>
            <a:pPr>
              <a:buNone/>
            </a:pPr>
            <a:r>
              <a:rPr lang="ru-RU" sz="2000" b="1" dirty="0"/>
              <a:t> </a:t>
            </a:r>
            <a:r>
              <a:rPr lang="ru-RU" sz="2000" b="1" dirty="0" smtClean="0"/>
              <a:t>                 </a:t>
            </a:r>
            <a:r>
              <a:rPr lang="uk-UA" sz="2000" b="1" dirty="0" smtClean="0"/>
              <a:t>ЗВ'ЯЗОК</a:t>
            </a:r>
            <a:r>
              <a:rPr lang="uk-UA" sz="2000" b="1" dirty="0" smtClean="0"/>
              <a:t>:</a:t>
            </a:r>
            <a:endParaRPr lang="ru-RU" sz="2000" b="1" dirty="0"/>
          </a:p>
          <a:p>
            <a:pPr algn="ctr">
              <a:buNone/>
            </a:pPr>
            <a:r>
              <a:rPr lang="ru-RU" sz="2000" dirty="0" smtClean="0"/>
              <a:t>-</a:t>
            </a:r>
            <a:r>
              <a:rPr lang="uk-UA" sz="2000" dirty="0" smtClean="0"/>
              <a:t> КОВАЛЕНТНА</a:t>
            </a:r>
            <a:r>
              <a:rPr lang="ru-RU" sz="2000" dirty="0" smtClean="0"/>
              <a:t> </a:t>
            </a:r>
            <a:r>
              <a:rPr lang="uk-UA" sz="2000" dirty="0" smtClean="0"/>
              <a:t>НЕПОЛЯРНА </a:t>
            </a:r>
            <a:endParaRPr lang="ru-RU" sz="2000" dirty="0"/>
          </a:p>
          <a:p>
            <a:pPr algn="ctr">
              <a:buNone/>
            </a:pPr>
            <a:r>
              <a:rPr lang="ru-RU" sz="2000" dirty="0" smtClean="0"/>
              <a:t>-</a:t>
            </a:r>
            <a:r>
              <a:rPr lang="uk-UA" sz="2000" dirty="0" smtClean="0"/>
              <a:t> ПОТРІЙНА</a:t>
            </a:r>
            <a:r>
              <a:rPr lang="ru-RU" sz="2000" dirty="0" smtClean="0"/>
              <a:t>                         </a:t>
            </a:r>
            <a:endParaRPr lang="ru-RU" sz="2000" dirty="0"/>
          </a:p>
          <a:p>
            <a:pPr algn="ctr">
              <a:buNone/>
            </a:pPr>
            <a:r>
              <a:rPr lang="ru-RU" sz="2000" dirty="0" smtClean="0"/>
              <a:t>-</a:t>
            </a:r>
            <a:r>
              <a:rPr lang="uk-UA" sz="2000" dirty="0" smtClean="0"/>
              <a:t> МІЦНА</a:t>
            </a:r>
            <a:endParaRPr lang="ru-RU" sz="2000" dirty="0"/>
          </a:p>
          <a:p>
            <a:pPr algn="ctr">
              <a:buFont typeface="Wingdings" pitchFamily="2" charset="2"/>
              <a:buNone/>
            </a:pPr>
            <a:endParaRPr lang="ru-RU" sz="2000" dirty="0"/>
          </a:p>
        </p:txBody>
      </p:sp>
      <p:sp>
        <p:nvSpPr>
          <p:cNvPr id="73734" name="Rectangle 6"/>
          <p:cNvSpPr>
            <a:spLocks noGrp="1" noChangeArrowheads="1"/>
          </p:cNvSpPr>
          <p:nvPr>
            <p:ph sz="quarter" idx="4"/>
          </p:nvPr>
        </p:nvSpPr>
        <p:spPr>
          <a:xfrm>
            <a:off x="5334000" y="4648200"/>
            <a:ext cx="3314700" cy="2019300"/>
          </a:xfrm>
          <a:ln w="38100">
            <a:solidFill>
              <a:srgbClr val="50A050"/>
            </a:solidFill>
          </a:ln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ru-RU" sz="2000" b="1" dirty="0"/>
              <a:t>           МОЛЕКУЛА</a:t>
            </a:r>
            <a:r>
              <a:rPr lang="en-US" sz="2000" b="1" dirty="0"/>
              <a:t>:</a:t>
            </a:r>
          </a:p>
          <a:p>
            <a:pPr>
              <a:buNone/>
            </a:pPr>
            <a:r>
              <a:rPr lang="ru-RU" sz="2000" dirty="0"/>
              <a:t>       </a:t>
            </a:r>
            <a:r>
              <a:rPr lang="ru-RU" sz="2000" dirty="0" smtClean="0"/>
              <a:t>-</a:t>
            </a:r>
            <a:r>
              <a:rPr lang="uk-UA" sz="2000" dirty="0" smtClean="0"/>
              <a:t> ДУЖЕ             СТІЙКА</a:t>
            </a:r>
            <a:endParaRPr lang="ru-RU" sz="2000" dirty="0"/>
          </a:p>
          <a:p>
            <a:pPr>
              <a:buNone/>
            </a:pPr>
            <a:r>
              <a:rPr lang="ru-RU" sz="2000" dirty="0"/>
              <a:t>      </a:t>
            </a:r>
            <a:r>
              <a:rPr lang="ru-RU" sz="2000" dirty="0" smtClean="0"/>
              <a:t>-</a:t>
            </a:r>
            <a:r>
              <a:rPr lang="uk-UA" sz="2000" dirty="0" smtClean="0"/>
              <a:t> НИЗЬКА РЕАКЦІЙНА                     ЗДАТНІСТЬ</a:t>
            </a:r>
            <a:endParaRPr lang="ru-RU" sz="2000" dirty="0" smtClean="0"/>
          </a:p>
          <a:p>
            <a:pPr>
              <a:buFont typeface="Wingdings" pitchFamily="2" charset="2"/>
              <a:buNone/>
            </a:pPr>
            <a:endParaRPr lang="ru-RU" sz="2000" dirty="0"/>
          </a:p>
        </p:txBody>
      </p:sp>
      <p:pic>
        <p:nvPicPr>
          <p:cNvPr id="73735" name="Picture 7" descr="BD15276_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362200" y="2438400"/>
            <a:ext cx="136525" cy="136525"/>
          </a:xfrm>
          <a:prstGeom prst="rect">
            <a:avLst/>
          </a:prstGeom>
          <a:noFill/>
        </p:spPr>
      </p:pic>
      <p:pic>
        <p:nvPicPr>
          <p:cNvPr id="73736" name="Picture 8" descr="BD15276_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362200" y="2667000"/>
            <a:ext cx="136525" cy="136525"/>
          </a:xfrm>
          <a:prstGeom prst="rect">
            <a:avLst/>
          </a:prstGeom>
          <a:noFill/>
        </p:spPr>
      </p:pic>
      <p:pic>
        <p:nvPicPr>
          <p:cNvPr id="73737" name="Picture 9" descr="BD15276_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95600" y="2362200"/>
            <a:ext cx="136525" cy="136525"/>
          </a:xfrm>
          <a:prstGeom prst="rect">
            <a:avLst/>
          </a:prstGeom>
          <a:noFill/>
        </p:spPr>
      </p:pic>
      <p:pic>
        <p:nvPicPr>
          <p:cNvPr id="73738" name="Picture 10" descr="BD15276_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95600" y="2590800"/>
            <a:ext cx="136525" cy="136525"/>
          </a:xfrm>
          <a:prstGeom prst="rect">
            <a:avLst/>
          </a:prstGeom>
          <a:noFill/>
        </p:spPr>
      </p:pic>
      <p:pic>
        <p:nvPicPr>
          <p:cNvPr id="73739" name="Picture 11" descr="BD15276_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95600" y="2819400"/>
            <a:ext cx="136525" cy="136525"/>
          </a:xfrm>
          <a:prstGeom prst="rect">
            <a:avLst/>
          </a:prstGeom>
          <a:noFill/>
        </p:spPr>
      </p:pic>
      <p:pic>
        <p:nvPicPr>
          <p:cNvPr id="73740" name="Picture 12" descr="BD15276_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00400" y="2819400"/>
            <a:ext cx="136525" cy="136525"/>
          </a:xfrm>
          <a:prstGeom prst="rect">
            <a:avLst/>
          </a:prstGeom>
          <a:noFill/>
        </p:spPr>
      </p:pic>
      <p:pic>
        <p:nvPicPr>
          <p:cNvPr id="73741" name="Picture 13" descr="BD15276_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00400" y="2590800"/>
            <a:ext cx="136525" cy="136525"/>
          </a:xfrm>
          <a:prstGeom prst="rect">
            <a:avLst/>
          </a:prstGeom>
          <a:noFill/>
        </p:spPr>
      </p:pic>
      <p:pic>
        <p:nvPicPr>
          <p:cNvPr id="73742" name="Picture 14" descr="BD15276_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00400" y="2362200"/>
            <a:ext cx="136525" cy="136525"/>
          </a:xfrm>
          <a:prstGeom prst="rect">
            <a:avLst/>
          </a:prstGeom>
          <a:noFill/>
        </p:spPr>
      </p:pic>
      <p:pic>
        <p:nvPicPr>
          <p:cNvPr id="73743" name="Picture 15" descr="BD15276_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733800" y="2667000"/>
            <a:ext cx="136525" cy="136525"/>
          </a:xfrm>
          <a:prstGeom prst="rect">
            <a:avLst/>
          </a:prstGeom>
          <a:noFill/>
        </p:spPr>
      </p:pic>
      <p:pic>
        <p:nvPicPr>
          <p:cNvPr id="73744" name="Picture 16" descr="BD15276_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733800" y="2438400"/>
            <a:ext cx="136525" cy="136525"/>
          </a:xfrm>
          <a:prstGeom prst="rect">
            <a:avLst/>
          </a:prstGeom>
          <a:noFill/>
        </p:spPr>
      </p:pic>
      <p:sp>
        <p:nvSpPr>
          <p:cNvPr id="73745" name="AutoShape 17"/>
          <p:cNvSpPr>
            <a:spLocks noChangeArrowheads="1"/>
          </p:cNvSpPr>
          <p:nvPr/>
        </p:nvSpPr>
        <p:spPr bwMode="auto">
          <a:xfrm>
            <a:off x="1524000" y="2438400"/>
            <a:ext cx="762000" cy="914400"/>
          </a:xfrm>
          <a:prstGeom prst="irregularSeal2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1</a:t>
            </a:r>
            <a:endParaRPr lang="ru-RU"/>
          </a:p>
        </p:txBody>
      </p:sp>
      <p:sp>
        <p:nvSpPr>
          <p:cNvPr id="73746" name="AutoShape 18"/>
          <p:cNvSpPr>
            <a:spLocks noChangeArrowheads="1"/>
          </p:cNvSpPr>
          <p:nvPr/>
        </p:nvSpPr>
        <p:spPr bwMode="auto">
          <a:xfrm>
            <a:off x="1295400" y="4724400"/>
            <a:ext cx="762000" cy="914400"/>
          </a:xfrm>
          <a:prstGeom prst="irregularSeal2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/>
              <a:t>3</a:t>
            </a:r>
          </a:p>
        </p:txBody>
      </p:sp>
      <p:sp>
        <p:nvSpPr>
          <p:cNvPr id="73748" name="AutoShape 20"/>
          <p:cNvSpPr>
            <a:spLocks noChangeArrowheads="1"/>
          </p:cNvSpPr>
          <p:nvPr/>
        </p:nvSpPr>
        <p:spPr bwMode="auto">
          <a:xfrm>
            <a:off x="5257800" y="4648200"/>
            <a:ext cx="762000" cy="914400"/>
          </a:xfrm>
          <a:prstGeom prst="irregularSeal2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/>
              <a:t>4</a:t>
            </a:r>
          </a:p>
        </p:txBody>
      </p:sp>
      <p:sp>
        <p:nvSpPr>
          <p:cNvPr id="73755" name="AutoShape 27"/>
          <p:cNvSpPr>
            <a:spLocks noChangeArrowheads="1"/>
          </p:cNvSpPr>
          <p:nvPr/>
        </p:nvSpPr>
        <p:spPr bwMode="auto">
          <a:xfrm>
            <a:off x="5334000" y="2667000"/>
            <a:ext cx="762000" cy="914400"/>
          </a:xfrm>
          <a:prstGeom prst="irregularSeal2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2</a:t>
            </a: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37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37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37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37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37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37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37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37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731" grpId="0" animBg="1" autoUpdateAnimBg="0"/>
      <p:bldP spid="73732" grpId="0" animBg="1" autoUpdateAnimBg="0"/>
      <p:bldP spid="73733" grpId="0" animBg="1" autoUpdateAnimBg="0"/>
      <p:bldP spid="73734" grpId="0" animBg="1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ФІЗИЧНІ </a:t>
            </a:r>
            <a:r>
              <a:rPr lang="uk-UA" dirty="0" smtClean="0"/>
              <a:t>ВЛАСТИВОСТІ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Газ без </a:t>
            </a:r>
            <a:r>
              <a:rPr lang="ru-RU" dirty="0" err="1" smtClean="0"/>
              <a:t>кольору</a:t>
            </a:r>
            <a:r>
              <a:rPr lang="ru-RU" dirty="0" smtClean="0"/>
              <a:t>, запаху </a:t>
            </a:r>
            <a:r>
              <a:rPr lang="ru-RU" dirty="0" err="1" smtClean="0"/>
              <a:t>і</a:t>
            </a:r>
            <a:r>
              <a:rPr lang="ru-RU" dirty="0" smtClean="0"/>
              <a:t> смаку</a:t>
            </a:r>
          </a:p>
          <a:p>
            <a:r>
              <a:rPr lang="uk-UA" dirty="0" smtClean="0"/>
              <a:t> Погано розчинимо у воді</a:t>
            </a:r>
          </a:p>
          <a:p>
            <a:r>
              <a:rPr lang="uk-UA" dirty="0" smtClean="0"/>
              <a:t> Трохи легше за повітря</a:t>
            </a:r>
          </a:p>
          <a:p>
            <a:r>
              <a:rPr lang="en-US" dirty="0" smtClean="0"/>
              <a:t> T </a:t>
            </a:r>
            <a:r>
              <a:rPr lang="uk-UA" dirty="0" err="1" smtClean="0"/>
              <a:t>пл.=</a:t>
            </a:r>
            <a:r>
              <a:rPr lang="uk-UA" dirty="0" smtClean="0"/>
              <a:t> -210 </a:t>
            </a:r>
            <a:r>
              <a:rPr lang="uk-UA" dirty="0" smtClean="0"/>
              <a:t>С</a:t>
            </a:r>
            <a:endParaRPr lang="uk-UA" dirty="0" smtClean="0"/>
          </a:p>
          <a:p>
            <a:r>
              <a:rPr lang="en-US" dirty="0" smtClean="0"/>
              <a:t> T </a:t>
            </a:r>
            <a:r>
              <a:rPr lang="uk-UA" dirty="0" err="1" smtClean="0"/>
              <a:t>кіп.=</a:t>
            </a:r>
            <a:r>
              <a:rPr lang="uk-UA" dirty="0" smtClean="0"/>
              <a:t> -196 </a:t>
            </a:r>
            <a:r>
              <a:rPr lang="uk-UA" dirty="0" smtClean="0"/>
              <a:t>С</a:t>
            </a:r>
            <a:endParaRPr lang="uk-UA" dirty="0" smtClean="0"/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57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57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57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57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3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57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57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45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757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57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6000"/>
                            </p:stCondLst>
                            <p:childTnLst>
                              <p:par>
                                <p:cTn id="25" presetID="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757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757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779" grpId="0" build="p" autoUpdateAnimBg="0" advAuto="100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4" name="Rectangle 4"/>
          <p:cNvSpPr>
            <a:spLocks noGrp="1" noChangeArrowheads="1"/>
          </p:cNvSpPr>
          <p:nvPr>
            <p:ph type="title"/>
          </p:nvPr>
        </p:nvSpPr>
        <p:spPr>
          <a:xfrm>
            <a:off x="827088" y="836613"/>
            <a:ext cx="8936037" cy="1143000"/>
          </a:xfrm>
        </p:spPr>
        <p:txBody>
          <a:bodyPr/>
          <a:lstStyle/>
          <a:p>
            <a:r>
              <a:rPr lang="uk-UA" sz="3200" dirty="0" smtClean="0"/>
              <a:t>ХІМІЧНІ ВЛАСТИВОСТІ</a:t>
            </a:r>
            <a:endParaRPr lang="ru-RU" sz="3200" dirty="0" smtClean="0"/>
          </a:p>
        </p:txBody>
      </p:sp>
      <p:sp>
        <p:nvSpPr>
          <p:cNvPr id="76805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827088" y="2420938"/>
            <a:ext cx="3924300" cy="3733800"/>
          </a:xfrm>
        </p:spPr>
        <p:txBody>
          <a:bodyPr/>
          <a:lstStyle/>
          <a:p>
            <a:pPr marL="457200" indent="-457200">
              <a:lnSpc>
                <a:spcPct val="90000"/>
              </a:lnSpc>
            </a:pPr>
            <a:r>
              <a:rPr lang="uk-UA" sz="2400" b="1" dirty="0" smtClean="0"/>
              <a:t>Окислювальні</a:t>
            </a:r>
          </a:p>
          <a:p>
            <a:pPr marL="457200" indent="-457200">
              <a:lnSpc>
                <a:spcPct val="90000"/>
              </a:lnSpc>
              <a:buNone/>
            </a:pPr>
            <a:r>
              <a:rPr lang="uk-UA" sz="2400" b="1" dirty="0" smtClean="0"/>
              <a:t> </a:t>
            </a:r>
            <a:r>
              <a:rPr lang="uk-UA" sz="2400" b="1" dirty="0" smtClean="0"/>
              <a:t>    </a:t>
            </a:r>
            <a:r>
              <a:rPr lang="ru-RU" sz="2400" b="1" dirty="0" smtClean="0"/>
              <a:t>  </a:t>
            </a:r>
            <a:r>
              <a:rPr lang="en-US" sz="2400" b="1" dirty="0"/>
              <a:t>N</a:t>
            </a:r>
            <a:r>
              <a:rPr lang="en-US" sz="2400" b="1" baseline="-25000" dirty="0"/>
              <a:t>2</a:t>
            </a:r>
            <a:r>
              <a:rPr lang="en-US" sz="2400" b="1" baseline="30000" dirty="0"/>
              <a:t>0    </a:t>
            </a:r>
            <a:r>
              <a:rPr lang="ru-RU" sz="2400" b="1" baseline="30000" dirty="0"/>
              <a:t>        </a:t>
            </a:r>
            <a:r>
              <a:rPr lang="en-US" sz="2400" b="1" dirty="0"/>
              <a:t>2N</a:t>
            </a:r>
            <a:r>
              <a:rPr lang="en-US" sz="2400" b="1" baseline="30000" dirty="0"/>
              <a:t>-3</a:t>
            </a:r>
            <a:endParaRPr lang="ru-RU" sz="2400" b="1" baseline="30000" dirty="0"/>
          </a:p>
          <a:p>
            <a:pPr marL="457200" indent="-457200">
              <a:lnSpc>
                <a:spcPct val="90000"/>
              </a:lnSpc>
            </a:pPr>
            <a:r>
              <a:rPr lang="ru-RU" sz="2400" dirty="0" smtClean="0"/>
              <a:t>При </a:t>
            </a:r>
            <a:r>
              <a:rPr lang="ru-RU" sz="2400" dirty="0" err="1" smtClean="0"/>
              <a:t>нагріванні</a:t>
            </a:r>
            <a:r>
              <a:rPr lang="ru-RU" sz="2400" dirty="0" smtClean="0"/>
              <a:t> </a:t>
            </a:r>
            <a:r>
              <a:rPr lang="ru-RU" sz="2400" dirty="0" err="1" smtClean="0"/>
              <a:t>з</a:t>
            </a:r>
            <a:r>
              <a:rPr lang="ru-RU" sz="2400" dirty="0" smtClean="0"/>
              <a:t> </a:t>
            </a:r>
            <a:r>
              <a:rPr lang="ru-RU" sz="2400" dirty="0" err="1" smtClean="0"/>
              <a:t>іншими</a:t>
            </a:r>
            <a:r>
              <a:rPr lang="ru-RU" sz="2400" dirty="0" smtClean="0"/>
              <a:t> </a:t>
            </a:r>
            <a:r>
              <a:rPr lang="ru-RU" sz="2400" dirty="0" err="1" smtClean="0"/>
              <a:t>металами</a:t>
            </a:r>
            <a:r>
              <a:rPr lang="ru-RU" sz="2400" dirty="0" smtClean="0"/>
              <a:t> </a:t>
            </a:r>
            <a:r>
              <a:rPr lang="en-US" sz="2400" dirty="0" smtClean="0">
                <a:cs typeface="Arial" charset="0"/>
              </a:rPr>
              <a:t>(Ca</a:t>
            </a:r>
            <a:r>
              <a:rPr lang="en-US" sz="2400" dirty="0">
                <a:cs typeface="Arial" charset="0"/>
              </a:rPr>
              <a:t>, Al, Fe)</a:t>
            </a:r>
            <a:endParaRPr lang="ru-RU" sz="2400" dirty="0">
              <a:cs typeface="Arial" charset="0"/>
            </a:endParaRPr>
          </a:p>
          <a:p>
            <a:pPr marL="457200" indent="-457200">
              <a:lnSpc>
                <a:spcPct val="90000"/>
              </a:lnSpc>
            </a:pPr>
            <a:r>
              <a:rPr lang="ru-RU" sz="2400" dirty="0" smtClean="0"/>
              <a:t>При </a:t>
            </a:r>
            <a:r>
              <a:rPr lang="ru-RU" sz="2400" dirty="0" err="1" smtClean="0"/>
              <a:t>кімнатній</a:t>
            </a:r>
            <a:r>
              <a:rPr lang="ru-RU" sz="2400" dirty="0" smtClean="0"/>
              <a:t> </a:t>
            </a:r>
            <a:r>
              <a:rPr lang="ru-RU" sz="2400" dirty="0" err="1" smtClean="0"/>
              <a:t>t</a:t>
            </a:r>
            <a:r>
              <a:rPr lang="ru-RU" sz="2400" dirty="0" smtClean="0"/>
              <a:t>  </a:t>
            </a:r>
            <a:r>
              <a:rPr lang="ru-RU" sz="2400" dirty="0" err="1" smtClean="0"/>
              <a:t>лише</a:t>
            </a:r>
            <a:r>
              <a:rPr lang="ru-RU" sz="2400" dirty="0" smtClean="0"/>
              <a:t> </a:t>
            </a:r>
            <a:r>
              <a:rPr lang="ru-RU" sz="2400" dirty="0" err="1" smtClean="0"/>
              <a:t>з</a:t>
            </a:r>
            <a:r>
              <a:rPr lang="ru-RU" sz="2400" dirty="0" smtClean="0"/>
              <a:t> </a:t>
            </a:r>
            <a:r>
              <a:rPr lang="en-US" sz="2400" dirty="0" smtClean="0"/>
              <a:t>Li</a:t>
            </a:r>
            <a:endParaRPr lang="uk-UA" sz="2400" dirty="0" smtClean="0"/>
          </a:p>
          <a:p>
            <a:pPr marL="457200" indent="-457200">
              <a:lnSpc>
                <a:spcPct val="90000"/>
              </a:lnSpc>
            </a:pPr>
            <a:r>
              <a:rPr lang="ru-RU" sz="3600" dirty="0" smtClean="0">
                <a:cs typeface="Arial" charset="0"/>
              </a:rPr>
              <a:t>*</a:t>
            </a:r>
            <a:r>
              <a:rPr lang="uk-UA" sz="2400" dirty="0" smtClean="0"/>
              <a:t> При високій </a:t>
            </a:r>
            <a:r>
              <a:rPr lang="en-US" sz="2400" dirty="0" smtClean="0"/>
              <a:t>t, </a:t>
            </a:r>
            <a:r>
              <a:rPr lang="uk-UA" sz="2400" dirty="0" smtClean="0"/>
              <a:t>р, </a:t>
            </a:r>
            <a:r>
              <a:rPr lang="en-US" sz="2400" dirty="0" err="1" smtClean="0"/>
              <a:t>kat</a:t>
            </a:r>
            <a:r>
              <a:rPr lang="uk-UA" sz="2400" dirty="0" smtClean="0"/>
              <a:t> (</a:t>
            </a:r>
            <a:r>
              <a:rPr lang="en-US" sz="2400" dirty="0" smtClean="0"/>
              <a:t>Fe</a:t>
            </a:r>
            <a:r>
              <a:rPr lang="uk-UA" sz="2400" dirty="0" smtClean="0"/>
              <a:t>, оксиди </a:t>
            </a:r>
            <a:r>
              <a:rPr lang="en-US" sz="2400" dirty="0" smtClean="0"/>
              <a:t>Al, K) </a:t>
            </a:r>
            <a:r>
              <a:rPr lang="uk-UA" sz="2400" dirty="0" smtClean="0"/>
              <a:t>з </a:t>
            </a:r>
            <a:r>
              <a:rPr lang="en-US" sz="2400" dirty="0" smtClean="0"/>
              <a:t>H</a:t>
            </a:r>
            <a:r>
              <a:rPr lang="uk-UA" sz="2400" dirty="0" smtClean="0"/>
              <a:t>2</a:t>
            </a:r>
            <a:endParaRPr lang="en-US" sz="2400" baseline="-25000" dirty="0">
              <a:cs typeface="Arial" charset="0"/>
            </a:endParaRPr>
          </a:p>
          <a:p>
            <a:pPr marL="457200" indent="-457200">
              <a:lnSpc>
                <a:spcPct val="90000"/>
              </a:lnSpc>
            </a:pPr>
            <a:endParaRPr lang="ru-RU" sz="2400" dirty="0"/>
          </a:p>
        </p:txBody>
      </p:sp>
      <p:sp>
        <p:nvSpPr>
          <p:cNvPr id="76806" name="Rectangle 6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marL="457200" indent="-457200">
              <a:lnSpc>
                <a:spcPct val="90000"/>
              </a:lnSpc>
            </a:pPr>
            <a:r>
              <a:rPr lang="uk-UA" sz="2400" b="1" dirty="0" smtClean="0"/>
              <a:t>Відновні </a:t>
            </a:r>
            <a:endParaRPr lang="uk-UA" sz="2400" b="1" dirty="0" smtClean="0"/>
          </a:p>
          <a:p>
            <a:pPr marL="457200" indent="-457200">
              <a:lnSpc>
                <a:spcPct val="90000"/>
              </a:lnSpc>
              <a:buNone/>
            </a:pPr>
            <a:r>
              <a:rPr lang="uk-UA" sz="2400" b="1" dirty="0" smtClean="0"/>
              <a:t> </a:t>
            </a:r>
            <a:r>
              <a:rPr lang="uk-UA" sz="2400" b="1" dirty="0" smtClean="0"/>
              <a:t>  </a:t>
            </a:r>
            <a:r>
              <a:rPr lang="en-US" sz="2400" b="1" dirty="0" smtClean="0"/>
              <a:t>N</a:t>
            </a:r>
            <a:r>
              <a:rPr lang="en-US" sz="2400" b="1" baseline="-25000" dirty="0" smtClean="0"/>
              <a:t>2</a:t>
            </a:r>
            <a:r>
              <a:rPr lang="en-US" sz="2400" b="1" baseline="30000" dirty="0" smtClean="0"/>
              <a:t>0 </a:t>
            </a:r>
            <a:r>
              <a:rPr lang="en-US" sz="2400" b="1" dirty="0" smtClean="0"/>
              <a:t>    </a:t>
            </a:r>
            <a:r>
              <a:rPr lang="ru-RU" sz="2400" b="1" dirty="0" smtClean="0"/>
              <a:t>    </a:t>
            </a:r>
            <a:r>
              <a:rPr lang="en-US" sz="2400" b="1" dirty="0" smtClean="0"/>
              <a:t> </a:t>
            </a:r>
            <a:r>
              <a:rPr lang="en-US" sz="2400" b="1" dirty="0"/>
              <a:t>2N</a:t>
            </a:r>
            <a:r>
              <a:rPr lang="en-US" sz="2400" b="1" baseline="30000" dirty="0"/>
              <a:t>+2</a:t>
            </a:r>
            <a:endParaRPr lang="ru-RU" sz="2400" b="1" baseline="30000" dirty="0"/>
          </a:p>
          <a:p>
            <a:pPr marL="457200" indent="-457200">
              <a:lnSpc>
                <a:spcPct val="90000"/>
              </a:lnSpc>
            </a:pPr>
            <a:r>
              <a:rPr lang="ru-RU" sz="3600" b="1" dirty="0" smtClean="0"/>
              <a:t>*</a:t>
            </a:r>
            <a:r>
              <a:rPr lang="ru-RU" sz="2400" dirty="0" smtClean="0"/>
              <a:t> При  </a:t>
            </a:r>
            <a:r>
              <a:rPr lang="ru-RU" sz="2400" dirty="0" err="1" smtClean="0"/>
              <a:t>t</a:t>
            </a:r>
            <a:r>
              <a:rPr lang="ru-RU" sz="2400" dirty="0" smtClean="0"/>
              <a:t>  </a:t>
            </a:r>
            <a:r>
              <a:rPr lang="ru-RU" sz="2400" dirty="0" err="1" smtClean="0"/>
              <a:t>електричної</a:t>
            </a:r>
            <a:r>
              <a:rPr lang="ru-RU" sz="2400" dirty="0" smtClean="0"/>
              <a:t> дуги (3000 - 4000 З) </a:t>
            </a:r>
            <a:r>
              <a:rPr lang="ru-RU" sz="2400" dirty="0" err="1" smtClean="0"/>
              <a:t>з</a:t>
            </a:r>
            <a:r>
              <a:rPr lang="ru-RU" sz="2400" smtClean="0"/>
              <a:t> О2</a:t>
            </a:r>
            <a:endParaRPr lang="en-US" sz="2400" baseline="-25000" dirty="0">
              <a:cs typeface="Arial" charset="0"/>
            </a:endParaRPr>
          </a:p>
          <a:p>
            <a:pPr marL="457200" indent="-457200">
              <a:lnSpc>
                <a:spcPct val="90000"/>
              </a:lnSpc>
              <a:buFont typeface="Wingdings" pitchFamily="2" charset="2"/>
              <a:buAutoNum type="arabicPeriod"/>
            </a:pPr>
            <a:endParaRPr lang="ru-RU" sz="2400" baseline="30000" dirty="0"/>
          </a:p>
        </p:txBody>
      </p:sp>
      <p:sp>
        <p:nvSpPr>
          <p:cNvPr id="76813" name="Line 13"/>
          <p:cNvSpPr>
            <a:spLocks noChangeShapeType="1"/>
          </p:cNvSpPr>
          <p:nvPr/>
        </p:nvSpPr>
        <p:spPr bwMode="auto">
          <a:xfrm>
            <a:off x="6084888" y="2924175"/>
            <a:ext cx="5746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76815" name="Line 15"/>
          <p:cNvSpPr>
            <a:spLocks noChangeShapeType="1"/>
          </p:cNvSpPr>
          <p:nvPr/>
        </p:nvSpPr>
        <p:spPr bwMode="auto">
          <a:xfrm>
            <a:off x="1835150" y="2997200"/>
            <a:ext cx="6477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68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7680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7680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7680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7680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3" presetClass="entr" presetSubtype="1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768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3" presetClass="entr" presetSubtype="1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7680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500"/>
                            </p:stCondLst>
                            <p:childTnLst>
                              <p:par>
                                <p:cTn id="33" presetID="3" presetClass="entr" presetSubtype="1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7680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6805" grpId="0" build="p" autoUpdateAnimBg="0" advAuto="0"/>
      <p:bldP spid="76806" grpId="0" build="p" autoUpdateAnimBg="0" advAuto="1000"/>
    </p:bldLst>
  </p:timing>
</p:sld>
</file>

<file path=ppt/theme/theme1.xml><?xml version="1.0" encoding="utf-8"?>
<a:theme xmlns:a="http://schemas.openxmlformats.org/drawingml/2006/main" name="Капсулы">
  <a:themeElements>
    <a:clrScheme name="Капсулы 2">
      <a:dk1>
        <a:srgbClr val="003366"/>
      </a:dk1>
      <a:lt1>
        <a:srgbClr val="FFFFFF"/>
      </a:lt1>
      <a:dk2>
        <a:srgbClr val="006666"/>
      </a:dk2>
      <a:lt2>
        <a:srgbClr val="003366"/>
      </a:lt2>
      <a:accent1>
        <a:srgbClr val="99CC99"/>
      </a:accent1>
      <a:accent2>
        <a:srgbClr val="33CCCC"/>
      </a:accent2>
      <a:accent3>
        <a:srgbClr val="FFFFFF"/>
      </a:accent3>
      <a:accent4>
        <a:srgbClr val="002A56"/>
      </a:accent4>
      <a:accent5>
        <a:srgbClr val="CAE2CA"/>
      </a:accent5>
      <a:accent6>
        <a:srgbClr val="2DB9B9"/>
      </a:accent6>
      <a:hlink>
        <a:srgbClr val="666699"/>
      </a:hlink>
      <a:folHlink>
        <a:srgbClr val="CC99FF"/>
      </a:folHlink>
    </a:clrScheme>
    <a:fontScheme name="Капсулы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tx1"/>
          </a:buClr>
          <a:buSzPct val="75000"/>
          <a:buFont typeface="Wingdings" pitchFamily="2" charset="2"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tx1"/>
          </a:buClr>
          <a:buSzPct val="75000"/>
          <a:buFont typeface="Wingdings" pitchFamily="2" charset="2"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Капсулы 1">
        <a:dk1>
          <a:srgbClr val="000066"/>
        </a:dk1>
        <a:lt1>
          <a:srgbClr val="FFFFEB"/>
        </a:lt1>
        <a:dk2>
          <a:srgbClr val="336699"/>
        </a:dk2>
        <a:lt2>
          <a:srgbClr val="FFFFEB"/>
        </a:lt2>
        <a:accent1>
          <a:srgbClr val="666699"/>
        </a:accent1>
        <a:accent2>
          <a:srgbClr val="99CCFF"/>
        </a:accent2>
        <a:accent3>
          <a:srgbClr val="ADB8CA"/>
        </a:accent3>
        <a:accent4>
          <a:srgbClr val="DADAC9"/>
        </a:accent4>
        <a:accent5>
          <a:srgbClr val="B8B8CA"/>
        </a:accent5>
        <a:accent6>
          <a:srgbClr val="8AB9E7"/>
        </a:accent6>
        <a:hlink>
          <a:srgbClr val="CCCCFF"/>
        </a:hlink>
        <a:folHlink>
          <a:srgbClr val="C68D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апсулы 2">
        <a:dk1>
          <a:srgbClr val="003366"/>
        </a:dk1>
        <a:lt1>
          <a:srgbClr val="FFFFFF"/>
        </a:lt1>
        <a:dk2>
          <a:srgbClr val="006666"/>
        </a:dk2>
        <a:lt2>
          <a:srgbClr val="003366"/>
        </a:lt2>
        <a:accent1>
          <a:srgbClr val="99CC99"/>
        </a:accent1>
        <a:accent2>
          <a:srgbClr val="33CCCC"/>
        </a:accent2>
        <a:accent3>
          <a:srgbClr val="FFFFFF"/>
        </a:accent3>
        <a:accent4>
          <a:srgbClr val="002A56"/>
        </a:accent4>
        <a:accent5>
          <a:srgbClr val="CAE2CA"/>
        </a:accent5>
        <a:accent6>
          <a:srgbClr val="2DB9B9"/>
        </a:accent6>
        <a:hlink>
          <a:srgbClr val="666699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Капсулы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C0C0C0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737373"/>
        </a:accent6>
        <a:hlink>
          <a:srgbClr val="5F5F5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Капсулы 4">
        <a:dk1>
          <a:srgbClr val="000000"/>
        </a:dk1>
        <a:lt1>
          <a:srgbClr val="FFFFFF"/>
        </a:lt1>
        <a:dk2>
          <a:srgbClr val="9900CC"/>
        </a:dk2>
        <a:lt2>
          <a:srgbClr val="0033CC"/>
        </a:lt2>
        <a:accent1>
          <a:srgbClr val="FFCC66"/>
        </a:accent1>
        <a:accent2>
          <a:srgbClr val="33CC33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2DB92D"/>
        </a:accent6>
        <a:hlink>
          <a:srgbClr val="9900CC"/>
        </a:hlink>
        <a:folHlink>
          <a:srgbClr val="9900C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D:\Program Files\Microsoft Office2000\Templates\Presentation Designs\Капсулы.pot</Template>
  <TotalTime>1364</TotalTime>
  <Words>312</Words>
  <Application>Microsoft PowerPoint</Application>
  <PresentationFormat>Экран (4:3)</PresentationFormat>
  <Paragraphs>76</Paragraphs>
  <Slides>9</Slides>
  <Notes>4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5" baseType="lpstr">
      <vt:lpstr>Arial</vt:lpstr>
      <vt:lpstr>Wingdings</vt:lpstr>
      <vt:lpstr>Times New Roman</vt:lpstr>
      <vt:lpstr>Arial Narrow</vt:lpstr>
      <vt:lpstr>Symbol</vt:lpstr>
      <vt:lpstr>Капсулы</vt:lpstr>
      <vt:lpstr>НЕМЕТАЛИ</vt:lpstr>
      <vt:lpstr>ЦІЛІ :</vt:lpstr>
      <vt:lpstr>ПЛАН УРОКУ</vt:lpstr>
      <vt:lpstr>ІСТОРІЯ ВІДКРИТТЯ</vt:lpstr>
      <vt:lpstr>ЗНАХОДЖЕННЯ В ПРИРОДІ:  1)у вільному поляганні в атмосфері (78%), 2)в зв'язаному стані (дивися таблицю)  </vt:lpstr>
      <vt:lpstr>БУДОВА І ВЛАСТИВОСТІ АТОМА</vt:lpstr>
      <vt:lpstr>БУДОВА МОЛЕКУЛИ</vt:lpstr>
      <vt:lpstr>ФІЗИЧНІ ВЛАСТИВОСТІ.</vt:lpstr>
      <vt:lpstr>ХІМІЧНІ ВЛАСТИВОСТІ</vt:lpstr>
    </vt:vector>
  </TitlesOfParts>
  <Company>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АЗОТ</dc:title>
  <dc:creator>Axiles</dc:creator>
  <cp:lastModifiedBy>Admin</cp:lastModifiedBy>
  <cp:revision>48</cp:revision>
  <cp:lastPrinted>1601-01-01T00:00:00Z</cp:lastPrinted>
  <dcterms:created xsi:type="dcterms:W3CDTF">2004-11-18T12:26:31Z</dcterms:created>
  <dcterms:modified xsi:type="dcterms:W3CDTF">2010-11-30T20:05:54Z</dcterms:modified>
</cp:coreProperties>
</file>