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285861"/>
            <a:ext cx="7772400" cy="1214446"/>
          </a:xfrm>
        </p:spPr>
        <p:txBody>
          <a:bodyPr/>
          <a:lstStyle>
            <a:lvl1pPr>
              <a:defRPr>
                <a:solidFill>
                  <a:srgbClr val="D6009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57187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99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99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10" y="1600200"/>
            <a:ext cx="385289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5289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535113"/>
            <a:ext cx="385447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10" y="2174875"/>
            <a:ext cx="385447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85606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85606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7929618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2822603" cy="7207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14356"/>
            <a:ext cx="4926040" cy="54118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10" y="1500174"/>
            <a:ext cx="2822603" cy="4625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57231"/>
            <a:ext cx="5486400" cy="38703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99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792961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600200"/>
            <a:ext cx="78581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6009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0%D0%B7%D1%83%D1%82" TargetMode="External"/><Relationship Id="rId13" Type="http://schemas.openxmlformats.org/officeDocument/2006/relationships/hyperlink" Target="http://uk.wikipedia.org/wiki/%D0%A6%D0%B5%D1%80%D0%B5%D0%B7%D0%B8%D0%BD" TargetMode="External"/><Relationship Id="rId18" Type="http://schemas.openxmlformats.org/officeDocument/2006/relationships/hyperlink" Target="http://uk.wikipedia.org/wiki/%D0%9F%D0%B5%D0%BA_(%D0%B7%D0%B0%D0%BB%D0%B8%D1%88%D0%BE%D0%BA_%D0%B2%D1%96%D0%B4_%D0%BF%D0%B5%D1%80%D0%B5%D0%B3%D0%BE%D0%BD%D0%BA%D0%B8)" TargetMode="External"/><Relationship Id="rId3" Type="http://schemas.openxmlformats.org/officeDocument/2006/relationships/hyperlink" Target="http://uk.wikipedia.org/wiki/%D0%A3%D0%B0%D0%B9%D1%82-%D1%81%D0%BF%D1%96%D1%80%D0%B8%D1%82" TargetMode="External"/><Relationship Id="rId7" Type="http://schemas.openxmlformats.org/officeDocument/2006/relationships/hyperlink" Target="http://uk.wikipedia.org/wiki/%D0%93%D0%B0%D0%B7%D0%BE%D0%B9%D0%BB%D1%8C" TargetMode="External"/><Relationship Id="rId12" Type="http://schemas.openxmlformats.org/officeDocument/2006/relationships/hyperlink" Target="http://uk.wikipedia.org/wiki/%D0%9F%D0%B0%D1%80%D0%B0%D1%84%D1%96%D0%BD" TargetMode="External"/><Relationship Id="rId17" Type="http://schemas.openxmlformats.org/officeDocument/2006/relationships/hyperlink" Target="http://uk.wikipedia.org/wiki/%D0%9D%D0%B0%D1%84%D1%82%D0%BE%D0%B2%D0%B8%D0%B9_%D0%BA%D0%BE%D0%BA%D1%81" TargetMode="External"/><Relationship Id="rId2" Type="http://schemas.openxmlformats.org/officeDocument/2006/relationships/hyperlink" Target="http://uk.wikipedia.org/wiki/%D0%91%D0%B5%D0%BD%D0%B7%D0%B8%D0%BD" TargetMode="External"/><Relationship Id="rId16" Type="http://schemas.openxmlformats.org/officeDocument/2006/relationships/hyperlink" Target="http://uk.wikipedia.org/wiki/%D0%90%D1%81%D1%84%D0%B0%D0%BB%D1%8C%D1%82%D0%B5%D0%BD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0%B8%D0%B7%D0%B5%D0%BB%D1%8C%D0%BD%D0%B5_%D0%BF%D0%B0%D0%BB%D0%B8%D0%B2%D0%BE" TargetMode="External"/><Relationship Id="rId11" Type="http://schemas.openxmlformats.org/officeDocument/2006/relationships/hyperlink" Target="http://uk.wikipedia.org/wiki/%D0%92%D0%B0%D0%B7%D0%B5%D0%BB%D1%96%D0%BD" TargetMode="External"/><Relationship Id="rId5" Type="http://schemas.openxmlformats.org/officeDocument/2006/relationships/hyperlink" Target="http://uk.wikipedia.org/wiki/%D0%93%D0%B0%D1%81" TargetMode="External"/><Relationship Id="rId15" Type="http://schemas.openxmlformats.org/officeDocument/2006/relationships/hyperlink" Target="http://uk.wikipedia.org/wiki/%D0%90%D1%81%D1%84%D0%B0%D0%BB%D1%8C%D1%82" TargetMode="External"/><Relationship Id="rId10" Type="http://schemas.openxmlformats.org/officeDocument/2006/relationships/hyperlink" Target="http://uk.wikipedia.org/wiki/%D0%9C%D0%B0%D1%81%D1%82%D0%B8%D0%BB%D0%BE" TargetMode="External"/><Relationship Id="rId19" Type="http://schemas.openxmlformats.org/officeDocument/2006/relationships/image" Target="../media/image4.jpeg"/><Relationship Id="rId4" Type="http://schemas.openxmlformats.org/officeDocument/2006/relationships/hyperlink" Target="http://uk.wikipedia.org/wiki/%D0%9B%D1%96%D0%B3%D1%80%D0%BE%D1%97%D0%BD" TargetMode="External"/><Relationship Id="rId9" Type="http://schemas.openxmlformats.org/officeDocument/2006/relationships/hyperlink" Target="http://uk.wikipedia.org/wiki/%D0%9C%D1%96%D0%BD%D0%B5%D1%80%D0%B0%D0%BB%D1%8C%D0%BD%D0%B5_%D0%BC%D0%B0%D1%81%D0%BB%D0%BE" TargetMode="External"/><Relationship Id="rId14" Type="http://schemas.openxmlformats.org/officeDocument/2006/relationships/hyperlink" Target="http://uk.wikipedia.org/wiki/%D0%93%D1%83%D0%B4%D1%80%D0%BE%D0%B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school.xvatit.com/index.php?title=%D0%97%D0%BD%D0%B0%D1%87%D0%B5%D0%BD%D0%BD%D1%8F_%D0%BE%D0%B1%D0%BC%D1%96%D0%BD%D1%83_%D1%80%D0%B5%D1%87%D0%BE%D0%B2%D0%B8%D0%BD_%D1%96_%D0%B5%D0%BD%D0%B5%D1%80%D0%B3%D1%96%D1%97.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school.xvatit.com/index.php?title=%D0%9F%D0%B5%D1%80%D1%96%D0%BE%D0%B4%D0%B8%D0%B7%D0%B0%D1%86%D1%96%D1%8F_%D1%96%D1%81%D1%82%D0%BE%D1%80%D1%96%D1%97_%D0%BB%D1%8E%D0%B4%D1%81%D1%82%D0%B2%D0%B0._%D0%9F%D0%BE%D0%B2%D0%BD%D1%96_%D1%83%D1%80%D0%BE%D0%BA%D0%B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Застосування нафти та нафтопродуктів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4357694"/>
            <a:ext cx="6400800" cy="175260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Презентацію підготували</a:t>
            </a:r>
            <a:br>
              <a:rPr lang="uk-UA" sz="2000" dirty="0" smtClean="0"/>
            </a:br>
            <a:r>
              <a:rPr lang="uk-UA" sz="2000" dirty="0" smtClean="0"/>
              <a:t>учениці 11-В класу</a:t>
            </a:r>
            <a:br>
              <a:rPr lang="uk-UA" sz="2000" dirty="0" smtClean="0"/>
            </a:br>
            <a:r>
              <a:rPr lang="uk-UA" sz="2000" dirty="0" err="1" smtClean="0"/>
              <a:t>Кузнецовської</a:t>
            </a:r>
            <a:r>
              <a:rPr lang="uk-UA" sz="2000" dirty="0" smtClean="0"/>
              <a:t> гімназії</a:t>
            </a:r>
          </a:p>
          <a:p>
            <a:r>
              <a:rPr lang="uk-UA" sz="2000" dirty="0" err="1" smtClean="0"/>
              <a:t>Турик</a:t>
            </a:r>
            <a:r>
              <a:rPr lang="uk-UA" sz="2000" dirty="0" smtClean="0"/>
              <a:t> Даша та Коновал Катя</a:t>
            </a:r>
            <a:endParaRPr lang="uk-UA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uzhe-ne-spasae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1643050"/>
            <a:ext cx="3810000" cy="2381250"/>
          </a:xfrm>
        </p:spPr>
      </p:pic>
      <p:sp>
        <p:nvSpPr>
          <p:cNvPr id="5" name="Прямоугольник 4"/>
          <p:cNvSpPr/>
          <p:nvPr/>
        </p:nvSpPr>
        <p:spPr>
          <a:xfrm>
            <a:off x="1000100" y="2071678"/>
            <a:ext cx="3071834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/>
              <a:t>Нафта</a:t>
            </a:r>
            <a:r>
              <a:rPr lang="ru-RU" sz="1600" b="1" dirty="0" smtClean="0"/>
              <a:t> </a:t>
            </a:r>
            <a:r>
              <a:rPr lang="ru-RU" sz="1600" b="1" dirty="0" smtClean="0"/>
              <a:t>– </a:t>
            </a:r>
            <a:r>
              <a:rPr lang="ru-RU" sz="1600" b="1" dirty="0" err="1" smtClean="0"/>
              <a:t>це</a:t>
            </a:r>
            <a:r>
              <a:rPr lang="ru-RU" sz="1600" b="1" dirty="0" smtClean="0"/>
              <a:t> густа </a:t>
            </a:r>
            <a:r>
              <a:rPr lang="ru-RU" sz="1600" b="1" dirty="0" err="1" smtClean="0"/>
              <a:t>оліїста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рідина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специфічним</a:t>
            </a:r>
            <a:r>
              <a:rPr lang="ru-RU" sz="1600" b="1" dirty="0" smtClean="0"/>
              <a:t> запахом, темно-бурого </a:t>
            </a:r>
            <a:r>
              <a:rPr lang="ru-RU" sz="1600" b="1" dirty="0" err="1" smtClean="0"/>
              <a:t>чи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чорного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кольору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легша</a:t>
            </a:r>
            <a:r>
              <a:rPr lang="ru-RU" sz="1600" b="1" dirty="0" smtClean="0"/>
              <a:t> за воду </a:t>
            </a:r>
            <a:r>
              <a:rPr lang="ru-RU" sz="1600" b="1" dirty="0" err="1" smtClean="0"/>
              <a:t>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нерозчинна</a:t>
            </a:r>
            <a:r>
              <a:rPr lang="ru-RU" sz="1600" b="1" dirty="0" smtClean="0"/>
              <a:t> в </a:t>
            </a:r>
            <a:r>
              <a:rPr lang="ru-RU" sz="1600" b="1" dirty="0" err="1" smtClean="0"/>
              <a:t>ній</a:t>
            </a:r>
            <a:r>
              <a:rPr lang="ru-RU" sz="1600" b="1" dirty="0" smtClean="0"/>
              <a:t>.</a:t>
            </a:r>
          </a:p>
          <a:p>
            <a:endParaRPr lang="ru-RU" sz="1600" b="1" dirty="0" smtClean="0"/>
          </a:p>
          <a:p>
            <a:r>
              <a:rPr lang="ru-RU" sz="1600" b="1" dirty="0" err="1" smtClean="0"/>
              <a:t>Нафтопродукти-це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продукти,одержані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внаслідок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переробки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нафти</a:t>
            </a:r>
            <a:r>
              <a:rPr lang="ru-RU" sz="1600" b="1" dirty="0" smtClean="0"/>
              <a:t> на </a:t>
            </a:r>
            <a:r>
              <a:rPr lang="ru-RU" sz="1600" b="1" dirty="0" err="1" smtClean="0"/>
              <a:t>нафтопереробних</a:t>
            </a:r>
            <a:r>
              <a:rPr lang="ru-RU" sz="1600" b="1" dirty="0" smtClean="0"/>
              <a:t> заводах.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7858180" cy="4525963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Основні </a:t>
            </a:r>
            <a:r>
              <a:rPr lang="uk-UA" dirty="0" smtClean="0"/>
              <a:t>нафтопродукти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Світлі </a:t>
            </a:r>
            <a:r>
              <a:rPr lang="uk-UA" dirty="0" smtClean="0"/>
              <a:t>нафтопродукти</a:t>
            </a:r>
            <a:endParaRPr lang="uk-UA" dirty="0" smtClean="0"/>
          </a:p>
          <a:p>
            <a:pPr lvl="1"/>
            <a:r>
              <a:rPr lang="uk-UA" dirty="0" smtClean="0">
                <a:hlinkClick r:id="rId2" tooltip="Бензин"/>
              </a:rPr>
              <a:t>бензин</a:t>
            </a:r>
            <a:r>
              <a:rPr lang="uk-UA" dirty="0" smtClean="0"/>
              <a:t>, </a:t>
            </a:r>
            <a:r>
              <a:rPr lang="uk-UA" dirty="0" err="1" smtClean="0">
                <a:hlinkClick r:id="rId3" tooltip="Уайт-спірит"/>
              </a:rPr>
              <a:t>уайт-спірит</a:t>
            </a:r>
            <a:endParaRPr lang="uk-UA" dirty="0" smtClean="0"/>
          </a:p>
          <a:p>
            <a:pPr lvl="1"/>
            <a:r>
              <a:rPr lang="uk-UA" dirty="0" smtClean="0">
                <a:hlinkClick r:id="rId4" tooltip="Лігроїн"/>
              </a:rPr>
              <a:t>лігроїн</a:t>
            </a:r>
            <a:endParaRPr lang="uk-UA" dirty="0" smtClean="0"/>
          </a:p>
          <a:p>
            <a:pPr lvl="1"/>
            <a:r>
              <a:rPr lang="uk-UA" dirty="0" smtClean="0">
                <a:hlinkClick r:id="rId5" tooltip="Гас"/>
              </a:rPr>
              <a:t>гас</a:t>
            </a:r>
            <a:endParaRPr lang="uk-UA" dirty="0" smtClean="0"/>
          </a:p>
          <a:p>
            <a:pPr lvl="1"/>
            <a:r>
              <a:rPr lang="uk-UA" dirty="0" smtClean="0">
                <a:hlinkClick r:id="rId6" tooltip="Дизельне паливо"/>
              </a:rPr>
              <a:t>дизельне паливо</a:t>
            </a:r>
            <a:r>
              <a:rPr lang="uk-UA" dirty="0" smtClean="0"/>
              <a:t>, </a:t>
            </a:r>
            <a:r>
              <a:rPr lang="uk-UA" dirty="0" err="1" smtClean="0">
                <a:hlinkClick r:id="rId7" tooltip="Газойль"/>
              </a:rPr>
              <a:t>газойль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Темні нафтопродукти</a:t>
            </a:r>
          </a:p>
          <a:p>
            <a:pPr lvl="1"/>
            <a:r>
              <a:rPr lang="uk-UA" dirty="0" smtClean="0">
                <a:hlinkClick r:id="rId8" tooltip="Мазут"/>
              </a:rPr>
              <a:t>мазут</a:t>
            </a:r>
            <a:endParaRPr lang="uk-UA" dirty="0" smtClean="0"/>
          </a:p>
          <a:p>
            <a:pPr lvl="1"/>
            <a:r>
              <a:rPr lang="uk-UA" dirty="0" smtClean="0">
                <a:hlinkClick r:id="rId9" tooltip="Мінеральне масло"/>
              </a:rPr>
              <a:t>олива</a:t>
            </a:r>
            <a:r>
              <a:rPr lang="uk-UA" dirty="0" smtClean="0"/>
              <a:t> (суміш високомолекулярних нафтових вуглеводнів, що використовується в техніці як змащувальний, електроізоляційний, консерваційний матеріал та робоча рідина);</a:t>
            </a:r>
          </a:p>
          <a:p>
            <a:pPr lvl="1"/>
            <a:r>
              <a:rPr lang="uk-UA" dirty="0" smtClean="0">
                <a:hlinkClick r:id="rId10" tooltip="Мастило"/>
              </a:rPr>
              <a:t>мастило</a:t>
            </a:r>
            <a:r>
              <a:rPr lang="uk-UA" dirty="0" smtClean="0"/>
              <a:t> (структурована загусником олива, що застосовується для зменшення тертя, консервації виробів та герметизації ущільнень);</a:t>
            </a:r>
          </a:p>
          <a:p>
            <a:pPr lvl="1"/>
            <a:r>
              <a:rPr lang="uk-UA" dirty="0" smtClean="0">
                <a:hlinkClick r:id="rId11" tooltip="Вазелін"/>
              </a:rPr>
              <a:t>вазелін</a:t>
            </a:r>
            <a:r>
              <a:rPr lang="uk-UA" dirty="0" smtClean="0"/>
              <a:t>, </a:t>
            </a:r>
            <a:r>
              <a:rPr lang="uk-UA" dirty="0" smtClean="0">
                <a:hlinkClick r:id="rId12" tooltip="Парафін"/>
              </a:rPr>
              <a:t>парафін</a:t>
            </a:r>
            <a:r>
              <a:rPr lang="uk-UA" dirty="0" smtClean="0"/>
              <a:t>, </a:t>
            </a:r>
            <a:r>
              <a:rPr lang="uk-UA" dirty="0" smtClean="0">
                <a:hlinkClick r:id="rId13" tooltip="Церезин"/>
              </a:rPr>
              <a:t>церезин</a:t>
            </a:r>
            <a:r>
              <a:rPr lang="uk-UA" dirty="0" smtClean="0"/>
              <a:t>;</a:t>
            </a:r>
          </a:p>
          <a:p>
            <a:pPr lvl="1"/>
            <a:r>
              <a:rPr lang="uk-UA" dirty="0" smtClean="0">
                <a:hlinkClick r:id="rId14" tooltip="Гудрон"/>
              </a:rPr>
              <a:t>гудрон</a:t>
            </a:r>
            <a:r>
              <a:rPr lang="uk-UA" dirty="0" smtClean="0"/>
              <a:t>,  </a:t>
            </a:r>
            <a:r>
              <a:rPr lang="uk-UA" dirty="0" smtClean="0">
                <a:hlinkClick r:id="rId15" tooltip="Асфальт"/>
              </a:rPr>
              <a:t>асфальт</a:t>
            </a:r>
            <a:r>
              <a:rPr lang="uk-UA" dirty="0" smtClean="0"/>
              <a:t>, </a:t>
            </a:r>
            <a:r>
              <a:rPr lang="uk-UA" dirty="0" smtClean="0">
                <a:hlinkClick r:id="rId16" tooltip="Асфальтени"/>
              </a:rPr>
              <a:t>асфальтени</a:t>
            </a:r>
            <a:r>
              <a:rPr lang="uk-UA" dirty="0" smtClean="0"/>
              <a:t>;</a:t>
            </a:r>
          </a:p>
          <a:p>
            <a:pPr lvl="1"/>
            <a:r>
              <a:rPr lang="uk-UA" dirty="0" smtClean="0">
                <a:hlinkClick r:id="rId17" tooltip="Нафтовий кокс"/>
              </a:rPr>
              <a:t>нафтовий кокс</a:t>
            </a:r>
            <a:r>
              <a:rPr lang="uk-UA" dirty="0" smtClean="0"/>
              <a:t>, </a:t>
            </a:r>
            <a:r>
              <a:rPr lang="uk-UA" dirty="0" smtClean="0">
                <a:hlinkClick r:id="rId18" tooltip="Пек (залишок від перегонки)"/>
              </a:rPr>
              <a:t>пек</a:t>
            </a:r>
            <a:endParaRPr lang="uk-UA" dirty="0" smtClean="0"/>
          </a:p>
          <a:p>
            <a:endParaRPr lang="uk-UA" dirty="0"/>
          </a:p>
        </p:txBody>
      </p:sp>
      <p:pic>
        <p:nvPicPr>
          <p:cNvPr id="4" name="Рисунок 3" descr="DETAIL_PICTURE_601665_57345488.jp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572000" y="1071546"/>
            <a:ext cx="3322118" cy="20002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857232"/>
            <a:ext cx="7858180" cy="5429288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Нафта відіграє надзвичайно велику роль у житті людства, у розвитку цивілізації. Насамперед це одне із найважливіших джерел </a:t>
            </a:r>
            <a:r>
              <a:rPr lang="uk-UA" dirty="0" smtClean="0">
                <a:hlinkClick r:id="rId2" tooltip="Значення обміну речовин і енергії."/>
              </a:rPr>
              <a:t>енергії</a:t>
            </a:r>
            <a:r>
              <a:rPr lang="uk-UA" dirty="0" smtClean="0"/>
              <a:t>, що вивільнюється в результаті спалення нафтопродуктів. Крім того, хімічною переробкою нафти добувають незліченну кількість речовини, що використовуються, без перебільшення, скрізь, куди не поглянемо.</a:t>
            </a:r>
          </a:p>
          <a:p>
            <a:pPr>
              <a:buNone/>
            </a:pPr>
            <a:r>
              <a:rPr lang="uk-UA" dirty="0" smtClean="0"/>
              <a:t>  </a:t>
            </a: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У результаті хімічної переробки чорна олійна рідина перетворюється на волокна і пластмаси, на запашні і вибухові речовини. Ліки і барвники. Чим глибша переробка нафти, тим більше корисних продуктів можна добувати з неї.</a:t>
            </a:r>
          </a:p>
          <a:p>
            <a:pPr>
              <a:buNone/>
            </a:pPr>
            <a:endParaRPr lang="uk-UA" dirty="0" smtClean="0"/>
          </a:p>
        </p:txBody>
      </p:sp>
      <p:pic>
        <p:nvPicPr>
          <p:cNvPr id="4" name="Рисунок 3" descr="ceny-na-nefteprodukty-v-kiev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2571744"/>
            <a:ext cx="3810000" cy="2381250"/>
          </a:xfrm>
          <a:prstGeom prst="rect">
            <a:avLst/>
          </a:prstGeom>
        </p:spPr>
      </p:pic>
      <p:pic>
        <p:nvPicPr>
          <p:cNvPr id="5" name="Рисунок 4" descr="eb1031e5c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2132" y="2643182"/>
            <a:ext cx="2357454" cy="235745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Можна сказати, що ми залежимо від нафти, оскільки поки що вона незамінна як сировина для синтезу і для виробництва пального. На жаль, ще й сьогодні у вигляді пального більша частина нафтопродуктів спалюється (до 87% видобутку) і лише 13 використовується для хімічної переробки.</a:t>
            </a:r>
          </a:p>
          <a:p>
            <a:endParaRPr lang="uk-UA" dirty="0" smtClean="0">
              <a:hlinkClick r:id="rId2" tooltip="Періодизація історії людства. Повні уроки"/>
            </a:endParaRPr>
          </a:p>
          <a:p>
            <a:endParaRPr lang="uk-UA" dirty="0" smtClean="0">
              <a:hlinkClick r:id="rId2" tooltip="Періодизація історії людства. Повні уроки"/>
            </a:endParaRPr>
          </a:p>
          <a:p>
            <a:endParaRPr lang="uk-UA" dirty="0" smtClean="0">
              <a:hlinkClick r:id="rId2" tooltip="Періодизація історії людства. Повні уроки"/>
            </a:endParaRPr>
          </a:p>
          <a:p>
            <a:endParaRPr lang="uk-UA" dirty="0" smtClean="0">
              <a:hlinkClick r:id="rId2" tooltip="Періодизація історії людства. Повні уроки"/>
            </a:endParaRPr>
          </a:p>
          <a:p>
            <a:endParaRPr lang="uk-UA" dirty="0" smtClean="0">
              <a:hlinkClick r:id="rId2" tooltip="Періодизація історії людства. Повні уроки"/>
            </a:endParaRPr>
          </a:p>
          <a:p>
            <a:endParaRPr lang="uk-UA" dirty="0" smtClean="0">
              <a:hlinkClick r:id="rId2" tooltip="Періодизація історії людства. Повні уроки"/>
            </a:endParaRPr>
          </a:p>
          <a:p>
            <a:endParaRPr lang="uk-UA" dirty="0" smtClean="0">
              <a:hlinkClick r:id="rId2" tooltip="Періодизація історії людства. Повні уроки"/>
            </a:endParaRPr>
          </a:p>
          <a:p>
            <a:endParaRPr lang="uk-UA" dirty="0" smtClean="0">
              <a:hlinkClick r:id="rId2" tooltip="Періодизація історії людства. Повні уроки"/>
            </a:endParaRPr>
          </a:p>
          <a:p>
            <a:r>
              <a:rPr lang="uk-UA" dirty="0" smtClean="0">
                <a:hlinkClick r:id="rId2" tooltip="Періодизація історії людства. Повні уроки"/>
              </a:rPr>
              <a:t>Людство</a:t>
            </a:r>
            <a:r>
              <a:rPr lang="uk-UA" dirty="0" smtClean="0"/>
              <a:t> давно усвідомило, що нафта – надто цінна хімічна сировина, щоб спалювати її у вигляді пального. До того ж, ресурси цієї копалини на планеті швидко скорочуються. У </a:t>
            </a:r>
            <a:r>
              <a:rPr lang="uk-UA" dirty="0" err="1" smtClean="0"/>
              <a:t>звязку</a:t>
            </a:r>
            <a:r>
              <a:rPr lang="uk-UA" dirty="0" smtClean="0"/>
              <a:t> з цим постає питання про заміну нафти як джерела енергії і сировини.</a:t>
            </a:r>
            <a:endParaRPr lang="uk-UA" dirty="0"/>
          </a:p>
        </p:txBody>
      </p:sp>
      <p:pic>
        <p:nvPicPr>
          <p:cNvPr id="4" name="Рисунок 3" descr="big_3232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2857496"/>
            <a:ext cx="4633242" cy="19050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7_chem_2010_301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TS010389964</Template>
  <TotalTime>10</TotalTime>
  <Words>114</Words>
  <PresentationFormat>Экран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7_chem_2010_3011</vt:lpstr>
      <vt:lpstr>Застосування нафти та нафтопродуктів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Застосування нафти та нафтопродуктів</dc:title>
  <dc:creator>home</dc:creator>
  <cp:lastModifiedBy>home</cp:lastModifiedBy>
  <cp:revision>3</cp:revision>
  <dcterms:created xsi:type="dcterms:W3CDTF">2013-11-11T16:26:06Z</dcterms:created>
  <dcterms:modified xsi:type="dcterms:W3CDTF">2013-11-11T16:46:36Z</dcterms:modified>
</cp:coreProperties>
</file>